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89" r:id="rId2"/>
    <p:sldMasterId id="2147483962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4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4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4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607.9</c:v>
                </c:pt>
                <c:pt idx="1">
                  <c:v>527.79999999999995</c:v>
                </c:pt>
                <c:pt idx="2">
                  <c:v>527.6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3435673887104383E-2"/>
                  <c:y val="3.4048338512573231E-2"/>
                </c:manualLayout>
              </c:layout>
              <c:showVal val="1"/>
            </c:dLbl>
            <c:dLbl>
              <c:idx val="1"/>
              <c:layout>
                <c:manualLayout>
                  <c:x val="4.3197455227708424E-2"/>
                  <c:y val="3.4048338512573231E-2"/>
                </c:manualLayout>
              </c:layout>
              <c:showVal val="1"/>
            </c:dLbl>
            <c:dLbl>
              <c:idx val="2"/>
              <c:layout>
                <c:manualLayout>
                  <c:x val="6.0476437318791904E-2"/>
                  <c:y val="1.1349446170857719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607.9</c:v>
                </c:pt>
                <c:pt idx="1">
                  <c:v>527.79999999999995</c:v>
                </c:pt>
                <c:pt idx="2">
                  <c:v>527.6</c:v>
                </c:pt>
              </c:numCache>
            </c:numRef>
          </c:val>
        </c:ser>
        <c:axId val="72110464"/>
        <c:axId val="72112000"/>
      </c:barChart>
      <c:catAx>
        <c:axId val="72110464"/>
        <c:scaling>
          <c:orientation val="minMax"/>
        </c:scaling>
        <c:axPos val="b"/>
        <c:numFmt formatCode="General" sourceLinked="1"/>
        <c:tickLblPos val="nextTo"/>
        <c:crossAx val="72112000"/>
        <c:crosses val="autoZero"/>
        <c:auto val="1"/>
        <c:lblAlgn val="ctr"/>
        <c:lblOffset val="100"/>
      </c:catAx>
      <c:valAx>
        <c:axId val="7211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211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20472736623359"/>
          <c:y val="0.14869652205307177"/>
          <c:w val="0.20815578158822434"/>
          <c:h val="0.2249909741861727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2518758398070578E-3"/>
                  <c:y val="-2.8538869790844787E-2"/>
                </c:manualLayout>
              </c:layout>
              <c:showVal val="1"/>
            </c:dLbl>
            <c:dLbl>
              <c:idx val="1"/>
              <c:layout>
                <c:manualLayout>
                  <c:x val="-2.6818596479372937E-2"/>
                  <c:y val="-3.170985532316089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607886.6</c:v>
                </c:pt>
                <c:pt idx="1">
                  <c:v>527834.80000000005</c:v>
                </c:pt>
                <c:pt idx="2">
                  <c:v>527571.4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7.0140944638359876E-2"/>
                  <c:y val="9.5129565969482854E-3"/>
                </c:manualLayout>
              </c:layout>
              <c:showVal val="1"/>
            </c:dLbl>
            <c:dLbl>
              <c:idx val="2"/>
              <c:layout>
                <c:manualLayout>
                  <c:x val="5.3637192958745868E-2"/>
                  <c:y val="3.170985532316089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602971.9</c:v>
                </c:pt>
                <c:pt idx="1">
                  <c:v>517938.1</c:v>
                </c:pt>
                <c:pt idx="2">
                  <c:v>511011.7</c:v>
                </c:pt>
              </c:numCache>
            </c:numRef>
          </c:val>
        </c:ser>
        <c:axId val="80289152"/>
        <c:axId val="80303232"/>
      </c:barChart>
      <c:catAx>
        <c:axId val="80289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303232"/>
        <c:crosses val="autoZero"/>
        <c:auto val="1"/>
        <c:lblAlgn val="ctr"/>
        <c:lblOffset val="100"/>
      </c:catAx>
      <c:valAx>
        <c:axId val="80303232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80289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71678311341326173"/>
          <c:y val="3.7139980784327085E-2"/>
          <c:w val="0.28321688658673827"/>
          <c:h val="0.3929944690022438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40231.599999999999</c:v>
                </c:pt>
                <c:pt idx="1">
                  <c:v>38831</c:v>
                </c:pt>
                <c:pt idx="2">
                  <c:v>35597.599999999999</c:v>
                </c:pt>
              </c:numCache>
            </c:numRef>
          </c:val>
        </c:ser>
        <c:axId val="80428032"/>
        <c:axId val="80438016"/>
      </c:barChart>
      <c:catAx>
        <c:axId val="804280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438016"/>
        <c:crosses val="autoZero"/>
        <c:auto val="1"/>
        <c:lblAlgn val="ctr"/>
        <c:lblOffset val="100"/>
      </c:catAx>
      <c:valAx>
        <c:axId val="8043801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0428032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1189</c:v>
                </c:pt>
                <c:pt idx="1">
                  <c:v>1201.8</c:v>
                </c:pt>
                <c:pt idx="2">
                  <c:v>1245.8</c:v>
                </c:pt>
              </c:numCache>
            </c:numRef>
          </c:val>
        </c:ser>
        <c:axId val="80479360"/>
        <c:axId val="80480896"/>
      </c:barChart>
      <c:catAx>
        <c:axId val="804793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480896"/>
        <c:crosses val="autoZero"/>
        <c:auto val="1"/>
        <c:lblAlgn val="ctr"/>
        <c:lblOffset val="100"/>
      </c:catAx>
      <c:valAx>
        <c:axId val="8048089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0479360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2753.9</c:v>
                </c:pt>
                <c:pt idx="1">
                  <c:v>2770.9</c:v>
                </c:pt>
                <c:pt idx="2">
                  <c:v>2269.5</c:v>
                </c:pt>
              </c:numCache>
            </c:numRef>
          </c:val>
        </c:ser>
        <c:axId val="80557952"/>
        <c:axId val="80559488"/>
      </c:barChart>
      <c:catAx>
        <c:axId val="805579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559488"/>
        <c:crosses val="autoZero"/>
        <c:auto val="1"/>
        <c:lblAlgn val="ctr"/>
        <c:lblOffset val="100"/>
      </c:catAx>
      <c:valAx>
        <c:axId val="80559488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0557952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5658819570402739"/>
          <c:y val="1.8972295129775444E-2"/>
          <c:w val="0.33172015644808661"/>
          <c:h val="0.910993875765529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7.092628017085797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198886342767065E-2"/>
                  <c:y val="-1.2826857621880407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Национальная экономика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9416</c:v>
                </c:pt>
                <c:pt idx="1">
                  <c:v>12915.9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9196102199684668E-2"/>
                  <c:y val="-3.2067144054701009E-3"/>
                </c:manualLayout>
              </c:layout>
              <c:showVal val="1"/>
            </c:dLbl>
            <c:dLbl>
              <c:idx val="1"/>
              <c:layout>
                <c:manualLayout>
                  <c:x val="2.799721585691765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Национальная экономика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9416</c:v>
                </c:pt>
                <c:pt idx="1">
                  <c:v>13278.5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799721585691765E-2"/>
                  <c:y val="6.4134288109402018E-3"/>
                </c:manualLayout>
              </c:layout>
              <c:showVal val="1"/>
            </c:dLbl>
            <c:dLbl>
              <c:idx val="1"/>
              <c:layout>
                <c:manualLayout>
                  <c:x val="2.6130734799789782E-2"/>
                  <c:y val="-6.4134288109402018E-3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Национальная экономика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9416</c:v>
                </c:pt>
                <c:pt idx="1">
                  <c:v>13423.8</c:v>
                </c:pt>
              </c:numCache>
            </c:numRef>
          </c:val>
        </c:ser>
        <c:shape val="box"/>
        <c:axId val="80720640"/>
        <c:axId val="80722176"/>
        <c:axId val="0"/>
      </c:bar3DChart>
      <c:catAx>
        <c:axId val="80720640"/>
        <c:scaling>
          <c:orientation val="minMax"/>
        </c:scaling>
        <c:delete val="1"/>
        <c:axPos val="l"/>
        <c:tickLblPos val="none"/>
        <c:crossAx val="80722176"/>
        <c:crosses val="autoZero"/>
        <c:auto val="1"/>
        <c:lblAlgn val="ctr"/>
        <c:lblOffset val="100"/>
      </c:catAx>
      <c:valAx>
        <c:axId val="8072217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072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8878959144346"/>
          <c:y val="0.45233736655523121"/>
          <c:w val="0.11971433140003129"/>
          <c:h val="0.249247305854905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361823.6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326518.40000000002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329440.7</c:v>
                </c:pt>
              </c:numCache>
            </c:numRef>
          </c:val>
        </c:ser>
        <c:axId val="80673792"/>
        <c:axId val="82055936"/>
      </c:barChart>
      <c:catAx>
        <c:axId val="80673792"/>
        <c:scaling>
          <c:orientation val="minMax"/>
        </c:scaling>
        <c:delete val="1"/>
        <c:axPos val="l"/>
        <c:tickLblPos val="none"/>
        <c:crossAx val="82055936"/>
        <c:crosses val="autoZero"/>
        <c:auto val="1"/>
        <c:lblAlgn val="ctr"/>
        <c:lblOffset val="100"/>
      </c:catAx>
      <c:valAx>
        <c:axId val="8205593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06737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2.0156490548669196E-2"/>
                </c:manualLayout>
              </c:layout>
              <c:showVal val="1"/>
            </c:dLbl>
            <c:dLbl>
              <c:idx val="1"/>
              <c:layout>
                <c:manualLayout>
                  <c:x val="2.8446660048525602E-3"/>
                  <c:y val="-5.5430349008840314E-2"/>
                </c:manualLayout>
              </c:layout>
              <c:showVal val="1"/>
            </c:dLbl>
            <c:dLbl>
              <c:idx val="2"/>
              <c:layout>
                <c:manualLayout>
                  <c:x val="1.9912662033967569E-2"/>
                  <c:y val="-3.527385846017107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40923.599999999999</c:v>
                </c:pt>
                <c:pt idx="1">
                  <c:v>39384.5</c:v>
                </c:pt>
                <c:pt idx="2">
                  <c:v>38416.199999999997</c:v>
                </c:pt>
              </c:numCache>
            </c:numRef>
          </c:val>
        </c:ser>
        <c:shape val="cylinder"/>
        <c:axId val="82169216"/>
        <c:axId val="82175104"/>
        <c:axId val="0"/>
      </c:bar3DChart>
      <c:catAx>
        <c:axId val="82169216"/>
        <c:scaling>
          <c:orientation val="minMax"/>
        </c:scaling>
        <c:axPos val="b"/>
        <c:numFmt formatCode="General" sourceLinked="1"/>
        <c:tickLblPos val="nextTo"/>
        <c:crossAx val="82175104"/>
        <c:crosses val="autoZero"/>
        <c:auto val="1"/>
        <c:lblAlgn val="ctr"/>
        <c:lblOffset val="100"/>
      </c:catAx>
      <c:valAx>
        <c:axId val="821751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2169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725795568867561E-2"/>
                  <c:y val="-5.9544573098230739E-2"/>
                </c:manualLayout>
              </c:layout>
              <c:showVal val="1"/>
            </c:dLbl>
            <c:dLbl>
              <c:idx val="1"/>
              <c:layout>
                <c:manualLayout>
                  <c:x val="-1.9241931856289213E-2"/>
                  <c:y val="9.52713169571692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57343.1</c:v>
                </c:pt>
                <c:pt idx="1">
                  <c:v>32445.7</c:v>
                </c:pt>
                <c:pt idx="2">
                  <c:v>32482.799999999996</c:v>
                </c:pt>
              </c:numCache>
            </c:numRef>
          </c:val>
        </c:ser>
        <c:marker val="1"/>
        <c:axId val="82207104"/>
        <c:axId val="82208640"/>
      </c:lineChart>
      <c:catAx>
        <c:axId val="82207104"/>
        <c:scaling>
          <c:orientation val="minMax"/>
        </c:scaling>
        <c:axPos val="b"/>
        <c:numFmt formatCode="General" sourceLinked="1"/>
        <c:tickLblPos val="nextTo"/>
        <c:crossAx val="82208640"/>
        <c:crosses val="autoZero"/>
        <c:auto val="1"/>
        <c:lblAlgn val="ctr"/>
        <c:lblOffset val="100"/>
      </c:catAx>
      <c:valAx>
        <c:axId val="8220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207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Расходы на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Расходы на спорт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Расходы на спорт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1215</c:v>
                </c:pt>
              </c:numCache>
            </c:numRef>
          </c:val>
        </c:ser>
        <c:shape val="cylinder"/>
        <c:axId val="83899904"/>
        <c:axId val="83901440"/>
        <c:axId val="0"/>
      </c:bar3DChart>
      <c:catAx>
        <c:axId val="83899904"/>
        <c:scaling>
          <c:orientation val="minMax"/>
        </c:scaling>
        <c:delete val="1"/>
        <c:axPos val="b"/>
        <c:numFmt formatCode="General" sourceLinked="1"/>
        <c:tickLblPos val="none"/>
        <c:crossAx val="83901440"/>
        <c:crosses val="autoZero"/>
        <c:auto val="1"/>
        <c:lblAlgn val="ctr"/>
        <c:lblOffset val="100"/>
      </c:catAx>
      <c:valAx>
        <c:axId val="839014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389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56971996252816"/>
          <c:y val="0.16463217049957413"/>
          <c:w val="0.14836588801518624"/>
          <c:h val="0.56995287560641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НДФЛ (тыс. рублей)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79658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НДФЛ (тыс. рублей)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86207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НДФЛ (тыс. рублей)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90250</c:v>
                </c:pt>
              </c:numCache>
            </c:numRef>
          </c:val>
        </c:ser>
        <c:axId val="43676416"/>
        <c:axId val="43677952"/>
      </c:barChart>
      <c:catAx>
        <c:axId val="436764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3677952"/>
        <c:crosses val="autoZero"/>
        <c:auto val="1"/>
        <c:lblAlgn val="ctr"/>
        <c:lblOffset val="100"/>
      </c:catAx>
      <c:valAx>
        <c:axId val="4367795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3676416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УСН (тыс.рублей)</a:t>
            </a:r>
            <a:endParaRPr lang="ru-RU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6054</c:v>
                </c:pt>
                <c:pt idx="1">
                  <c:v>5358</c:v>
                </c:pt>
                <c:pt idx="2">
                  <c:v>5589</c:v>
                </c:pt>
              </c:numCache>
            </c:numRef>
          </c:val>
        </c:ser>
        <c:axId val="74304896"/>
        <c:axId val="74306688"/>
      </c:barChart>
      <c:catAx>
        <c:axId val="74304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306688"/>
        <c:crosses val="autoZero"/>
        <c:auto val="1"/>
        <c:lblAlgn val="ctr"/>
        <c:lblOffset val="100"/>
      </c:catAx>
      <c:valAx>
        <c:axId val="74306688"/>
        <c:scaling>
          <c:orientation val="minMax"/>
        </c:scaling>
        <c:axPos val="b"/>
        <c:majorGridlines/>
        <c:numFmt formatCode="#,##0.0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4304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ЕНВД (тыс. рублей)</a:t>
            </a:r>
          </a:p>
          <a:p>
            <a:pPr>
              <a:defRPr sz="1600"/>
            </a:pPr>
            <a:endParaRPr lang="ru-RU" sz="160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ЕНВД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2192</c:v>
                </c:pt>
                <c:pt idx="1">
                  <c:v>1643</c:v>
                </c:pt>
                <c:pt idx="2">
                  <c:v>1332</c:v>
                </c:pt>
              </c:numCache>
            </c:numRef>
          </c:val>
        </c:ser>
        <c:axId val="70481792"/>
        <c:axId val="70483328"/>
      </c:barChart>
      <c:catAx>
        <c:axId val="704817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483328"/>
        <c:crosses val="autoZero"/>
        <c:auto val="1"/>
        <c:lblAlgn val="ctr"/>
        <c:lblOffset val="100"/>
      </c:catAx>
      <c:valAx>
        <c:axId val="70483328"/>
        <c:scaling>
          <c:orientation val="minMax"/>
        </c:scaling>
        <c:axPos val="b"/>
        <c:majorGridlines/>
        <c:numFmt formatCode="#,##0.0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0481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/>
          </a:pPr>
          <a:endParaRPr lang="ru-RU"/>
        </a:p>
      </c:txPr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 (тыс. рублей)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5381.5</c:v>
                </c:pt>
                <c:pt idx="1">
                  <c:v>5548.5</c:v>
                </c:pt>
                <c:pt idx="2">
                  <c:v>5765</c:v>
                </c:pt>
              </c:numCache>
            </c:numRef>
          </c:val>
        </c:ser>
        <c:shape val="box"/>
        <c:axId val="70512640"/>
        <c:axId val="70514176"/>
        <c:axId val="0"/>
      </c:bar3DChart>
      <c:catAx>
        <c:axId val="70512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514176"/>
        <c:crosses val="autoZero"/>
        <c:auto val="1"/>
        <c:lblAlgn val="ctr"/>
        <c:lblOffset val="100"/>
      </c:catAx>
      <c:valAx>
        <c:axId val="7051417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0512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Сводные данные</c:v>
                </c:pt>
              </c:strCache>
            </c:strRef>
          </c:tx>
          <c:dLbls>
            <c:dLbl>
              <c:idx val="0"/>
              <c:layout>
                <c:manualLayout>
                  <c:x val="6.7625960580651095E-2"/>
                  <c:y val="0.22161727943190371"/>
                </c:manualLayout>
              </c:layout>
              <c:showVal val="1"/>
            </c:dLbl>
            <c:dLbl>
              <c:idx val="1"/>
              <c:layout>
                <c:manualLayout>
                  <c:x val="1.8623401542954741E-2"/>
                  <c:y val="-0.25420326824725736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 от продажи</c:v>
                </c:pt>
                <c:pt idx="1">
                  <c:v>Штрафы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2445</c:v>
                </c:pt>
                <c:pt idx="1">
                  <c:v>1572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Безвозмездные поступления в 2018 году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4.6605087193385887E-2"/>
                  <c:y val="-6.454967535906866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9463938622426709E-3"/>
                  <c:y val="0.27246165154776086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8.1748076817783621E-3"/>
                  <c:y val="4.373674242913581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078551898543583"/>
                  <c:y val="1.603374818818581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116917.6</c:v>
                </c:pt>
                <c:pt idx="1">
                  <c:v>39468.800000000003</c:v>
                </c:pt>
                <c:pt idx="2">
                  <c:v>282153.40000000002</c:v>
                </c:pt>
                <c:pt idx="3">
                  <c:v>41555.4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220498658563295"/>
          <c:y val="0.3477572259413037"/>
          <c:w val="0.19052262166948758"/>
          <c:h val="0.311729650432104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Безвозмездные поступления в 2019 году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4.6605087193385887E-2"/>
                  <c:y val="-6.454967535906866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7.8419227928923002E-2"/>
                  <c:y val="0.21442110386494417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8.1748076817783621E-3"/>
                  <c:y val="4.373674242913583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078551898543583"/>
                  <c:y val="1.603374818818581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99839</c:v>
                </c:pt>
                <c:pt idx="1">
                  <c:v>9184.9</c:v>
                </c:pt>
                <c:pt idx="2">
                  <c:v>281735.2</c:v>
                </c:pt>
                <c:pt idx="3">
                  <c:v>27659.200000000001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220498658563295"/>
          <c:y val="0.3477572259413037"/>
          <c:w val="0.19052262166948752"/>
          <c:h val="0.311729650432104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Безвозмездные поступления в 2020</a:t>
            </a:r>
            <a:r>
              <a:rPr lang="ru-RU" sz="1600" baseline="0" dirty="0" smtClean="0"/>
              <a:t> </a:t>
            </a:r>
            <a:r>
              <a:rPr lang="ru-RU" sz="1600" dirty="0" smtClean="0"/>
              <a:t>году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4.6605087193385887E-2"/>
                  <c:y val="-6.454967535906866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9463938622426726E-3"/>
                  <c:y val="0.27246165154776086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8.1748076817783621E-3"/>
                  <c:y val="4.373674242913583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078551898543583"/>
                  <c:y val="1.603374818818581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99839</c:v>
                </c:pt>
                <c:pt idx="1">
                  <c:v>9184.9</c:v>
                </c:pt>
                <c:pt idx="2">
                  <c:v>277072.3</c:v>
                </c:pt>
                <c:pt idx="3">
                  <c:v>27659.200000000001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220498658563295"/>
          <c:y val="0.3477572259413037"/>
          <c:w val="0.19052262166948752"/>
          <c:h val="0.311729650432104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42938"/>
            <a:ext cx="2057400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42938"/>
            <a:ext cx="6019800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EF89C-618D-424A-8FCD-724FDFBCFF78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B268-E27C-432B-804B-1056D240A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909B-525B-4F86-AA05-81D3A4277790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5AB6-3D37-4D08-87B8-6A355664EB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6E1F-9DE9-4379-BCEB-E5BE91E27DCE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7A6B-9A82-4C3E-BC91-4ABC25CBAB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EE1B-833A-4028-BAAD-8DEDC32186F6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7FE2-F8E9-4418-A488-85E747527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89211-CDA1-48D2-978D-9D43EB5EFF43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1270-2970-42EE-8BDD-0F257A5437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B295-35AA-4A41-A0EE-0077F582F890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2C53-3E09-4CA5-B02B-9BD977A81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CEE1-0F7F-434C-AD86-EB8FDD3F8F95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E5AF-7AC0-4D75-A265-1791789051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7D12-8AD0-497B-8F5F-68C0B90162D3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8703-549A-4B36-A7B9-7C4E8DA2CD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6A8C-48BF-4319-99F9-EB35C4ACDC8A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0947-FA80-4AF5-B599-EE9E23D0AC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EEE3-4E25-410B-B3FB-A270E20774FF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0575-AA8C-44EF-AE9D-B2D826F45E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42938"/>
            <a:ext cx="2057400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42938"/>
            <a:ext cx="6019800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F1D16-0E11-4383-B83B-9C3749D403CF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7E2A-136C-49E7-B5A0-4BF127811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鱼不愚\桌面\未标题-1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C:\Documents and Settings\鱼不愚\桌面\未标题-1副本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BD9794-A4CC-42D0-9A65-24C6B9EF4076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宋体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宋体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宋体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鱼不愚\桌面\未标题-1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4507D5A-0CBA-47C3-B35B-BA1C352AA010}" type="datetimeFigureOut">
              <a:rPr lang="zh-CN" altLang="en-US"/>
              <a:pPr>
                <a:defRPr/>
              </a:pPr>
              <a:t>2018/12/17</a:t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89B709B-B471-4EA9-86B4-6FBCA2E5B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宋体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宋体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宋体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41" name="Picture 17" descr="Image1Imagjhfgzedgjytgfxd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4468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932BD90D-BCD1-4738-B05A-5F44FB977213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2400" cy="764704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Бюджет </a:t>
            </a:r>
            <a:r>
              <a:rPr lang="ru-RU" smtClean="0">
                <a:latin typeface="Bookman Old Style" pitchFamily="18" charset="0"/>
              </a:rPr>
              <a:t>для граждан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140968"/>
            <a:ext cx="6300192" cy="17526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На основе решения о бюджете на 2018 год и плановый период 2019 и 2020 годов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419872" y="116632"/>
            <a:ext cx="5724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Общегосударственные вопросы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районного бюджета на общегосударственные вопросы составили на 2018 год в сумме 40 231,6 тыс. рублей, на 2019 год – в сумме 38 831,0 тыс. рублей, на 2020 год  – в сумме 35 597,6 тыс.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491880" y="2852936"/>
            <a:ext cx="5652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Национальная оборона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Предусматриваются средства в  сумме 1 189,0 тыс. рублей в 2018 году, в  сумме 1 201,8 тыс. рублей в  2019 году и   1 245,8 тыс. рублей в  2020 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51920" y="4925030"/>
            <a:ext cx="529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Национальная безопасность и правоохранительная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предусмотрены на 2018 год в сумме 2 753,9 тыс. рублей, на 2019 год в сумме 2 770,9 тыс. рублей и на  2020 год – в сумме 2 269,5 тыс.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16632"/>
          <a:ext cx="3491880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2420888"/>
          <a:ext cx="32758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4797152"/>
          <a:ext cx="3851920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227687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45811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483768" cy="27404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/>
            <a:r>
              <a:rPr lang="ru-RU" sz="1400" b="1" dirty="0" smtClean="0"/>
              <a:t>Национальная экономика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504255"/>
            <a:ext cx="3635896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районного бюджета на национальную экономику предусмотрены на 2018 год в сумме 12 915,9 тыс. рублей, на 2019 год –        13 278,5 тыс. рублей, на 2020 год – 13 423,8 тыс.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2132856"/>
            <a:ext cx="3779912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Жилищно-коммунальное хозяйство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569839"/>
            <a:ext cx="4572000" cy="116955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районного бюджета на жилищно-коммунальное хозяйство  на 2018 год предусматриваются в сумме  9 416,0 тыс. рублей, на 2019 год – в сумме 9 416,0 тыс. рублей, на 2020 год – в сумме 9 416,0 тыс.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19872" y="0"/>
            <a:ext cx="2952328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4149080"/>
            <a:ext cx="5004048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Образование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581128"/>
            <a:ext cx="536408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на образование в районном бюджете предусмотрены на             2018 год – в сумме 361 823,6 тыс. рублей, на 2019 год – в сумме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326 518,4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тыс. рублей, на 2020 год – в сумме 329 440,7 тыс.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/>
        </p:nvGraphicFramePr>
        <p:xfrm>
          <a:off x="2339752" y="260648"/>
          <a:ext cx="68042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5364088" y="4149080"/>
          <a:ext cx="3624064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7404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400" b="1" dirty="0" smtClean="0"/>
              <a:t>Культура, кинематография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427984" y="611686"/>
            <a:ext cx="4716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районного бюджета на культуру, кинематографию предусмотрены на 2018 год в сумме 40 923,6 тыс. рублей, на 2019 год –          39 384,5 тыс. рублей, на    2020 год – 38416,2 тыс. рублей.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293096"/>
            <a:ext cx="6372200" cy="30777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Социальная политика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93096"/>
            <a:ext cx="2951312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Расходы на социальную политику в районном бюджете  предусмотрены на 2018 год в сумме 57 343,1 тыс. рублей, на 2019 год – в сумме 32 445,7 тыс. рублей, на 2020 год – в сумме 32 482,8 тыс. рублей</a:t>
            </a:r>
            <a:endParaRPr lang="ru-RU" sz="1400" dirty="0"/>
          </a:p>
        </p:txBody>
      </p:sp>
      <p:pic>
        <p:nvPicPr>
          <p:cNvPr id="7" name="Рисунок 6" descr="slide3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215736" cy="165618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4499992" y="1628800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203848" y="4725144"/>
          <a:ext cx="594015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IMG_16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564904"/>
            <a:ext cx="4536504" cy="15841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52728" cy="27404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400" b="1" dirty="0" smtClean="0"/>
              <a:t> Физическая культура и спорт</a:t>
            </a:r>
            <a:endParaRPr lang="ru-RU" sz="14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051720" y="332656"/>
            <a:ext cx="7092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районного бюджета на физическую культуру и спорт предусмотрены на 2018 год в сумме 940,0 тыс. рублей, на 2019 год в сумме 635,0 тыс. рублей, на 2020 год в сумме 1 215,0 тыс.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915816" y="1124744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221088"/>
            <a:ext cx="3568156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b="1" dirty="0" smtClean="0"/>
              <a:t> Межбюджетные трансферты</a:t>
            </a:r>
            <a:endParaRPr lang="ru-RU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771800" y="4581128"/>
            <a:ext cx="5328592" cy="138499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Объем межбюджетных трансфертов (общего характера) бюджетам муниципальных образований поселений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2018 год предусматривается в сумме 58 429,0 тыс. рублей, на 2019 – в сумме 58 113,0 тыс. рублей, на 2020 год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в сумме 53 374,0 тыс.рублей, в том числе за счет средств районного бюджета в сумме 360,0 тыс. рублей ежегодно.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3808" y="3933056"/>
            <a:ext cx="6300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429000"/>
            <a:ext cx="6300192" cy="792088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Спасибо за внимание!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800" dirty="0" smtClean="0"/>
              <a:t>Основные характеристики  бюджета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692696"/>
            <a:ext cx="6660232" cy="4525963"/>
          </a:xfrm>
        </p:spPr>
        <p:txBody>
          <a:bodyPr/>
          <a:lstStyle/>
          <a:p>
            <a:pPr indent="342900" algn="just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формировании проекта районного бюджета использовались показатели прогноза социально-экономического развития Адамовского района и Оренбургской области на 2018 год и плановый период 2019 и 2020 годов.</a:t>
            </a:r>
          </a:p>
          <a:p>
            <a:pPr indent="342900" algn="just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Доходная часть районного бюджета, предлагаемая к утверждению, на 2018 год составляет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607 886,6 тыс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рублей, на 2019 год – 527 834,8 тыс. рублей, на 2020 год – 527 571,4 тыс. рублей</a:t>
            </a:r>
          </a:p>
          <a:p>
            <a:pPr indent="342900" algn="just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Расходы районного бюджета на 2018 год сформированы в сумме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607 886,6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тыс.рублей, на 2019 год – в сумме 527 834,8 тыс.рублей, на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 год – в сумме 527 571,4 тыс. рублей.</a:t>
            </a:r>
          </a:p>
          <a:p>
            <a:pPr indent="342900" algn="just"/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87824" y="3933056"/>
          <a:ext cx="587997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8803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600" b="1" dirty="0" smtClean="0"/>
              <a:t>Доходы бюджета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388639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Налоговые и неналоговые доходы бюджета</a:t>
            </a:r>
            <a:endParaRPr lang="ru-RU" sz="1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908720"/>
            <a:ext cx="3275856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Налог на доходы физических лиц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Налог на доходы физических лиц в районный бюджет на 2018 год прогнозируется в сумме 79 658,0 тыс. рублей, что на  281,0 тыс. рублей  больше запланированных поступлений в 2017 году; на 2019 год – 86 207,0 тыс. рублей, на 2020 год – 90 250,0 тыс. рублей, что соответственно на 6 830,0 тыс. рублей и 10 873,0 тыс. рублей  больше запланированных поступлений  2017 года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3284984"/>
          <a:ext cx="45720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16016" y="1628800"/>
            <a:ext cx="4427984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Налог, взимаемый в связи с применением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упрощенной системы налогообложения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148064" y="2276872"/>
          <a:ext cx="37680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60032" y="5481519"/>
            <a:ext cx="428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снижение связано с изменением налогооблагаемой базы.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3212976"/>
            <a:ext cx="4716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908720"/>
            <a:ext cx="0" cy="594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88640"/>
            <a:ext cx="3923928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Единый налог на вмененный доход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отдельных видов деятельности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836712"/>
            <a:ext cx="4067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Сумма исчисленного единого налога на вмененный доход на 2018 год запланирована (с учетом недоимки) в объеме 2 192,0 тыс. рублей, на 2019 год – 1 643,0 тыс. рублей, на 2020 год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1 332,0 тыс. рублей, что соответственно на 1 668,0 тыс. рублей, 2 217,0 тыс. рублей и 2 528,0 тыс. рублей меньше, чем планируется в 2017 году.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11960" y="116632"/>
          <a:ext cx="47525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71800" y="2852936"/>
            <a:ext cx="3610744" cy="27404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400" b="1" dirty="0" smtClean="0"/>
              <a:t>Единый сельскохозяйственный налог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139952" y="3356992"/>
          <a:ext cx="500404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комбай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71800" y="2852936"/>
            <a:ext cx="637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2852936"/>
            <a:ext cx="27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880320" cy="70609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ru-RU" sz="1400" b="1" dirty="0" smtClean="0"/>
              <a:t>Налог, взимаемый в связи с применением патентной системы налогообложения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987824" y="168424"/>
            <a:ext cx="61561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Планирование налога, взимаемого в связи с применением  патентной  системы налогообложения на 2018 - 2020 годы произведено на уровне 478,0 тыс. рублей, что на 15,0 тыс. рублей больше запланированных поступлений в 2017 году.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1840" y="1809110"/>
            <a:ext cx="60121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проекте районного бюджета на 2018 - 2020 годы государственная пошлина определена в объеме 1 947,0 тыс. рублей, что на 29,0 тыс. рублей больше планируемых поступлений на 2017 год,  несмотря на ухудшение финансового положения физических и юридических лиц.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844824"/>
            <a:ext cx="3059832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Государственная пошлина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11760" y="1556792"/>
            <a:ext cx="673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4984"/>
            <a:ext cx="3131840" cy="9541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Доходы от использования имущества, находящегося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государственной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муниципальной собственности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43808" y="3140968"/>
            <a:ext cx="6300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75856" y="3284984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dirty="0" smtClean="0"/>
              <a:t>Доходы районного бюджета от использования имущества, находящегося в государственной и муниципальной собственности, на 2018 - 2020 годы прогнозируются в сумме соответственно 4 350,0 тыс. рублей, 4 870,0 тыс. рублей и 5 090,0 тыс. рублей, что соответственно на 3 620,0 тыс. рублей, 2 200,0 тыс. рублей и 1 980,0 тыс. рублей  меньше запланированных на 2017 год. </a:t>
            </a:r>
            <a:endParaRPr lang="ru-RU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71800" y="4797152"/>
            <a:ext cx="637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085184"/>
            <a:ext cx="3203848" cy="5232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66700" algn="just"/>
            <a:r>
              <a:rPr lang="ru-RU" sz="1400" b="1" dirty="0" smtClean="0"/>
              <a:t>Платежи при пользовании природными ресурсами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5085184"/>
            <a:ext cx="5688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400" dirty="0" smtClean="0"/>
              <a:t>Платежи при пользовании природными ресурсами формируются за счет платы за негативное воздействие на окружающую среду; на 2018 – 2020 годы платежи прогнозируются в сумме 393,0 тыс. рублей, что ниже запланированных поступлений на 2017 год на 198,0 тыс. рублей</a:t>
            </a:r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88832" cy="50405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400" b="1" dirty="0" smtClean="0"/>
              <a:t>Доходы от продажи материальных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и нематериальных активов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9269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 smtClean="0"/>
              <a:t>На 2018 год запланировано доходов от реализации имущества в соответствии с «Прогнозным планом приватизации муниципального имущества, находящегося в собственности муниципального образования Адамовский район на 2018 год и основным направлениям приватизации муниципального имущества»  в сумме 2 445,0 тыс. рублей</a:t>
            </a:r>
            <a:endParaRPr lang="ru-RU" sz="1600" dirty="0"/>
          </a:p>
        </p:txBody>
      </p:sp>
      <p:pic>
        <p:nvPicPr>
          <p:cNvPr id="5" name="Рисунок 4" descr="расчеты бюдж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2627784" cy="1728192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915816" y="2843644"/>
            <a:ext cx="57606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Доходы от штрафов, санкций, возмещения ущерба на 2018 - 2020 годы  запланированы в сумме 2 832,0 тыс. рублей, что выше запланированных поступлений на 2017 год на 1 572,0 тыс. рублей.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348880"/>
            <a:ext cx="8820472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Штрафы, санкции, возмещение ущерба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03848" y="3645024"/>
          <a:ext cx="424847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084168" cy="27404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r"/>
            <a:r>
              <a:rPr lang="ru-RU" sz="1400" dirty="0" smtClean="0"/>
              <a:t> </a:t>
            </a:r>
            <a:r>
              <a:rPr lang="ru-RU" sz="1400" b="1" dirty="0" smtClean="0"/>
              <a:t>Безвозмездные поступления</a:t>
            </a:r>
            <a:endParaRPr lang="ru-RU" sz="1400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26776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доходной части районного бюджета предусматриваются безвозмездные поступления на 2018 год в сумме 480 095,2 тыс. рублей, на  2019 год – в сумме 418 418,3 тыс. рублей, на 2020 год – в сумме 413 755,4 тыс.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Дотация бюджету района на 2018 год в сумме 116 917,6 тыс. рублей,  на 2019 год – в сумме  99 839,0 тыс. рублей, на 2020 год – в сумме   99 839,0 тыс. рублей.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Субсидии на 2018 год учтены в сумме 39 468,8 тыс. рублей, на 2019 год – в сумме  9 184,9 тыс. рублей, на 2020 год – в сумме  9 184,9 тыс.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Субвенции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2018 год учтены  в сумме 282 153,4 тыс. рублей, на 2019 год – в сумме  281 735,2 тыс. рублей, на 2020 год – в сумме 277 072,3 тыс.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Иные межбюджетные трансферты в доходной части районного бюджета на 2018 год учтены  в сумме 41 555,4 тыс. рублей, на 2019 год – в сумме   27 659,2 тыс. рублей, на 2020 год – в сумме 27 659,2 тыс.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771800" y="3356992"/>
          <a:ext cx="612068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023320" y="116632"/>
          <a:ext cx="61206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771800" y="3356992"/>
          <a:ext cx="612068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843808" y="3356992"/>
            <a:ext cx="6300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600" b="1" dirty="0" smtClean="0"/>
              <a:t>Проект расходов районного бюджета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339752" y="692696"/>
            <a:ext cx="6804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районного бюджета на 2018 год сформированы в сумме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607 886,6 тыс.рублей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на 2019 год – в сумме 527 834,8 тыс.рублей, на        2020 год – в сумме 527 571,4 тыс.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27784" y="1412776"/>
            <a:ext cx="65162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Расходы на реализацию муниципальных программ составляют в        2018 году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602 971,9 тыс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рублей или 99,2 процента от общего объема расходов районного бюджета, в 2019 году 517 938,1 тыс. рублей или 98,1 процента, в 2020 году 511 011,7 тыс. рублей или 96,9 процента от общего объема расходов районного бюджета без учета условно утвержденных расходов.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987824" y="2852936"/>
          <a:ext cx="6156176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eklektika</Template>
  <TotalTime>556</TotalTime>
  <Words>996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1_Office 主题</vt:lpstr>
      <vt:lpstr>Office 主题</vt:lpstr>
      <vt:lpstr>Modèle par défaut</vt:lpstr>
      <vt:lpstr>Бюджет для граждан</vt:lpstr>
      <vt:lpstr>Основные характеристики  бюджета</vt:lpstr>
      <vt:lpstr>Доходы бюджета</vt:lpstr>
      <vt:lpstr>Единый сельскохозяйственный налог </vt:lpstr>
      <vt:lpstr>Налог, взимаемый в связи с применением патентной системы налогообложения </vt:lpstr>
      <vt:lpstr>Доходы от продажи материальных и нематериальных активов </vt:lpstr>
      <vt:lpstr> Безвозмездные поступления</vt:lpstr>
      <vt:lpstr>Слайд 8</vt:lpstr>
      <vt:lpstr>Проект расходов районного бюджета  </vt:lpstr>
      <vt:lpstr>Слайд 10</vt:lpstr>
      <vt:lpstr>Национальная экономика  </vt:lpstr>
      <vt:lpstr>Культура, кинематография </vt:lpstr>
      <vt:lpstr> Физическая культура и спорт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Budgetnik</dc:creator>
  <cp:lastModifiedBy>Виктор</cp:lastModifiedBy>
  <cp:revision>89</cp:revision>
  <dcterms:created xsi:type="dcterms:W3CDTF">2017-12-11T09:26:38Z</dcterms:created>
  <dcterms:modified xsi:type="dcterms:W3CDTF">2018-12-17T10:04:50Z</dcterms:modified>
</cp:coreProperties>
</file>