
<file path=[Content_Types].xml><?xml version="1.0" encoding="utf-8"?>
<Types xmlns="http://schemas.openxmlformats.org/package/2006/content-types">
  <Override PartName="/ppt/diagrams/colors22.xml" ContentType="application/vnd.openxmlformats-officedocument.drawingml.diagramColors+xml"/>
  <Override PartName="/ppt/diagrams/data35.xml" ContentType="application/vnd.openxmlformats-officedocument.drawingml.diagramData+xml"/>
  <Override PartName="/ppt/slides/slide36.xml" ContentType="application/vnd.openxmlformats-officedocument.presentationml.slide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diagrams/quickStyle28.xml" ContentType="application/vnd.openxmlformats-officedocument.drawingml.diagramStyle+xml"/>
  <Override PartName="/ppt/diagrams/drawing29.xml" ContentType="application/vnd.ms-office.drawingml.diagramDrawing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tableStyles.xml" ContentType="application/vnd.openxmlformats-officedocument.presentationml.tableStyles+xml"/>
  <Override PartName="/ppt/diagrams/layout17.xml" ContentType="application/vnd.openxmlformats-officedocument.drawingml.diagramLayout+xml"/>
  <Override PartName="/ppt/diagrams/layout28.xml" ContentType="application/vnd.openxmlformats-officedocument.drawingml.diagramLayout+xml"/>
  <Override PartName="/ppt/diagrams/quickStyle31.xml" ContentType="application/vnd.openxmlformats-officedocument.drawingml.diagramStyle+xml"/>
  <Override PartName="/ppt/diagrams/drawing32.xml" ContentType="application/vnd.ms-office.drawingml.diagramDrawing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charts/chart3.xml" ContentType="application/vnd.openxmlformats-officedocument.drawingml.chart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diagrams/colors27.xml" ContentType="application/vnd.openxmlformats-officedocument.drawingml.diagramColors+xml"/>
  <Override PartName="/ppt/diagrams/data29.xml" ContentType="application/vnd.openxmlformats-officedocument.drawingml.diagramData+xml"/>
  <Override PartName="/ppt/diagrams/colors4.xml" ContentType="application/vnd.openxmlformats-officedocument.drawingml.diagramColors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diagrams/layout3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drawing3.xml" ContentType="application/vnd.ms-office.drawingml.diagramDrawing+xml"/>
  <Override PartName="/ppt/diagrams/layout20.xml" ContentType="application/vnd.openxmlformats-officedocument.drawingml.diagram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30.xml" ContentType="application/vnd.openxmlformats-officedocument.drawingml.diagramColors+xml"/>
  <Override PartName="/ppt/diagrams/data32.xml" ContentType="application/vnd.openxmlformats-officedocument.drawingml.diagramData+xml"/>
  <Override PartName="/ppt/slides/slide33.xml" ContentType="application/vnd.openxmlformats-officedocument.presentationml.slide+xml"/>
  <Override PartName="/ppt/diagrams/data21.xml" ContentType="application/vnd.openxmlformats-officedocument.drawingml.diagramData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36.xml" ContentType="application/vnd.openxmlformats-officedocument.drawingml.diagramStyle+xml"/>
  <Override PartName="/ppt/diagrams/drawing37.xml" ContentType="application/vnd.ms-office.drawingml.diagramDrawing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diagrams/quickStyle25.xml" ContentType="application/vnd.openxmlformats-officedocument.drawingml.diagramStyle+xml"/>
  <Override PartName="/ppt/diagrams/drawing26.xml" ContentType="application/vnd.ms-office.drawingml.diagramDrawing+xml"/>
  <Override PartName="/ppt/diagrams/layout36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rawing8.xml" ContentType="application/vnd.ms-office.drawingml.diagramDrawing+xml"/>
  <Override PartName="/ppt/diagrams/layout25.xml" ContentType="application/vnd.openxmlformats-officedocument.drawingml.diagramLayout+xml"/>
  <Override PartName="/ppt/diagrams/colors28.xml" ContentType="application/vnd.openxmlformats-officedocument.drawingml.diagramColors+xml"/>
  <Override PartName="/ppt/diagrams/quickStyle32.xml" ContentType="application/vnd.openxmlformats-officedocument.drawingml.diagramStyle+xml"/>
  <Override PartName="/ppt/diagrams/drawing33.xml" ContentType="application/vnd.ms-office.drawingml.diagramDrawing+xml"/>
  <Override PartName="/ppt/diagrams/data3.xml" ContentType="application/vnd.openxmlformats-officedocument.drawingml.diagramData+xml"/>
  <Override PartName="/ppt/charts/chart4.xml" ContentType="application/vnd.openxmlformats-officedocument.drawingml.chart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diagrams/layout32.xml" ContentType="application/vnd.openxmlformats-officedocument.drawingml.diagramLayout+xml"/>
  <Override PartName="/ppt/diagrams/colors35.xml" ContentType="application/vnd.openxmlformats-officedocument.drawingml.diagramColors+xml"/>
  <Override PartName="/ppt/diagrams/drawing4.xml" ContentType="application/vnd.ms-office.drawingml.diagramDrawing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ppt/diagrams/data37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diagrams/colors3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diagrams/data33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Override PartName="/ppt/diagrams/quickStyle37.xml" ContentType="application/vnd.openxmlformats-officedocument.drawingml.diagramStyl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diagrams/quickStyle26.xml" ContentType="application/vnd.openxmlformats-officedocument.drawingml.diagramStyle+xml"/>
  <Override PartName="/ppt/diagrams/drawing27.xml" ContentType="application/vnd.ms-office.drawingml.diagramDrawing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quickStyle33.xml" ContentType="application/vnd.openxmlformats-officedocument.drawingml.diagramStyle+xml"/>
  <Override PartName="/ppt/diagrams/drawing34.xml" ContentType="application/vnd.ms-office.drawingml.diagramDrawing+xml"/>
  <Override PartName="/ppt/diagrams/layout37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diagrams/layout26.xml" ContentType="application/vnd.openxmlformats-officedocument.drawingml.diagramLayout+xml"/>
  <Override PartName="/ppt/diagrams/colors29.xml" ContentType="application/vnd.openxmlformats-officedocument.drawingml.diagramColors+xml"/>
  <Override PartName="/ppt/charts/chart5.xml" ContentType="application/vnd.openxmlformats-officedocument.drawingml.char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diagrams/drawing30.xml" ContentType="application/vnd.ms-office.drawingml.diagramDrawing+xml"/>
  <Override PartName="/ppt/diagrams/layout33.xml" ContentType="application/vnd.openxmlformats-officedocument.drawingml.diagramLayout+xml"/>
  <Override PartName="/ppt/diagrams/colors36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diagrams/colors32.xml" ContentType="application/vnd.openxmlformats-officedocument.drawingml.diagramColors+xml"/>
  <Override PartName="/ppt/diagrams/data34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rawings/drawing1.xml" ContentType="application/vnd.openxmlformats-officedocument.drawingml.chartshapes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diagrams/data30.xml" ContentType="application/vnd.openxmlformats-officedocument.drawingml.diagramData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27.xml" ContentType="application/vnd.openxmlformats-officedocument.drawingml.diagramStyle+xml"/>
  <Override PartName="/ppt/diagrams/drawing28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layout27.xml" ContentType="application/vnd.openxmlformats-officedocument.drawingml.diagramLayout+xml"/>
  <Override PartName="/ppt/diagrams/quickStyle34.xml" ContentType="application/vnd.openxmlformats-officedocument.drawingml.diagramStyle+xml"/>
  <Override PartName="/ppt/diagrams/drawing35.xml" ContentType="application/vnd.ms-office.drawingml.diagramDrawing+xml"/>
  <Override PartName="/ppt/charts/chart6.xml" ContentType="application/vnd.openxmlformats-officedocument.drawingml.char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drawing24.xml" ContentType="application/vnd.ms-office.drawingml.diagramDrawing+xml"/>
  <Override PartName="/ppt/diagrams/layout34.xml" ContentType="application/vnd.openxmlformats-officedocument.drawingml.diagramLayout+xml"/>
  <Override PartName="/ppt/diagrams/colors37.xml" ContentType="application/vnd.openxmlformats-officedocument.drawingml.diagramColors+xml"/>
  <Override PartName="/ppt/diagrams/drawing6.xml" ContentType="application/vnd.ms-office.drawingml.diagramDrawing+xml"/>
  <Override PartName="/ppt/diagrams/drawing20.xml" ContentType="application/vnd.ms-office.drawingml.diagramDrawing+xml"/>
  <Override PartName="/ppt/diagrams/layout23.xml" ContentType="application/vnd.openxmlformats-officedocument.drawingml.diagramLayout+xml"/>
  <Override PartName="/ppt/diagrams/colors26.xml" ContentType="application/vnd.openxmlformats-officedocument.drawingml.diagramColors+xml"/>
  <Override PartName="/ppt/diagrams/quickStyle30.xml" ContentType="application/vnd.openxmlformats-officedocument.drawingml.diagramStyle+xml"/>
  <Override PartName="/ppt/diagrams/drawing3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charts/chart2.xml" ContentType="application/vnd.openxmlformats-officedocument.drawingml.chart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28.xml" ContentType="application/vnd.openxmlformats-officedocument.drawingml.diagramData+xml"/>
  <Override PartName="/ppt/diagrams/layout30.xml" ContentType="application/vnd.openxmlformats-officedocument.drawingml.diagramLayout+xml"/>
  <Override PartName="/ppt/diagrams/colors33.xml" ContentType="application/vnd.openxmlformats-officedocument.drawingml.diagramColors+xml"/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diagrams/data31.xml" ContentType="application/vnd.openxmlformats-officedocument.drawingml.diagramData+xml"/>
  <Override PartName="/ppt/slides/slide32.xml" ContentType="application/vnd.openxmlformats-officedocument.presentationml.slide+xml"/>
  <Override PartName="/ppt/diagrams/data20.xml" ContentType="application/vnd.openxmlformats-officedocument.drawingml.diagramData+xml"/>
  <Override PartName="/ppt/diagrams/quickStyle35.xml" ContentType="application/vnd.openxmlformats-officedocument.drawingml.diagramStyle+xml"/>
  <Override PartName="/ppt/diagrams/drawing36.xml" ContentType="application/vnd.ms-office.drawingml.diagramDrawing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quickStyle24.xml" ContentType="application/vnd.openxmlformats-officedocument.drawingml.diagramStyle+xml"/>
  <Override PartName="/ppt/diagrams/drawing25.xml" ContentType="application/vnd.ms-office.drawingml.diagramDrawing+xml"/>
  <Override PartName="/ppt/charts/chart7.xml" ContentType="application/vnd.openxmlformats-officedocument.drawingml.char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35.xml" ContentType="application/vnd.openxmlformats-officedocument.drawingml.diagramLayout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layout24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quickStyle7.xml" ContentType="application/vnd.openxmlformats-officedocument.drawingml.diagramStyle+xml"/>
  <Override PartName="/ppt/diagrams/colors34.xml" ContentType="application/vnd.openxmlformats-officedocument.drawingml.diagramColors+xml"/>
  <Override PartName="/ppt/diagrams/colors12.xml" ContentType="application/vnd.openxmlformats-officedocument.drawingml.diagramColors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diagrams/data36.xml" ContentType="application/vnd.openxmlformats-officedocument.drawingml.diagramData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rawing19.xml" ContentType="application/vnd.ms-office.drawingml.diagramDrawing+xml"/>
  <Override PartName="/ppt/diagrams/quickStyle29.xml" ContentType="application/vnd.openxmlformats-officedocument.drawingml.diagramStyle+xml"/>
  <Override PartName="/ppt/diagrams/quickStyle18.xml" ContentType="application/vnd.openxmlformats-officedocument.drawingml.diagramStyle+xml"/>
  <Override PartName="/ppt/diagrams/layout29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5"/>
  </p:notesMasterIdLst>
  <p:sldIdLst>
    <p:sldId id="256" r:id="rId2"/>
    <p:sldId id="326" r:id="rId3"/>
    <p:sldId id="288" r:id="rId4"/>
    <p:sldId id="301" r:id="rId5"/>
    <p:sldId id="302" r:id="rId6"/>
    <p:sldId id="303" r:id="rId7"/>
    <p:sldId id="260" r:id="rId8"/>
    <p:sldId id="289" r:id="rId9"/>
    <p:sldId id="276" r:id="rId10"/>
    <p:sldId id="324" r:id="rId11"/>
    <p:sldId id="325" r:id="rId12"/>
    <p:sldId id="320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292" r:id="rId23"/>
    <p:sldId id="313" r:id="rId24"/>
    <p:sldId id="321" r:id="rId25"/>
    <p:sldId id="322" r:id="rId26"/>
    <p:sldId id="314" r:id="rId27"/>
    <p:sldId id="315" r:id="rId28"/>
    <p:sldId id="316" r:id="rId29"/>
    <p:sldId id="317" r:id="rId30"/>
    <p:sldId id="318" r:id="rId31"/>
    <p:sldId id="319" r:id="rId32"/>
    <p:sldId id="266" r:id="rId33"/>
    <p:sldId id="268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23" r:id="rId43"/>
    <p:sldId id="267" r:id="rId44"/>
  </p:sldIdLst>
  <p:sldSz cx="9144000" cy="6858000" type="screen4x3"/>
  <p:notesSz cx="6735763" cy="9799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B4F90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9195" autoAdjust="0"/>
  </p:normalViewPr>
  <p:slideViewPr>
    <p:cSldViewPr>
      <p:cViewPr varScale="1">
        <p:scale>
          <a:sx n="112" d="100"/>
          <a:sy n="112" d="100"/>
        </p:scale>
        <p:origin x="-153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4"/>
  <c:chart>
    <c:autoTitleDeleted val="1"/>
    <c:plotArea>
      <c:layout>
        <c:manualLayout>
          <c:layoutTarget val="inner"/>
          <c:xMode val="edge"/>
          <c:yMode val="edge"/>
          <c:x val="4.6541896579392346E-2"/>
          <c:y val="0.1214668740510316"/>
          <c:w val="0.93141194188300058"/>
          <c:h val="0.77866838325153453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</c:spPr>
          <c:dLbls>
            <c:dLbl>
              <c:idx val="0"/>
              <c:layout>
                <c:manualLayout>
                  <c:x val="-7.3487205125356558E-3"/>
                  <c:y val="-1.0190534385068358E-2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</c:f>
              <c:strCache>
                <c:ptCount val="1"/>
                <c:pt idx="0">
                  <c:v>Доходы бюджета 2019-2021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633945.69999999844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C00000"/>
            </a:solidFill>
            <a:ln w="19050" cap="flat" cmpd="sng" algn="ctr">
              <a:solidFill>
                <a:schemeClr val="tx1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</c:spPr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</c:f>
              <c:strCache>
                <c:ptCount val="1"/>
                <c:pt idx="0">
                  <c:v>Доходы бюджета 2019-2021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633577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-[.]-</c:v>
                </c:pt>
              </c:strCache>
            </c:strRef>
          </c:tx>
          <c:dLbls>
            <c:delete val="1"/>
          </c:dLbls>
          <c:cat>
            <c:strRef>
              <c:f>Лист1!$A$2</c:f>
              <c:strCache>
                <c:ptCount val="1"/>
                <c:pt idx="0">
                  <c:v>Доходы бюджета 2019-2021</c:v>
                </c:pt>
              </c:strCache>
            </c:strRef>
          </c:cat>
          <c:val>
            <c:numRef>
              <c:f>Лист1!$D$2</c:f>
              <c:numCache>
                <c:formatCode>@</c:formatCode>
                <c:ptCount val="1"/>
                <c:pt idx="0">
                  <c:v>0</c:v>
                </c:pt>
              </c:numCache>
            </c:numRef>
          </c:val>
        </c:ser>
        <c:dLbls>
          <c:showVal val="1"/>
        </c:dLbls>
        <c:axId val="44299776"/>
        <c:axId val="44298240"/>
      </c:barChart>
      <c:valAx>
        <c:axId val="44298240"/>
        <c:scaling>
          <c:orientation val="minMax"/>
        </c:scaling>
        <c:delete val="1"/>
        <c:axPos val="l"/>
        <c:numFmt formatCode="#,##0.00" sourceLinked="1"/>
        <c:majorTickMark val="none"/>
        <c:tickLblPos val="none"/>
        <c:crossAx val="44299776"/>
        <c:crosses val="autoZero"/>
        <c:crossBetween val="between"/>
      </c:valAx>
      <c:catAx>
        <c:axId val="44299776"/>
        <c:scaling>
          <c:orientation val="minMax"/>
        </c:scaling>
        <c:delete val="1"/>
        <c:axPos val="b"/>
        <c:majorTickMark val="none"/>
        <c:tickLblPos val="none"/>
        <c:crossAx val="44298240"/>
        <c:crosses val="autoZero"/>
        <c:auto val="1"/>
        <c:lblAlgn val="ctr"/>
        <c:lblOffset val="100"/>
      </c:catAx>
      <c:spPr>
        <a:noFill/>
        <a:ln w="25400">
          <a:noFill/>
        </a:ln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19194703674900365"/>
          <c:y val="0.91879497049347669"/>
          <c:w val="0.41630713871298258"/>
          <c:h val="7.3832754966223962E-2"/>
        </c:manualLayout>
      </c:layout>
      <c:txPr>
        <a:bodyPr/>
        <a:lstStyle/>
        <a:p>
          <a:pPr>
            <a:defRPr sz="1400" b="1"/>
          </a:pPr>
          <a:endParaRPr lang="ru-RU"/>
        </a:p>
      </c:txPr>
    </c:legend>
    <c:plotVisOnly val="1"/>
  </c:chart>
  <c:spPr>
    <a:noFill/>
    <a:ln>
      <a:noFill/>
    </a:ln>
  </c:spPr>
  <c:txPr>
    <a:bodyPr/>
    <a:lstStyle/>
    <a:p>
      <a:pPr>
        <a:defRPr sz="16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floor>
      <c:spPr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floor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0"/>
              <c:layout>
                <c:manualLayout>
                  <c:x val="-3.333333333333334E-2"/>
                  <c:y val="-3.1250000000000036E-3"/>
                </c:manualLayout>
              </c:layout>
              <c:showVal val="1"/>
            </c:dLbl>
            <c:dLbl>
              <c:idx val="1"/>
              <c:layout>
                <c:manualLayout>
                  <c:x val="-3.7500000000000006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2.0777645965858207E-2"/>
                  <c:y val="-2.8717339876738447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solidFill>
                      <a:schemeClr val="tx2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НДФЛ</c:v>
                </c:pt>
                <c:pt idx="1">
                  <c:v>НСД</c:v>
                </c:pt>
                <c:pt idx="2">
                  <c:v>ГП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79658</c:v>
                </c:pt>
                <c:pt idx="1">
                  <c:v>14105.5</c:v>
                </c:pt>
                <c:pt idx="2">
                  <c:v>2529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7.4464249513943731E-2"/>
                  <c:y val="-1.8749999999999999E-2"/>
                </c:manualLayout>
              </c:layout>
              <c:showVal val="1"/>
            </c:dLbl>
            <c:dLbl>
              <c:idx val="1"/>
              <c:layout>
                <c:manualLayout>
                  <c:x val="6.0416595374162073E-2"/>
                  <c:y val="-2.4848896681453986E-2"/>
                </c:manualLayout>
              </c:layout>
              <c:showVal val="1"/>
            </c:dLbl>
            <c:dLbl>
              <c:idx val="2"/>
              <c:layout>
                <c:manualLayout>
                  <c:x val="4.7916666666666746E-2"/>
                  <c:y val="-3.1250000000000036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solidFill>
                      <a:schemeClr val="tx2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НДФЛ</c:v>
                </c:pt>
                <c:pt idx="1">
                  <c:v>НСД</c:v>
                </c:pt>
                <c:pt idx="2">
                  <c:v>ГП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81971.899999999994</c:v>
                </c:pt>
                <c:pt idx="1">
                  <c:v>12298.2</c:v>
                </c:pt>
                <c:pt idx="2">
                  <c:v>3321.7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НДФЛ</c:v>
                </c:pt>
                <c:pt idx="1">
                  <c:v>НСД</c:v>
                </c:pt>
                <c:pt idx="2">
                  <c:v>ГП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</c:numCache>
            </c:numRef>
          </c:val>
        </c:ser>
        <c:shape val="cylinder"/>
        <c:axId val="92732416"/>
        <c:axId val="92918528"/>
        <c:axId val="0"/>
      </c:bar3DChart>
      <c:catAx>
        <c:axId val="92732416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>
                <a:solidFill>
                  <a:schemeClr val="tx2">
                    <a:lumMod val="50000"/>
                  </a:schemeClr>
                </a:solidFill>
              </a:defRPr>
            </a:pPr>
            <a:endParaRPr lang="ru-RU"/>
          </a:p>
        </c:txPr>
        <c:crossAx val="92918528"/>
        <c:crosses val="autoZero"/>
        <c:auto val="1"/>
        <c:lblAlgn val="ctr"/>
        <c:lblOffset val="100"/>
      </c:catAx>
      <c:valAx>
        <c:axId val="92918528"/>
        <c:scaling>
          <c:orientation val="minMax"/>
        </c:scaling>
        <c:delete val="1"/>
        <c:axPos val="l"/>
        <c:numFmt formatCode="#,##0.0" sourceLinked="1"/>
        <c:tickLblPos val="none"/>
        <c:crossAx val="92732416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84444371567661969"/>
          <c:y val="0.51558610906751945"/>
          <c:w val="0.1414720539719114"/>
          <c:h val="0.16464534773587339"/>
        </c:manualLayout>
      </c:layout>
      <c:txPr>
        <a:bodyPr/>
        <a:lstStyle/>
        <a:p>
          <a:pPr>
            <a:defRPr sz="1600" b="1">
              <a:solidFill>
                <a:schemeClr val="tx2">
                  <a:lumMod val="50000"/>
                </a:schemeClr>
              </a:solidFill>
            </a:defRPr>
          </a:pPr>
          <a:endParaRPr lang="ru-RU"/>
        </a:p>
      </c:txPr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3.5129910779144249E-2"/>
          <c:y val="9.6217794972671883E-2"/>
          <c:w val="0.67497307991419886"/>
          <c:h val="0.8750000000000008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6.1398226051806358E-2"/>
                  <c:y val="3.2302238749071482E-2"/>
                </c:manualLayout>
              </c:layout>
              <c:showPercent val="1"/>
            </c:dLbl>
            <c:dLbl>
              <c:idx val="1"/>
              <c:layout>
                <c:manualLayout>
                  <c:x val="-5.6941189226838052E-2"/>
                  <c:y val="-4.1210834961692713E-2"/>
                </c:manualLayout>
              </c:layout>
              <c:showPercent val="1"/>
            </c:dLbl>
            <c:dLbl>
              <c:idx val="2"/>
              <c:layout>
                <c:manualLayout>
                  <c:x val="0.11240524557100508"/>
                  <c:y val="-2.4448263918388148E-2"/>
                </c:manualLayout>
              </c:layout>
              <c:showPercent val="1"/>
            </c:dLbl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Percent val="1"/>
            <c:showLeaderLines val="1"/>
          </c:dLbls>
          <c:cat>
            <c:strRef>
              <c:f>Лист1!$A$2:$A$4</c:f>
              <c:strCache>
                <c:ptCount val="3"/>
                <c:pt idx="0">
                  <c:v>НДФЛ</c:v>
                </c:pt>
                <c:pt idx="1">
                  <c:v>НСД</c:v>
                </c:pt>
                <c:pt idx="2">
                  <c:v>ГП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81971.899999999994</c:v>
                </c:pt>
                <c:pt idx="1">
                  <c:v>12298.2</c:v>
                </c:pt>
                <c:pt idx="2">
                  <c:v>3321.7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="1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floor>
      <c:spPr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floor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B0F0"/>
            </a:solidFill>
          </c:spPr>
          <c:dLbls>
            <c:dLbl>
              <c:idx val="0"/>
              <c:layout>
                <c:manualLayout>
                  <c:x val="-3.333333333333334E-2"/>
                  <c:y val="-3.1250000000000041E-3"/>
                </c:manualLayout>
              </c:layout>
              <c:showVal val="1"/>
            </c:dLbl>
            <c:dLbl>
              <c:idx val="1"/>
              <c:layout>
                <c:manualLayout>
                  <c:x val="-3.7500000000000006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-3.9583333333333331E-2"/>
                  <c:y val="6.2500000000000082E-3"/>
                </c:manualLayout>
              </c:layout>
              <c:showVal val="1"/>
            </c:dLbl>
            <c:dLbl>
              <c:idx val="3"/>
              <c:layout>
                <c:manualLayout>
                  <c:x val="-2.3190601846748763E-2"/>
                  <c:y val="1.3986968990779615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Аренда</c:v>
                </c:pt>
                <c:pt idx="1">
                  <c:v>окружающая среда</c:v>
                </c:pt>
                <c:pt idx="2">
                  <c:v>имущество</c:v>
                </c:pt>
                <c:pt idx="3">
                  <c:v>штрафы</c:v>
                </c:pt>
                <c:pt idx="4">
                  <c:v>прочие</c:v>
                </c:pt>
              </c:strCache>
            </c:strRef>
          </c:cat>
          <c:val>
            <c:numRef>
              <c:f>Лист1!$B$2:$B$6</c:f>
              <c:numCache>
                <c:formatCode>#,##0.0</c:formatCode>
                <c:ptCount val="5"/>
                <c:pt idx="0">
                  <c:v>4350</c:v>
                </c:pt>
                <c:pt idx="1">
                  <c:v>393</c:v>
                </c:pt>
                <c:pt idx="2">
                  <c:v>2575</c:v>
                </c:pt>
                <c:pt idx="3">
                  <c:v>2260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7.4464249513943745E-2"/>
                  <c:y val="-1.8749999999999999E-2"/>
                </c:manualLayout>
              </c:layout>
              <c:showVal val="1"/>
            </c:dLbl>
            <c:dLbl>
              <c:idx val="1"/>
              <c:layout>
                <c:manualLayout>
                  <c:x val="6.0416666666666764E-2"/>
                  <c:y val="3.1250000000000041E-3"/>
                </c:manualLayout>
              </c:layout>
              <c:showVal val="1"/>
            </c:dLbl>
            <c:dLbl>
              <c:idx val="2"/>
              <c:layout>
                <c:manualLayout>
                  <c:x val="4.7916666666666767E-2"/>
                  <c:y val="-3.1250000000000041E-3"/>
                </c:manualLayout>
              </c:layout>
              <c:showVal val="1"/>
            </c:dLbl>
            <c:dLbl>
              <c:idx val="3"/>
              <c:layout>
                <c:manualLayout>
                  <c:x val="5.059767675654292E-2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3.7948257567407183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Лист1!$A$2:$A$6</c:f>
              <c:strCache>
                <c:ptCount val="5"/>
                <c:pt idx="0">
                  <c:v>Аренда</c:v>
                </c:pt>
                <c:pt idx="1">
                  <c:v>окружающая среда</c:v>
                </c:pt>
                <c:pt idx="2">
                  <c:v>имущество</c:v>
                </c:pt>
                <c:pt idx="3">
                  <c:v>штрафы</c:v>
                </c:pt>
                <c:pt idx="4">
                  <c:v>прочие</c:v>
                </c:pt>
              </c:strCache>
            </c:strRef>
          </c:cat>
          <c:val>
            <c:numRef>
              <c:f>Лист1!$C$2:$C$6</c:f>
              <c:numCache>
                <c:formatCode>#,##0.0</c:formatCode>
                <c:ptCount val="5"/>
                <c:pt idx="0">
                  <c:v>6911</c:v>
                </c:pt>
                <c:pt idx="1">
                  <c:v>174</c:v>
                </c:pt>
                <c:pt idx="2">
                  <c:v>0.2</c:v>
                </c:pt>
                <c:pt idx="3">
                  <c:v>1412.1</c:v>
                </c:pt>
                <c:pt idx="4">
                  <c:v>1140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Аренда</c:v>
                </c:pt>
                <c:pt idx="1">
                  <c:v>окружающая среда</c:v>
                </c:pt>
                <c:pt idx="2">
                  <c:v>имущество</c:v>
                </c:pt>
                <c:pt idx="3">
                  <c:v>штрафы</c:v>
                </c:pt>
                <c:pt idx="4">
                  <c:v>прочие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</c:numCache>
            </c:numRef>
          </c:val>
        </c:ser>
        <c:shape val="cylinder"/>
        <c:axId val="77756672"/>
        <c:axId val="77844480"/>
        <c:axId val="0"/>
      </c:bar3DChart>
      <c:catAx>
        <c:axId val="7775667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>
                <a:solidFill>
                  <a:schemeClr val="tx2">
                    <a:lumMod val="50000"/>
                  </a:schemeClr>
                </a:solidFill>
              </a:defRPr>
            </a:pPr>
            <a:endParaRPr lang="ru-RU"/>
          </a:p>
        </c:txPr>
        <c:crossAx val="77844480"/>
        <c:crosses val="autoZero"/>
        <c:auto val="1"/>
        <c:lblAlgn val="ctr"/>
        <c:lblOffset val="100"/>
      </c:catAx>
      <c:valAx>
        <c:axId val="77844480"/>
        <c:scaling>
          <c:orientation val="minMax"/>
        </c:scaling>
        <c:delete val="1"/>
        <c:axPos val="l"/>
        <c:numFmt formatCode="#,##0.0" sourceLinked="1"/>
        <c:tickLblPos val="none"/>
        <c:crossAx val="77756672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84444371567661969"/>
          <c:y val="0.51558610906751923"/>
          <c:w val="0.14823641864066237"/>
          <c:h val="0.16464534773587336"/>
        </c:manualLayout>
      </c:layout>
      <c:txPr>
        <a:bodyPr/>
        <a:lstStyle/>
        <a:p>
          <a:pPr>
            <a:defRPr sz="1600" b="1">
              <a:solidFill>
                <a:schemeClr val="tx2">
                  <a:lumMod val="50000"/>
                </a:schemeClr>
              </a:solidFill>
            </a:defRPr>
          </a:pPr>
          <a:endParaRPr lang="ru-RU"/>
        </a:p>
      </c:txPr>
    </c:legend>
    <c:plotVisOnly val="1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4.8491245080512883E-2"/>
          <c:y val="9.6217794972671883E-2"/>
          <c:w val="0.6616116727771002"/>
          <c:h val="0.8585935542045725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18445004427117545"/>
                  <c:y val="0.17585869011970245"/>
                </c:manualLayout>
              </c:layout>
              <c:showPercent val="1"/>
            </c:dLbl>
            <c:dLbl>
              <c:idx val="1"/>
              <c:layout>
                <c:manualLayout>
                  <c:x val="0"/>
                  <c:y val="9.0040706071418425E-2"/>
                </c:manualLayout>
              </c:layout>
              <c:showPercent val="1"/>
            </c:dLbl>
            <c:dLbl>
              <c:idx val="2"/>
              <c:layout>
                <c:manualLayout>
                  <c:x val="0.11240524557100511"/>
                  <c:y val="-2.4448263918388148E-2"/>
                </c:manualLayout>
              </c:layout>
              <c:showPercent val="1"/>
            </c:dLbl>
            <c:dLbl>
              <c:idx val="3"/>
              <c:layout>
                <c:manualLayout>
                  <c:x val="3.3413795773533643E-4"/>
                  <c:y val="-7.550226977364273E-2"/>
                </c:manualLayout>
              </c:layout>
              <c:showPercent val="1"/>
            </c:dLbl>
            <c:dLbl>
              <c:idx val="4"/>
              <c:layout>
                <c:manualLayout>
                  <c:x val="4.6136919130197719E-2"/>
                  <c:y val="-3.5014520350452008E-2"/>
                </c:manualLayout>
              </c:layout>
              <c:showPercent val="1"/>
            </c:dLbl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Percent val="1"/>
            <c:showLeaderLines val="1"/>
          </c:dLbls>
          <c:cat>
            <c:strRef>
              <c:f>Лист1!$A$2:$A$6</c:f>
              <c:strCache>
                <c:ptCount val="5"/>
                <c:pt idx="0">
                  <c:v>Аренда</c:v>
                </c:pt>
                <c:pt idx="1">
                  <c:v>окружающая среда</c:v>
                </c:pt>
                <c:pt idx="2">
                  <c:v>имущество</c:v>
                </c:pt>
                <c:pt idx="3">
                  <c:v>штрафы</c:v>
                </c:pt>
                <c:pt idx="4">
                  <c:v>прочие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6911</c:v>
                </c:pt>
                <c:pt idx="1">
                  <c:v>174</c:v>
                </c:pt>
                <c:pt idx="2">
                  <c:v>0.2</c:v>
                </c:pt>
                <c:pt idx="3">
                  <c:v>1412.1</c:v>
                </c:pt>
                <c:pt idx="4">
                  <c:v>1140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095798278305786"/>
          <c:y val="0.14008521017044637"/>
          <c:w val="0.2770588621466305"/>
          <c:h val="0.75264247124996464"/>
        </c:manualLayout>
      </c:layout>
      <c:txPr>
        <a:bodyPr/>
        <a:lstStyle/>
        <a:p>
          <a:pPr>
            <a:defRPr sz="1400" b="1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view3D>
      <c:rotX val="40"/>
      <c:depthPercent val="100"/>
      <c:perspective val="10"/>
    </c:view3D>
    <c:plotArea>
      <c:layout>
        <c:manualLayout>
          <c:layoutTarget val="inner"/>
          <c:xMode val="edge"/>
          <c:yMode val="edge"/>
          <c:x val="0.43354164352109026"/>
          <c:y val="8.8761797880699767E-2"/>
          <c:w val="0.56167173554790262"/>
          <c:h val="0.7749254410882262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"/>
          <c:dPt>
            <c:idx val="2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6.3961762869259725E-2"/>
                  <c:y val="-0.10812379020105595"/>
                </c:manualLayout>
              </c:layout>
              <c:showVal val="1"/>
              <c:showPercent val="1"/>
            </c:dLbl>
            <c:dLbl>
              <c:idx val="1"/>
              <c:layout>
                <c:manualLayout>
                  <c:x val="-0.14260002897008869"/>
                  <c:y val="0.30942834386440859"/>
                </c:manualLayout>
              </c:layout>
              <c:showVal val="1"/>
              <c:showPercent val="1"/>
            </c:dLbl>
            <c:dLbl>
              <c:idx val="2"/>
              <c:layout>
                <c:manualLayout>
                  <c:x val="-0.10816789979502785"/>
                  <c:y val="-0.26133210709303378"/>
                </c:manualLayout>
              </c:layout>
              <c:showVal val="1"/>
              <c:showPercent val="1"/>
            </c:dLbl>
            <c:dLbl>
              <c:idx val="3"/>
              <c:layout>
                <c:manualLayout>
                  <c:x val="-0.11431274550020266"/>
                  <c:y val="-0.10091998291008196"/>
                </c:manualLayout>
              </c:layout>
              <c:showVal val="1"/>
              <c:showPercent val="1"/>
            </c:dLbl>
            <c:dLbl>
              <c:idx val="4"/>
              <c:layout>
                <c:manualLayout>
                  <c:x val="-9.6809881965145811E-2"/>
                  <c:y val="-0.13871032791787441"/>
                </c:manualLayout>
              </c:layout>
              <c:showVal val="1"/>
              <c:showPercent val="1"/>
            </c:dLbl>
            <c:dLbl>
              <c:idx val="5"/>
              <c:layout>
                <c:manualLayout>
                  <c:x val="6.5121412669179785E-2"/>
                  <c:y val="-0.12582797041804944"/>
                </c:manualLayout>
              </c:layout>
              <c:showVal val="1"/>
              <c:showPercent val="1"/>
            </c:dLbl>
            <c:txPr>
              <a:bodyPr/>
              <a:lstStyle/>
              <a:p>
                <a:pPr>
                  <a:defRPr sz="1600" b="1">
                    <a:solidFill>
                      <a:schemeClr val="tx2">
                        <a:lumMod val="50000"/>
                      </a:schemeClr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Percent val="1"/>
            <c:showLeaderLines val="1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160748.6</c:v>
                </c:pt>
                <c:pt idx="1">
                  <c:v>44233.9</c:v>
                </c:pt>
                <c:pt idx="2">
                  <c:v>282633.8</c:v>
                </c:pt>
                <c:pt idx="3">
                  <c:v>40051.9</c:v>
                </c:pt>
              </c:numCache>
            </c:numRef>
          </c:val>
        </c:ser>
      </c:pie3DChart>
    </c:plotArea>
    <c:legend>
      <c:legendPos val="l"/>
      <c:layout>
        <c:manualLayout>
          <c:xMode val="edge"/>
          <c:yMode val="edge"/>
          <c:x val="9.7084014110562708E-3"/>
          <c:y val="5.2008026516031439E-2"/>
          <c:w val="0.25486897989927826"/>
          <c:h val="0.88374370277988545"/>
        </c:manualLayout>
      </c:layout>
      <c:txPr>
        <a:bodyPr/>
        <a:lstStyle/>
        <a:p>
          <a:pPr>
            <a:defRPr sz="1600" b="1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spPr>
    <a:ln w="6350">
      <a:solidFill>
        <a:schemeClr val="accent6">
          <a:lumMod val="75000"/>
        </a:schemeClr>
      </a:solidFill>
      <a:prstDash val="sysDot"/>
    </a:ln>
    <a:scene3d>
      <a:camera prst="orthographicFront"/>
      <a:lightRig rig="threePt" dir="t"/>
    </a:scene3d>
    <a:sp3d>
      <a:bevelT h="6350"/>
    </a:sp3d>
  </c:spPr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4"/>
  <c:chart>
    <c:autoTitleDeleted val="1"/>
    <c:plotArea>
      <c:layout>
        <c:manualLayout>
          <c:layoutTarget val="inner"/>
          <c:xMode val="edge"/>
          <c:yMode val="edge"/>
          <c:x val="4.654189657939227E-2"/>
          <c:y val="0.12146687405103168"/>
          <c:w val="0.93141194188300058"/>
          <c:h val="0.7786683832515346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B0F0"/>
            </a:solidFill>
            <a:ln w="12700" cap="flat" cmpd="sng" algn="ctr">
              <a:solidFill>
                <a:schemeClr val="tx1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</c:spPr>
          <c:dLbls>
            <c:dLbl>
              <c:idx val="0"/>
              <c:layout>
                <c:manualLayout>
                  <c:x val="-7.3487205125356524E-3"/>
                  <c:y val="-1.019053438506836E-2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</c:f>
              <c:strCache>
                <c:ptCount val="1"/>
                <c:pt idx="0">
                  <c:v>Доходы бюджета 2019-2021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633945.69999999856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C00000"/>
            </a:solidFill>
            <a:ln w="19050" cap="flat" cmpd="sng" algn="ctr">
              <a:solidFill>
                <a:schemeClr val="tx1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</c:spPr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</c:f>
              <c:strCache>
                <c:ptCount val="1"/>
                <c:pt idx="0">
                  <c:v>Доходы бюджета 2019-2021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631481.1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-[.]-</c:v>
                </c:pt>
              </c:strCache>
            </c:strRef>
          </c:tx>
          <c:dLbls>
            <c:delete val="1"/>
          </c:dLbls>
          <c:cat>
            <c:strRef>
              <c:f>Лист1!$A$2</c:f>
              <c:strCache>
                <c:ptCount val="1"/>
                <c:pt idx="0">
                  <c:v>Доходы бюджета 2019-2021</c:v>
                </c:pt>
              </c:strCache>
            </c:strRef>
          </c:cat>
          <c:val>
            <c:numRef>
              <c:f>Лист1!$D$2</c:f>
              <c:numCache>
                <c:formatCode>@</c:formatCode>
                <c:ptCount val="1"/>
                <c:pt idx="0">
                  <c:v>0</c:v>
                </c:pt>
              </c:numCache>
            </c:numRef>
          </c:val>
        </c:ser>
        <c:dLbls>
          <c:showVal val="1"/>
        </c:dLbls>
        <c:axId val="129505536"/>
        <c:axId val="127192064"/>
      </c:barChart>
      <c:valAx>
        <c:axId val="127192064"/>
        <c:scaling>
          <c:orientation val="minMax"/>
        </c:scaling>
        <c:delete val="1"/>
        <c:axPos val="l"/>
        <c:numFmt formatCode="#,##0.00" sourceLinked="1"/>
        <c:majorTickMark val="none"/>
        <c:tickLblPos val="none"/>
        <c:crossAx val="129505536"/>
        <c:crosses val="autoZero"/>
        <c:crossBetween val="between"/>
      </c:valAx>
      <c:catAx>
        <c:axId val="129505536"/>
        <c:scaling>
          <c:orientation val="minMax"/>
        </c:scaling>
        <c:delete val="1"/>
        <c:axPos val="b"/>
        <c:majorTickMark val="none"/>
        <c:tickLblPos val="none"/>
        <c:crossAx val="127192064"/>
        <c:crosses val="autoZero"/>
        <c:auto val="1"/>
        <c:lblAlgn val="ctr"/>
        <c:lblOffset val="100"/>
      </c:catAx>
      <c:spPr>
        <a:noFill/>
        <a:ln w="25400">
          <a:noFill/>
        </a:ln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19194703674900357"/>
          <c:y val="0.91879497049347736"/>
          <c:w val="0.41630713871298258"/>
          <c:h val="7.3832754966223962E-2"/>
        </c:manualLayout>
      </c:layout>
      <c:txPr>
        <a:bodyPr/>
        <a:lstStyle/>
        <a:p>
          <a:pPr>
            <a:defRPr sz="1600" b="1"/>
          </a:pPr>
          <a:endParaRPr lang="ru-RU"/>
        </a:p>
      </c:txPr>
    </c:legend>
    <c:plotVisOnly val="1"/>
  </c:chart>
  <c:spPr>
    <a:noFill/>
    <a:ln>
      <a:noFill/>
    </a:ln>
  </c:spPr>
  <c:txPr>
    <a:bodyPr/>
    <a:lstStyle/>
    <a:p>
      <a:pPr>
        <a:defRPr sz="16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800" b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r>
              <a:rPr lang="ru-RU" dirty="0" smtClean="0"/>
              <a:t>Процент программных </a:t>
            </a:r>
            <a:r>
              <a:rPr lang="ru-RU" dirty="0"/>
              <a:t>расходов в общем объеме расходов</a:t>
            </a:r>
          </a:p>
        </c:rich>
      </c:tx>
      <c:layout/>
    </c:title>
    <c:view3D>
      <c:rotX val="50"/>
      <c:rotY val="50"/>
      <c:perspective val="110"/>
    </c:view3D>
    <c:plotArea>
      <c:layout>
        <c:manualLayout>
          <c:layoutTarget val="inner"/>
          <c:xMode val="edge"/>
          <c:yMode val="edge"/>
          <c:x val="1.7134364525534896E-2"/>
          <c:y val="0.16404384773573921"/>
          <c:w val="0.96532853791926687"/>
          <c:h val="0.8359561638873905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Средний процент програмных расходов в общем объеме расходов</c:v>
                </c:pt>
              </c:strCache>
            </c:strRef>
          </c:tx>
          <c:explosion val="25"/>
          <c:dPt>
            <c:idx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Програмные</c:v>
                </c:pt>
                <c:pt idx="1">
                  <c:v>Непрограмные</c:v>
                </c:pt>
              </c:strCache>
            </c:strRef>
          </c:cat>
          <c:val>
            <c:numRef>
              <c:f>Лист1!$B$2:$B$3</c:f>
              <c:numCache>
                <c:formatCode>0.0</c:formatCode>
                <c:ptCount val="2"/>
                <c:pt idx="0">
                  <c:v>98.7</c:v>
                </c:pt>
                <c:pt idx="1">
                  <c:v>1.3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7.78181355111488E-2"/>
          <c:y val="0.87089615674107734"/>
          <c:w val="0.86228285955648565"/>
          <c:h val="0.10343025212120351"/>
        </c:manualLayout>
      </c:layout>
      <c:txPr>
        <a:bodyPr/>
        <a:lstStyle/>
        <a:p>
          <a:pPr>
            <a:defRPr sz="1600" b="1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spPr>
    <a:ln>
      <a:solidFill>
        <a:schemeClr val="bg1">
          <a:lumMod val="50000"/>
        </a:schemeClr>
      </a:solidFill>
    </a:ln>
  </c:spPr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4"/>
  <c:chart>
    <c:autoTitleDeleted val="1"/>
    <c:plotArea>
      <c:layout>
        <c:manualLayout>
          <c:layoutTarget val="inner"/>
          <c:xMode val="edge"/>
          <c:yMode val="edge"/>
          <c:x val="0"/>
          <c:y val="4.2815625591150541E-2"/>
          <c:w val="1"/>
          <c:h val="0.7786683832515346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Програмные 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12700" cap="flat" cmpd="sng" algn="ctr">
              <a:solidFill>
                <a:schemeClr val="tx1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</c:spPr>
          <c:dLbls>
            <c:dLbl>
              <c:idx val="0"/>
              <c:layout>
                <c:manualLayout>
                  <c:x val="-7.3487205125356524E-3"/>
                  <c:y val="-1.0190534385068362E-2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</c:f>
              <c:strCache>
                <c:ptCount val="1"/>
                <c:pt idx="0">
                  <c:v>Доходы бюджета 2019-2021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622981.1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Непрограмные</c:v>
                </c:pt>
              </c:strCache>
            </c:strRef>
          </c:tx>
          <c:spPr>
            <a:solidFill>
              <a:srgbClr val="C00000"/>
            </a:solidFill>
            <a:ln w="19050" cap="flat" cmpd="sng" algn="ctr">
              <a:solidFill>
                <a:schemeClr val="tx1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12700"/>
            </a:effectLst>
          </c:spPr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</c:f>
              <c:strCache>
                <c:ptCount val="1"/>
                <c:pt idx="0">
                  <c:v>Доходы бюджета 2019-2021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8500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-[.]-</c:v>
                </c:pt>
              </c:strCache>
            </c:strRef>
          </c:tx>
          <c:dLbls>
            <c:delete val="1"/>
          </c:dLbls>
          <c:cat>
            <c:strRef>
              <c:f>Лист1!$A$2</c:f>
              <c:strCache>
                <c:ptCount val="1"/>
                <c:pt idx="0">
                  <c:v>Доходы бюджета 2019-2021</c:v>
                </c:pt>
              </c:strCache>
            </c:strRef>
          </c:cat>
          <c:val>
            <c:numRef>
              <c:f>Лист1!$D$2</c:f>
              <c:numCache>
                <c:formatCode>@</c:formatCode>
                <c:ptCount val="1"/>
                <c:pt idx="0">
                  <c:v>0</c:v>
                </c:pt>
              </c:numCache>
            </c:numRef>
          </c:val>
        </c:ser>
        <c:dLbls>
          <c:showVal val="1"/>
        </c:dLbls>
        <c:axId val="132176896"/>
        <c:axId val="132175360"/>
      </c:barChart>
      <c:valAx>
        <c:axId val="132175360"/>
        <c:scaling>
          <c:orientation val="minMax"/>
        </c:scaling>
        <c:delete val="1"/>
        <c:axPos val="l"/>
        <c:numFmt formatCode="#,##0.00" sourceLinked="1"/>
        <c:majorTickMark val="none"/>
        <c:tickLblPos val="none"/>
        <c:crossAx val="132176896"/>
        <c:crosses val="autoZero"/>
        <c:crossBetween val="between"/>
      </c:valAx>
      <c:catAx>
        <c:axId val="132176896"/>
        <c:scaling>
          <c:orientation val="minMax"/>
        </c:scaling>
        <c:delete val="1"/>
        <c:axPos val="b"/>
        <c:majorTickMark val="none"/>
        <c:tickLblPos val="none"/>
        <c:crossAx val="132175360"/>
        <c:crosses val="autoZero"/>
        <c:auto val="1"/>
        <c:lblAlgn val="ctr"/>
        <c:lblOffset val="100"/>
      </c:catAx>
      <c:spPr>
        <a:noFill/>
        <a:ln w="25400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600" b="1">
                <a:solidFill>
                  <a:schemeClr val="tx2">
                    <a:lumMod val="50000"/>
                  </a:schemeClr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 b="1">
                <a:solidFill>
                  <a:schemeClr val="tx2">
                    <a:lumMod val="50000"/>
                  </a:schemeClr>
                </a:solidFill>
              </a:defRPr>
            </a:pPr>
            <a:endParaRPr lang="ru-RU"/>
          </a:p>
        </c:txPr>
      </c:legendEntry>
      <c:legendEntry>
        <c:idx val="2"/>
        <c:delete val="1"/>
      </c:legendEntry>
      <c:layout>
        <c:manualLayout>
          <c:xMode val="edge"/>
          <c:yMode val="edge"/>
          <c:x val="6.3301136475032188E-2"/>
          <c:y val="0.89257800184363856"/>
          <c:w val="0.68812337844814664"/>
          <c:h val="7.3832754966223976E-2"/>
        </c:manualLayout>
      </c:layout>
      <c:txPr>
        <a:bodyPr/>
        <a:lstStyle/>
        <a:p>
          <a:pPr>
            <a:defRPr sz="1600" b="1">
              <a:solidFill>
                <a:schemeClr val="tx2">
                  <a:lumMod val="50000"/>
                </a:schemeClr>
              </a:solidFill>
            </a:defRPr>
          </a:pPr>
          <a:endParaRPr lang="ru-RU"/>
        </a:p>
      </c:txPr>
    </c:legend>
    <c:plotVisOnly val="1"/>
  </c:chart>
  <c:spPr>
    <a:noFill/>
    <a:ln>
      <a:noFill/>
    </a:ln>
  </c:spPr>
  <c:txPr>
    <a:bodyPr/>
    <a:lstStyle/>
    <a:p>
      <a:pPr>
        <a:defRPr sz="16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Процент исполнения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4000" dirty="0" smtClean="0">
              <a:latin typeface="Times New Roman" pitchFamily="18" charset="0"/>
              <a:cs typeface="Times New Roman" pitchFamily="18" charset="0"/>
            </a:rPr>
            <a:t>99,9 %</a:t>
          </a:r>
          <a:endParaRPr lang="ru-RU" sz="40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 custScaleX="114591"/>
      <dgm:spPr/>
      <dgm:t>
        <a:bodyPr/>
        <a:lstStyle/>
        <a:p>
          <a:endParaRPr lang="ru-RU"/>
        </a:p>
      </dgm:t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D402C13E-BFED-4613-A4FE-D5BD88831288}" type="pres">
      <dgm:prSet presAssocID="{AE464215-6814-4ED4-8C2D-7E9220848A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E0B1C72F-B5D8-45CF-A0AE-74F2F9B7F634}" type="presOf" srcId="{31E6EE46-7F4F-4073-8A5B-F0D0C10EB7B8}" destId="{FFDE71BE-DCFE-4CB0-BE08-128FFA04E25B}" srcOrd="0" destOrd="0" presId="urn:microsoft.com/office/officeart/2005/8/layout/hProcess9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02B96485-EBF1-4D57-A2BF-7DC5DAA8B493}" type="presOf" srcId="{0B2EA6F9-26D2-461A-A6E7-E946C78DD3EC}" destId="{63004F43-213A-4873-8F60-DA53381DACF2}" srcOrd="0" destOrd="0" presId="urn:microsoft.com/office/officeart/2005/8/layout/hProcess9"/>
    <dgm:cxn modelId="{6A4F45AF-A5CF-49B8-BED5-968B6B818954}" type="presOf" srcId="{AE464215-6814-4ED4-8C2D-7E9220848A8B}" destId="{D402C13E-BFED-4613-A4FE-D5BD88831288}" srcOrd="0" destOrd="0" presId="urn:microsoft.com/office/officeart/2005/8/layout/hProcess9"/>
    <dgm:cxn modelId="{05662D93-AD23-49D5-8D96-F4367FC27213}" type="presParOf" srcId="{FFDE71BE-DCFE-4CB0-BE08-128FFA04E25B}" destId="{FCBEEA08-5CC3-4AD4-A6D1-916C1C91DE3D}" srcOrd="0" destOrd="0" presId="urn:microsoft.com/office/officeart/2005/8/layout/hProcess9"/>
    <dgm:cxn modelId="{DBEF3D4E-3E87-41A9-AA09-31D345E6009F}" type="presParOf" srcId="{FFDE71BE-DCFE-4CB0-BE08-128FFA04E25B}" destId="{62DD382D-CD10-4829-A09A-A6BFC81B1C0A}" srcOrd="1" destOrd="0" presId="urn:microsoft.com/office/officeart/2005/8/layout/hProcess9"/>
    <dgm:cxn modelId="{5B54D325-B4A7-44B3-A2C4-D23C5025E722}" type="presParOf" srcId="{62DD382D-CD10-4829-A09A-A6BFC81B1C0A}" destId="{63004F43-213A-4873-8F60-DA53381DACF2}" srcOrd="0" destOrd="0" presId="urn:microsoft.com/office/officeart/2005/8/layout/hProcess9"/>
    <dgm:cxn modelId="{C41527D4-43A1-4FDB-AFF4-0B6A44228D25}" type="presParOf" srcId="{62DD382D-CD10-4829-A09A-A6BFC81B1C0A}" destId="{2FFD7BDD-F760-4F40-A10B-B3D321768B88}" srcOrd="1" destOrd="0" presId="urn:microsoft.com/office/officeart/2005/8/layout/hProcess9"/>
    <dgm:cxn modelId="{EC237942-65B2-4370-9C95-7D303A94E7E9}" type="presParOf" srcId="{62DD382D-CD10-4829-A09A-A6BFC81B1C0A}" destId="{D402C13E-BFED-4613-A4FE-D5BD8883128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1 322,1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 custAng="10800000" custScaleX="117647"/>
      <dgm:spPr/>
      <dgm:t>
        <a:bodyPr/>
        <a:lstStyle/>
        <a:p>
          <a:endParaRPr lang="ru-RU"/>
        </a:p>
      </dgm:t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D402C13E-BFED-4613-A4FE-D5BD88831288}" type="pres">
      <dgm:prSet presAssocID="{AE464215-6814-4ED4-8C2D-7E9220848A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D4721776-AD74-4AB2-A826-6EDA8578597F}" type="presOf" srcId="{0B2EA6F9-26D2-461A-A6E7-E946C78DD3EC}" destId="{63004F43-213A-4873-8F60-DA53381DACF2}" srcOrd="0" destOrd="0" presId="urn:microsoft.com/office/officeart/2005/8/layout/hProcess9"/>
    <dgm:cxn modelId="{4E559CC6-72C2-4AF1-9CC6-ECB06A0F550B}" type="presOf" srcId="{AE464215-6814-4ED4-8C2D-7E9220848A8B}" destId="{D402C13E-BFED-4613-A4FE-D5BD88831288}" srcOrd="0" destOrd="0" presId="urn:microsoft.com/office/officeart/2005/8/layout/hProcess9"/>
    <dgm:cxn modelId="{1176BDD3-25D3-4CFE-B755-C5DF39CAA3F0}" type="presOf" srcId="{31E6EE46-7F4F-4073-8A5B-F0D0C10EB7B8}" destId="{FFDE71BE-DCFE-4CB0-BE08-128FFA04E25B}" srcOrd="0" destOrd="0" presId="urn:microsoft.com/office/officeart/2005/8/layout/hProcess9"/>
    <dgm:cxn modelId="{9266B34A-455B-4443-B25D-B5718BAD6432}" type="presParOf" srcId="{FFDE71BE-DCFE-4CB0-BE08-128FFA04E25B}" destId="{FCBEEA08-5CC3-4AD4-A6D1-916C1C91DE3D}" srcOrd="0" destOrd="0" presId="urn:microsoft.com/office/officeart/2005/8/layout/hProcess9"/>
    <dgm:cxn modelId="{2722152F-0DB8-420B-8606-BC0BA3DA2AC8}" type="presParOf" srcId="{FFDE71BE-DCFE-4CB0-BE08-128FFA04E25B}" destId="{62DD382D-CD10-4829-A09A-A6BFC81B1C0A}" srcOrd="1" destOrd="0" presId="urn:microsoft.com/office/officeart/2005/8/layout/hProcess9"/>
    <dgm:cxn modelId="{51E2B553-725D-4E46-8592-7751A77ACB92}" type="presParOf" srcId="{62DD382D-CD10-4829-A09A-A6BFC81B1C0A}" destId="{63004F43-213A-4873-8F60-DA53381DACF2}" srcOrd="0" destOrd="0" presId="urn:microsoft.com/office/officeart/2005/8/layout/hProcess9"/>
    <dgm:cxn modelId="{9CB1A1CF-78F2-4D4E-815B-FB3E780D7352}" type="presParOf" srcId="{62DD382D-CD10-4829-A09A-A6BFC81B1C0A}" destId="{2FFD7BDD-F760-4F40-A10B-B3D321768B88}" srcOrd="1" destOrd="0" presId="urn:microsoft.com/office/officeart/2005/8/layout/hProcess9"/>
    <dgm:cxn modelId="{3F4E0BF1-7DB4-4FFC-AB6E-338352CA1DD5}" type="presParOf" srcId="{62DD382D-CD10-4829-A09A-A6BFC81B1C0A}" destId="{D402C13E-BFED-4613-A4FE-D5BD8883128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100,0 %</a:t>
          </a:r>
          <a:endParaRPr lang="ru-RU" sz="36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 custAng="10800000" custScaleX="114333"/>
      <dgm:spPr/>
      <dgm:t>
        <a:bodyPr/>
        <a:lstStyle/>
        <a:p>
          <a:endParaRPr lang="ru-RU"/>
        </a:p>
      </dgm:t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D402C13E-BFED-4613-A4FE-D5BD88831288}" type="pres">
      <dgm:prSet presAssocID="{AE464215-6814-4ED4-8C2D-7E9220848A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608A4FEC-5C21-49D7-9578-3D907473C34E}" type="presOf" srcId="{0B2EA6F9-26D2-461A-A6E7-E946C78DD3EC}" destId="{63004F43-213A-4873-8F60-DA53381DACF2}" srcOrd="0" destOrd="0" presId="urn:microsoft.com/office/officeart/2005/8/layout/hProcess9"/>
    <dgm:cxn modelId="{AD289EC1-E630-422D-8963-40C3DFE1C3D4}" type="presOf" srcId="{AE464215-6814-4ED4-8C2D-7E9220848A8B}" destId="{D402C13E-BFED-4613-A4FE-D5BD88831288}" srcOrd="0" destOrd="0" presId="urn:microsoft.com/office/officeart/2005/8/layout/hProcess9"/>
    <dgm:cxn modelId="{BC243392-04F6-45C6-802B-A9B9EB97456B}" type="presOf" srcId="{31E6EE46-7F4F-4073-8A5B-F0D0C10EB7B8}" destId="{FFDE71BE-DCFE-4CB0-BE08-128FFA04E25B}" srcOrd="0" destOrd="0" presId="urn:microsoft.com/office/officeart/2005/8/layout/hProcess9"/>
    <dgm:cxn modelId="{E739F1FA-1577-4371-B05F-01D7667BFFEF}" type="presParOf" srcId="{FFDE71BE-DCFE-4CB0-BE08-128FFA04E25B}" destId="{FCBEEA08-5CC3-4AD4-A6D1-916C1C91DE3D}" srcOrd="0" destOrd="0" presId="urn:microsoft.com/office/officeart/2005/8/layout/hProcess9"/>
    <dgm:cxn modelId="{1D7061BE-53AD-474C-83B1-EDC8CF25E107}" type="presParOf" srcId="{FFDE71BE-DCFE-4CB0-BE08-128FFA04E25B}" destId="{62DD382D-CD10-4829-A09A-A6BFC81B1C0A}" srcOrd="1" destOrd="0" presId="urn:microsoft.com/office/officeart/2005/8/layout/hProcess9"/>
    <dgm:cxn modelId="{E0C3C4C2-282C-4F31-BB58-4DE80940D264}" type="presParOf" srcId="{62DD382D-CD10-4829-A09A-A6BFC81B1C0A}" destId="{63004F43-213A-4873-8F60-DA53381DACF2}" srcOrd="0" destOrd="0" presId="urn:microsoft.com/office/officeart/2005/8/layout/hProcess9"/>
    <dgm:cxn modelId="{686B9C46-1549-4C6E-BCF3-0418AD462B2F}" type="presParOf" srcId="{62DD382D-CD10-4829-A09A-A6BFC81B1C0A}" destId="{2FFD7BDD-F760-4F40-A10B-B3D321768B88}" srcOrd="1" destOrd="0" presId="urn:microsoft.com/office/officeart/2005/8/layout/hProcess9"/>
    <dgm:cxn modelId="{3589FEC0-B7B1-4D10-8DD2-FF9CDF16AB72}" type="presParOf" srcId="{62DD382D-CD10-4829-A09A-A6BFC81B1C0A}" destId="{D402C13E-BFED-4613-A4FE-D5BD8883128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2 344,8</a:t>
          </a:r>
          <a:endParaRPr lang="ru-RU" sz="32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 custAng="10800000" custScaleX="117647"/>
      <dgm:spPr/>
      <dgm:t>
        <a:bodyPr/>
        <a:lstStyle/>
        <a:p>
          <a:endParaRPr lang="ru-RU"/>
        </a:p>
      </dgm:t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D402C13E-BFED-4613-A4FE-D5BD88831288}" type="pres">
      <dgm:prSet presAssocID="{AE464215-6814-4ED4-8C2D-7E9220848A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F0372F85-9745-4060-9402-04643CEBE520}" type="presOf" srcId="{AE464215-6814-4ED4-8C2D-7E9220848A8B}" destId="{D402C13E-BFED-4613-A4FE-D5BD88831288}" srcOrd="0" destOrd="0" presId="urn:microsoft.com/office/officeart/2005/8/layout/hProcess9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39E430D6-75A0-4672-9FBB-2473AE797795}" type="presOf" srcId="{0B2EA6F9-26D2-461A-A6E7-E946C78DD3EC}" destId="{63004F43-213A-4873-8F60-DA53381DACF2}" srcOrd="0" destOrd="0" presId="urn:microsoft.com/office/officeart/2005/8/layout/hProcess9"/>
    <dgm:cxn modelId="{27BB0AAD-714F-43F4-9D8A-C1FABD9576F5}" type="presOf" srcId="{31E6EE46-7F4F-4073-8A5B-F0D0C10EB7B8}" destId="{FFDE71BE-DCFE-4CB0-BE08-128FFA04E25B}" srcOrd="0" destOrd="0" presId="urn:microsoft.com/office/officeart/2005/8/layout/hProcess9"/>
    <dgm:cxn modelId="{64276738-539F-4045-B3AF-5E58CE7E23CF}" type="presParOf" srcId="{FFDE71BE-DCFE-4CB0-BE08-128FFA04E25B}" destId="{FCBEEA08-5CC3-4AD4-A6D1-916C1C91DE3D}" srcOrd="0" destOrd="0" presId="urn:microsoft.com/office/officeart/2005/8/layout/hProcess9"/>
    <dgm:cxn modelId="{B0719896-8C09-46B4-A31B-B6BB13331ED1}" type="presParOf" srcId="{FFDE71BE-DCFE-4CB0-BE08-128FFA04E25B}" destId="{62DD382D-CD10-4829-A09A-A6BFC81B1C0A}" srcOrd="1" destOrd="0" presId="urn:microsoft.com/office/officeart/2005/8/layout/hProcess9"/>
    <dgm:cxn modelId="{D4AAE510-0713-4958-AF65-E2A02682944A}" type="presParOf" srcId="{62DD382D-CD10-4829-A09A-A6BFC81B1C0A}" destId="{63004F43-213A-4873-8F60-DA53381DACF2}" srcOrd="0" destOrd="0" presId="urn:microsoft.com/office/officeart/2005/8/layout/hProcess9"/>
    <dgm:cxn modelId="{6273B5F6-1193-4E7C-916E-F74CF43F1891}" type="presParOf" srcId="{62DD382D-CD10-4829-A09A-A6BFC81B1C0A}" destId="{2FFD7BDD-F760-4F40-A10B-B3D321768B88}" srcOrd="1" destOrd="0" presId="urn:microsoft.com/office/officeart/2005/8/layout/hProcess9"/>
    <dgm:cxn modelId="{09BBB1AD-4A55-46DE-869C-7D7F9CAFB351}" type="presParOf" srcId="{62DD382D-CD10-4829-A09A-A6BFC81B1C0A}" destId="{D402C13E-BFED-4613-A4FE-D5BD8883128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99,9 %</a:t>
          </a:r>
          <a:endParaRPr lang="ru-RU" sz="36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 custAng="10800000" custScaleX="114333"/>
      <dgm:spPr/>
      <dgm:t>
        <a:bodyPr/>
        <a:lstStyle/>
        <a:p>
          <a:endParaRPr lang="ru-RU"/>
        </a:p>
      </dgm:t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D402C13E-BFED-4613-A4FE-D5BD88831288}" type="pres">
      <dgm:prSet presAssocID="{AE464215-6814-4ED4-8C2D-7E9220848A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6015FF06-4AC5-4C46-A0C4-602B8E164EF7}" type="presOf" srcId="{AE464215-6814-4ED4-8C2D-7E9220848A8B}" destId="{D402C13E-BFED-4613-A4FE-D5BD88831288}" srcOrd="0" destOrd="0" presId="urn:microsoft.com/office/officeart/2005/8/layout/hProcess9"/>
    <dgm:cxn modelId="{0386FAA5-C7DD-4EF9-90F5-B340C3755298}" type="presOf" srcId="{0B2EA6F9-26D2-461A-A6E7-E946C78DD3EC}" destId="{63004F43-213A-4873-8F60-DA53381DACF2}" srcOrd="0" destOrd="0" presId="urn:microsoft.com/office/officeart/2005/8/layout/hProcess9"/>
    <dgm:cxn modelId="{67275597-E8CD-453A-B64E-9608BE8521DD}" type="presOf" srcId="{31E6EE46-7F4F-4073-8A5B-F0D0C10EB7B8}" destId="{FFDE71BE-DCFE-4CB0-BE08-128FFA04E25B}" srcOrd="0" destOrd="0" presId="urn:microsoft.com/office/officeart/2005/8/layout/hProcess9"/>
    <dgm:cxn modelId="{06261592-197F-4559-927B-DA9BFDE9D0C3}" type="presParOf" srcId="{FFDE71BE-DCFE-4CB0-BE08-128FFA04E25B}" destId="{FCBEEA08-5CC3-4AD4-A6D1-916C1C91DE3D}" srcOrd="0" destOrd="0" presId="urn:microsoft.com/office/officeart/2005/8/layout/hProcess9"/>
    <dgm:cxn modelId="{BC51D0AE-DAB6-41A3-A65C-7040F5B061B5}" type="presParOf" srcId="{FFDE71BE-DCFE-4CB0-BE08-128FFA04E25B}" destId="{62DD382D-CD10-4829-A09A-A6BFC81B1C0A}" srcOrd="1" destOrd="0" presId="urn:microsoft.com/office/officeart/2005/8/layout/hProcess9"/>
    <dgm:cxn modelId="{8033E611-A4ED-4376-8599-005712FC2DA8}" type="presParOf" srcId="{62DD382D-CD10-4829-A09A-A6BFC81B1C0A}" destId="{63004F43-213A-4873-8F60-DA53381DACF2}" srcOrd="0" destOrd="0" presId="urn:microsoft.com/office/officeart/2005/8/layout/hProcess9"/>
    <dgm:cxn modelId="{0263BC79-CBE9-407F-A772-412877ACC1F6}" type="presParOf" srcId="{62DD382D-CD10-4829-A09A-A6BFC81B1C0A}" destId="{2FFD7BDD-F760-4F40-A10B-B3D321768B88}" srcOrd="1" destOrd="0" presId="urn:microsoft.com/office/officeart/2005/8/layout/hProcess9"/>
    <dgm:cxn modelId="{2D21299A-0F83-4D26-8D06-350434E7B2D0}" type="presParOf" srcId="{62DD382D-CD10-4829-A09A-A6BFC81B1C0A}" destId="{D402C13E-BFED-4613-A4FE-D5BD8883128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1D07A11-D59F-42D3-9467-8E0802787F4E}" type="doc">
      <dgm:prSet loTypeId="urn:microsoft.com/office/officeart/2005/8/layout/process4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EBEA80D-370F-47E8-B433-EC68B6C899C6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Органы юстиции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5D5FCBFD-5452-48DB-804C-939E4019FCB5}" type="parTrans" cxnId="{0E6A4A31-E118-4006-B0BD-0585A950E743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32A63089-77A6-44F6-9AEC-2FEC56B478D9}" type="sibTrans" cxnId="{0E6A4A31-E118-4006-B0BD-0585A950E743}">
      <dgm:prSet custT="1"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0E3291F3-FAF8-4237-9234-70944C25D840}">
      <dgm:prSet phldrT="[Текст]" custT="1"/>
      <dgm:spPr/>
      <dgm:t>
        <a:bodyPr/>
        <a:lstStyle/>
        <a:p>
          <a:r>
            <a:rPr lang="ru-RU" sz="1400" b="1" i="0" u="none" dirty="0" smtClean="0">
              <a:latin typeface="Times New Roman" pitchFamily="18" charset="0"/>
              <a:cs typeface="Times New Roman" pitchFamily="18" charset="0"/>
            </a:rPr>
            <a:t>Защита населения и территории от чрезвычайных ситуаций природного и техногенного характера, гражданская оборона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5FE7D354-1BBF-4BC4-9D27-CB55B2E46AFC}" type="parTrans" cxnId="{CC2D6C9D-7E34-4CCE-AC2F-25A5325B65D1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AD829CF5-DAC7-452A-B252-3A37B89E040F}" type="sibTrans" cxnId="{CC2D6C9D-7E34-4CCE-AC2F-25A5325B65D1}">
      <dgm:prSet custT="1"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C577C4E1-785D-4B9A-A418-74D34B22EECA}">
      <dgm:prSet phldrT="[Текст]" custT="1"/>
      <dgm:spPr/>
      <dgm:t>
        <a:bodyPr/>
        <a:lstStyle/>
        <a:p>
          <a:r>
            <a:rPr lang="ru-RU" sz="1400" b="1" i="0" u="none" dirty="0" smtClean="0">
              <a:latin typeface="Times New Roman" pitchFamily="18" charset="0"/>
              <a:cs typeface="Times New Roman" pitchFamily="18" charset="0"/>
            </a:rPr>
            <a:t>Другие вопросы в области национальной безопасности и правоохранительной деятельности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14A0856C-8D9F-4868-B9CF-53F976A3F791}" type="parTrans" cxnId="{BAA0C847-9ABB-4D31-B32B-615325F444C4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C213C1A8-7CC7-4412-BB72-7C0730586D0C}" type="sibTrans" cxnId="{BAA0C847-9ABB-4D31-B32B-615325F444C4}">
      <dgm:prSet custT="1"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64955052-90F1-4DB2-97D9-5611230BAA9B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ЗАГС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6889681C-5C57-4264-B1C3-B463561AB14E}" type="parTrans" cxnId="{BC9C3FA9-79B0-4F97-B3D2-408752F9536B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291D87F4-6A54-4CCC-A3FA-29E15E992F3F}" type="sibTrans" cxnId="{BC9C3FA9-79B0-4F97-B3D2-408752F9536B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93CAA005-9F07-419B-9ABD-514DABDF2ED2}" type="pres">
      <dgm:prSet presAssocID="{E1D07A11-D59F-42D3-9467-8E0802787F4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1992487-2CE8-45B9-95EC-5A4E5CA8D69E}" type="pres">
      <dgm:prSet presAssocID="{C577C4E1-785D-4B9A-A418-74D34B22EECA}" presName="boxAndChildren" presStyleCnt="0"/>
      <dgm:spPr/>
    </dgm:pt>
    <dgm:pt modelId="{915E0F7E-509F-411B-8F80-CFB5658B17B3}" type="pres">
      <dgm:prSet presAssocID="{C577C4E1-785D-4B9A-A418-74D34B22EECA}" presName="parentTextBox" presStyleLbl="node1" presStyleIdx="0" presStyleCnt="4"/>
      <dgm:spPr/>
      <dgm:t>
        <a:bodyPr/>
        <a:lstStyle/>
        <a:p>
          <a:endParaRPr lang="ru-RU"/>
        </a:p>
      </dgm:t>
    </dgm:pt>
    <dgm:pt modelId="{AF90C09B-0855-48ED-B5E1-3D81EF925C6D}" type="pres">
      <dgm:prSet presAssocID="{AD829CF5-DAC7-452A-B252-3A37B89E040F}" presName="sp" presStyleCnt="0"/>
      <dgm:spPr/>
    </dgm:pt>
    <dgm:pt modelId="{EE96B272-724E-4DF3-8521-040BF0483F9E}" type="pres">
      <dgm:prSet presAssocID="{0E3291F3-FAF8-4237-9234-70944C25D840}" presName="arrowAndChildren" presStyleCnt="0"/>
      <dgm:spPr/>
    </dgm:pt>
    <dgm:pt modelId="{7CF477DA-601D-49F1-878D-F39A16A88A7A}" type="pres">
      <dgm:prSet presAssocID="{0E3291F3-FAF8-4237-9234-70944C25D840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AE3BD09A-8F45-4B78-A996-B8DC94DCC6C9}" type="pres">
      <dgm:prSet presAssocID="{291D87F4-6A54-4CCC-A3FA-29E15E992F3F}" presName="sp" presStyleCnt="0"/>
      <dgm:spPr/>
    </dgm:pt>
    <dgm:pt modelId="{5B6312DB-9019-4BB4-B2AC-A0B9AB992DE7}" type="pres">
      <dgm:prSet presAssocID="{64955052-90F1-4DB2-97D9-5611230BAA9B}" presName="arrowAndChildren" presStyleCnt="0"/>
      <dgm:spPr/>
    </dgm:pt>
    <dgm:pt modelId="{56FBBB28-7054-457E-88BD-65E54C4499AF}" type="pres">
      <dgm:prSet presAssocID="{64955052-90F1-4DB2-97D9-5611230BAA9B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5D11D56D-3ABC-4E53-BEF4-3B56959227BF}" type="pres">
      <dgm:prSet presAssocID="{32A63089-77A6-44F6-9AEC-2FEC56B478D9}" presName="sp" presStyleCnt="0"/>
      <dgm:spPr/>
    </dgm:pt>
    <dgm:pt modelId="{E52FCECD-E42D-404D-B13D-D2BF5949BF15}" type="pres">
      <dgm:prSet presAssocID="{5EBEA80D-370F-47E8-B433-EC68B6C899C6}" presName="arrowAndChildren" presStyleCnt="0"/>
      <dgm:spPr/>
    </dgm:pt>
    <dgm:pt modelId="{B2D77980-4D5B-4E42-98A5-19BE0B988386}" type="pres">
      <dgm:prSet presAssocID="{5EBEA80D-370F-47E8-B433-EC68B6C899C6}" presName="parentTextArrow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CC2D6C9D-7E34-4CCE-AC2F-25A5325B65D1}" srcId="{E1D07A11-D59F-42D3-9467-8E0802787F4E}" destId="{0E3291F3-FAF8-4237-9234-70944C25D840}" srcOrd="2" destOrd="0" parTransId="{5FE7D354-1BBF-4BC4-9D27-CB55B2E46AFC}" sibTransId="{AD829CF5-DAC7-452A-B252-3A37B89E040F}"/>
    <dgm:cxn modelId="{BAA0C847-9ABB-4D31-B32B-615325F444C4}" srcId="{E1D07A11-D59F-42D3-9467-8E0802787F4E}" destId="{C577C4E1-785D-4B9A-A418-74D34B22EECA}" srcOrd="3" destOrd="0" parTransId="{14A0856C-8D9F-4868-B9CF-53F976A3F791}" sibTransId="{C213C1A8-7CC7-4412-BB72-7C0730586D0C}"/>
    <dgm:cxn modelId="{BC9C3FA9-79B0-4F97-B3D2-408752F9536B}" srcId="{E1D07A11-D59F-42D3-9467-8E0802787F4E}" destId="{64955052-90F1-4DB2-97D9-5611230BAA9B}" srcOrd="1" destOrd="0" parTransId="{6889681C-5C57-4264-B1C3-B463561AB14E}" sibTransId="{291D87F4-6A54-4CCC-A3FA-29E15E992F3F}"/>
    <dgm:cxn modelId="{A6F3A5B5-6DD4-47D7-85F1-0B37A1C21776}" type="presOf" srcId="{E1D07A11-D59F-42D3-9467-8E0802787F4E}" destId="{93CAA005-9F07-419B-9ABD-514DABDF2ED2}" srcOrd="0" destOrd="0" presId="urn:microsoft.com/office/officeart/2005/8/layout/process4"/>
    <dgm:cxn modelId="{F81B08B1-0E79-46FB-8CE2-9F8CB77BEFC6}" type="presOf" srcId="{64955052-90F1-4DB2-97D9-5611230BAA9B}" destId="{56FBBB28-7054-457E-88BD-65E54C4499AF}" srcOrd="0" destOrd="0" presId="urn:microsoft.com/office/officeart/2005/8/layout/process4"/>
    <dgm:cxn modelId="{367E6AA3-A824-46ED-94DA-5DD702544202}" type="presOf" srcId="{0E3291F3-FAF8-4237-9234-70944C25D840}" destId="{7CF477DA-601D-49F1-878D-F39A16A88A7A}" srcOrd="0" destOrd="0" presId="urn:microsoft.com/office/officeart/2005/8/layout/process4"/>
    <dgm:cxn modelId="{DA5807AA-9823-4C6F-BA93-292C84972212}" type="presOf" srcId="{C577C4E1-785D-4B9A-A418-74D34B22EECA}" destId="{915E0F7E-509F-411B-8F80-CFB5658B17B3}" srcOrd="0" destOrd="0" presId="urn:microsoft.com/office/officeart/2005/8/layout/process4"/>
    <dgm:cxn modelId="{0E6A4A31-E118-4006-B0BD-0585A950E743}" srcId="{E1D07A11-D59F-42D3-9467-8E0802787F4E}" destId="{5EBEA80D-370F-47E8-B433-EC68B6C899C6}" srcOrd="0" destOrd="0" parTransId="{5D5FCBFD-5452-48DB-804C-939E4019FCB5}" sibTransId="{32A63089-77A6-44F6-9AEC-2FEC56B478D9}"/>
    <dgm:cxn modelId="{6E6D06A9-7201-460B-8188-5D5DCA5CD04D}" type="presOf" srcId="{5EBEA80D-370F-47E8-B433-EC68B6C899C6}" destId="{B2D77980-4D5B-4E42-98A5-19BE0B988386}" srcOrd="0" destOrd="0" presId="urn:microsoft.com/office/officeart/2005/8/layout/process4"/>
    <dgm:cxn modelId="{354C73BC-1B25-4A95-8C00-1D3E535712B7}" type="presParOf" srcId="{93CAA005-9F07-419B-9ABD-514DABDF2ED2}" destId="{D1992487-2CE8-45B9-95EC-5A4E5CA8D69E}" srcOrd="0" destOrd="0" presId="urn:microsoft.com/office/officeart/2005/8/layout/process4"/>
    <dgm:cxn modelId="{808AE929-7531-4217-874F-14A9F62C3C8D}" type="presParOf" srcId="{D1992487-2CE8-45B9-95EC-5A4E5CA8D69E}" destId="{915E0F7E-509F-411B-8F80-CFB5658B17B3}" srcOrd="0" destOrd="0" presId="urn:microsoft.com/office/officeart/2005/8/layout/process4"/>
    <dgm:cxn modelId="{39A47095-02F6-4111-B6D3-6DE82A8201F9}" type="presParOf" srcId="{93CAA005-9F07-419B-9ABD-514DABDF2ED2}" destId="{AF90C09B-0855-48ED-B5E1-3D81EF925C6D}" srcOrd="1" destOrd="0" presId="urn:microsoft.com/office/officeart/2005/8/layout/process4"/>
    <dgm:cxn modelId="{9753B912-DB15-470E-954B-0F197EC51271}" type="presParOf" srcId="{93CAA005-9F07-419B-9ABD-514DABDF2ED2}" destId="{EE96B272-724E-4DF3-8521-040BF0483F9E}" srcOrd="2" destOrd="0" presId="urn:microsoft.com/office/officeart/2005/8/layout/process4"/>
    <dgm:cxn modelId="{CE0FCD92-FCCE-45A3-8E45-76C534589B09}" type="presParOf" srcId="{EE96B272-724E-4DF3-8521-040BF0483F9E}" destId="{7CF477DA-601D-49F1-878D-F39A16A88A7A}" srcOrd="0" destOrd="0" presId="urn:microsoft.com/office/officeart/2005/8/layout/process4"/>
    <dgm:cxn modelId="{B5952930-8D22-420F-A48E-CE43E46D4EDC}" type="presParOf" srcId="{93CAA005-9F07-419B-9ABD-514DABDF2ED2}" destId="{AE3BD09A-8F45-4B78-A996-B8DC94DCC6C9}" srcOrd="3" destOrd="0" presId="urn:microsoft.com/office/officeart/2005/8/layout/process4"/>
    <dgm:cxn modelId="{76210218-23DE-4B6D-9F37-89AE92443B9F}" type="presParOf" srcId="{93CAA005-9F07-419B-9ABD-514DABDF2ED2}" destId="{5B6312DB-9019-4BB4-B2AC-A0B9AB992DE7}" srcOrd="4" destOrd="0" presId="urn:microsoft.com/office/officeart/2005/8/layout/process4"/>
    <dgm:cxn modelId="{1160D3F5-3B55-4F34-8B75-9AB5C940E55E}" type="presParOf" srcId="{5B6312DB-9019-4BB4-B2AC-A0B9AB992DE7}" destId="{56FBBB28-7054-457E-88BD-65E54C4499AF}" srcOrd="0" destOrd="0" presId="urn:microsoft.com/office/officeart/2005/8/layout/process4"/>
    <dgm:cxn modelId="{D116DA05-49D5-446A-A3EB-5DE42EE0F2AA}" type="presParOf" srcId="{93CAA005-9F07-419B-9ABD-514DABDF2ED2}" destId="{5D11D56D-3ABC-4E53-BEF4-3B56959227BF}" srcOrd="5" destOrd="0" presId="urn:microsoft.com/office/officeart/2005/8/layout/process4"/>
    <dgm:cxn modelId="{1D3DC92E-26AF-4764-99DE-3662602ABA4D}" type="presParOf" srcId="{93CAA005-9F07-419B-9ABD-514DABDF2ED2}" destId="{E52FCECD-E42D-404D-B13D-D2BF5949BF15}" srcOrd="6" destOrd="0" presId="urn:microsoft.com/office/officeart/2005/8/layout/process4"/>
    <dgm:cxn modelId="{162B940E-295E-4477-AF76-EAF7AAC432EC}" type="presParOf" srcId="{E52FCECD-E42D-404D-B13D-D2BF5949BF15}" destId="{B2D77980-4D5B-4E42-98A5-19BE0B98838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9 553,3</a:t>
          </a:r>
          <a:endParaRPr lang="ru-RU" sz="32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 custAng="10800000" custScaleX="117647"/>
      <dgm:spPr/>
      <dgm:t>
        <a:bodyPr/>
        <a:lstStyle/>
        <a:p>
          <a:endParaRPr lang="ru-RU"/>
        </a:p>
      </dgm:t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D402C13E-BFED-4613-A4FE-D5BD88831288}" type="pres">
      <dgm:prSet presAssocID="{AE464215-6814-4ED4-8C2D-7E9220848A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398DCD2-DB52-44C5-A18E-A770BBA31683}" type="presOf" srcId="{0B2EA6F9-26D2-461A-A6E7-E946C78DD3EC}" destId="{63004F43-213A-4873-8F60-DA53381DACF2}" srcOrd="0" destOrd="0" presId="urn:microsoft.com/office/officeart/2005/8/layout/hProcess9"/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F13A0F26-BB0E-4303-9E9A-66A02711C2CE}" type="presOf" srcId="{AE464215-6814-4ED4-8C2D-7E9220848A8B}" destId="{D402C13E-BFED-4613-A4FE-D5BD88831288}" srcOrd="0" destOrd="0" presId="urn:microsoft.com/office/officeart/2005/8/layout/hProcess9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E06DA65F-15BB-4083-A65E-BA9052DA58A5}" type="presOf" srcId="{31E6EE46-7F4F-4073-8A5B-F0D0C10EB7B8}" destId="{FFDE71BE-DCFE-4CB0-BE08-128FFA04E25B}" srcOrd="0" destOrd="0" presId="urn:microsoft.com/office/officeart/2005/8/layout/hProcess9"/>
    <dgm:cxn modelId="{784A9042-881F-48CD-80C9-9C492CFCC1B4}" type="presParOf" srcId="{FFDE71BE-DCFE-4CB0-BE08-128FFA04E25B}" destId="{FCBEEA08-5CC3-4AD4-A6D1-916C1C91DE3D}" srcOrd="0" destOrd="0" presId="urn:microsoft.com/office/officeart/2005/8/layout/hProcess9"/>
    <dgm:cxn modelId="{3B0F31CA-AFF8-4CFE-9F53-CECAF08C00D2}" type="presParOf" srcId="{FFDE71BE-DCFE-4CB0-BE08-128FFA04E25B}" destId="{62DD382D-CD10-4829-A09A-A6BFC81B1C0A}" srcOrd="1" destOrd="0" presId="urn:microsoft.com/office/officeart/2005/8/layout/hProcess9"/>
    <dgm:cxn modelId="{F6E35753-9061-4CBF-9237-EECD1F9FB8B4}" type="presParOf" srcId="{62DD382D-CD10-4829-A09A-A6BFC81B1C0A}" destId="{63004F43-213A-4873-8F60-DA53381DACF2}" srcOrd="0" destOrd="0" presId="urn:microsoft.com/office/officeart/2005/8/layout/hProcess9"/>
    <dgm:cxn modelId="{5B3D98FA-E072-484C-A0E9-CF1A2A52D933}" type="presParOf" srcId="{62DD382D-CD10-4829-A09A-A6BFC81B1C0A}" destId="{2FFD7BDD-F760-4F40-A10B-B3D321768B88}" srcOrd="1" destOrd="0" presId="urn:microsoft.com/office/officeart/2005/8/layout/hProcess9"/>
    <dgm:cxn modelId="{37D410C4-FE88-4A70-A484-26BF792C74A2}" type="presParOf" srcId="{62DD382D-CD10-4829-A09A-A6BFC81B1C0A}" destId="{D402C13E-BFED-4613-A4FE-D5BD8883128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99,8 %</a:t>
          </a:r>
          <a:endParaRPr lang="ru-RU" sz="36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 custAng="10800000" custScaleX="114333"/>
      <dgm:spPr/>
      <dgm:t>
        <a:bodyPr/>
        <a:lstStyle/>
        <a:p>
          <a:endParaRPr lang="ru-RU"/>
        </a:p>
      </dgm:t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D402C13E-BFED-4613-A4FE-D5BD88831288}" type="pres">
      <dgm:prSet presAssocID="{AE464215-6814-4ED4-8C2D-7E9220848A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9D8C347-1E63-4A02-8B87-1625694CC655}" type="presOf" srcId="{AE464215-6814-4ED4-8C2D-7E9220848A8B}" destId="{D402C13E-BFED-4613-A4FE-D5BD88831288}" srcOrd="0" destOrd="0" presId="urn:microsoft.com/office/officeart/2005/8/layout/hProcess9"/>
    <dgm:cxn modelId="{3A317484-EE5D-4DB8-B04E-1115778C4A76}" type="presOf" srcId="{31E6EE46-7F4F-4073-8A5B-F0D0C10EB7B8}" destId="{FFDE71BE-DCFE-4CB0-BE08-128FFA04E25B}" srcOrd="0" destOrd="0" presId="urn:microsoft.com/office/officeart/2005/8/layout/hProcess9"/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AA3496FA-4290-40DD-9254-21E3D7523BF3}" type="presOf" srcId="{0B2EA6F9-26D2-461A-A6E7-E946C78DD3EC}" destId="{63004F43-213A-4873-8F60-DA53381DACF2}" srcOrd="0" destOrd="0" presId="urn:microsoft.com/office/officeart/2005/8/layout/hProcess9"/>
    <dgm:cxn modelId="{F6EB9CAF-A778-489E-B88D-9585A89451D8}" type="presParOf" srcId="{FFDE71BE-DCFE-4CB0-BE08-128FFA04E25B}" destId="{FCBEEA08-5CC3-4AD4-A6D1-916C1C91DE3D}" srcOrd="0" destOrd="0" presId="urn:microsoft.com/office/officeart/2005/8/layout/hProcess9"/>
    <dgm:cxn modelId="{7FFC74D6-265E-4A05-AFC1-B3317105A937}" type="presParOf" srcId="{FFDE71BE-DCFE-4CB0-BE08-128FFA04E25B}" destId="{62DD382D-CD10-4829-A09A-A6BFC81B1C0A}" srcOrd="1" destOrd="0" presId="urn:microsoft.com/office/officeart/2005/8/layout/hProcess9"/>
    <dgm:cxn modelId="{0F77D07D-C322-4403-9F3E-FD589808AC38}" type="presParOf" srcId="{62DD382D-CD10-4829-A09A-A6BFC81B1C0A}" destId="{63004F43-213A-4873-8F60-DA53381DACF2}" srcOrd="0" destOrd="0" presId="urn:microsoft.com/office/officeart/2005/8/layout/hProcess9"/>
    <dgm:cxn modelId="{A68821DE-4CDB-4BF8-BDD3-6857734954A6}" type="presParOf" srcId="{62DD382D-CD10-4829-A09A-A6BFC81B1C0A}" destId="{2FFD7BDD-F760-4F40-A10B-B3D321768B88}" srcOrd="1" destOrd="0" presId="urn:microsoft.com/office/officeart/2005/8/layout/hProcess9"/>
    <dgm:cxn modelId="{FDC7DC03-7BFF-4273-9E7E-4C9687D19236}" type="presParOf" srcId="{62DD382D-CD10-4829-A09A-A6BFC81B1C0A}" destId="{D402C13E-BFED-4613-A4FE-D5BD8883128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E1D07A11-D59F-42D3-9467-8E0802787F4E}" type="doc">
      <dgm:prSet loTypeId="urn:microsoft.com/office/officeart/2005/8/layout/process4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EBEA80D-370F-47E8-B433-EC68B6C899C6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itchFamily="18" charset="0"/>
              <a:cs typeface="Times New Roman" pitchFamily="18" charset="0"/>
            </a:rPr>
            <a:t>Сельское хозяйство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5D5FCBFD-5452-48DB-804C-939E4019FCB5}" type="parTrans" cxnId="{0E6A4A31-E118-4006-B0BD-0585A950E743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32A63089-77A6-44F6-9AEC-2FEC56B478D9}" type="sibTrans" cxnId="{0E6A4A31-E118-4006-B0BD-0585A950E743}">
      <dgm:prSet custT="1"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64955052-90F1-4DB2-97D9-5611230BAA9B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itchFamily="18" charset="0"/>
              <a:cs typeface="Times New Roman" pitchFamily="18" charset="0"/>
            </a:rPr>
            <a:t>Другие вопросы в области национальной экономики (МАУ МФЦ, полномочия)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6889681C-5C57-4264-B1C3-B463561AB14E}" type="parTrans" cxnId="{BC9C3FA9-79B0-4F97-B3D2-408752F9536B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291D87F4-6A54-4CCC-A3FA-29E15E992F3F}" type="sibTrans" cxnId="{BC9C3FA9-79B0-4F97-B3D2-408752F9536B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45975CD8-D95B-4CFD-9161-EA14BACC069E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itchFamily="18" charset="0"/>
              <a:cs typeface="Times New Roman" pitchFamily="18" charset="0"/>
            </a:rPr>
            <a:t>Дорожное хозяйство (дорожные фонды)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2DD1819E-8F5F-4F3B-9D90-FCA951782B2E}" type="parTrans" cxnId="{75AEE7A4-F138-4C63-824B-47ACF68EC2EF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B02F3097-3BCC-40B4-B3C1-8570E7AA945E}" type="sibTrans" cxnId="{75AEE7A4-F138-4C63-824B-47ACF68EC2EF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93CAA005-9F07-419B-9ABD-514DABDF2ED2}" type="pres">
      <dgm:prSet presAssocID="{E1D07A11-D59F-42D3-9467-8E0802787F4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8FA363-E5DD-40C7-A137-752C843BE15F}" type="pres">
      <dgm:prSet presAssocID="{64955052-90F1-4DB2-97D9-5611230BAA9B}" presName="boxAndChildren" presStyleCnt="0"/>
      <dgm:spPr/>
    </dgm:pt>
    <dgm:pt modelId="{B92968B3-8CEF-4E8B-AD55-1CDAF9FE5490}" type="pres">
      <dgm:prSet presAssocID="{64955052-90F1-4DB2-97D9-5611230BAA9B}" presName="parentTextBox" presStyleLbl="node1" presStyleIdx="0" presStyleCnt="3"/>
      <dgm:spPr/>
      <dgm:t>
        <a:bodyPr/>
        <a:lstStyle/>
        <a:p>
          <a:endParaRPr lang="ru-RU"/>
        </a:p>
      </dgm:t>
    </dgm:pt>
    <dgm:pt modelId="{EBDB0013-A48C-44DB-8504-394555737D7E}" type="pres">
      <dgm:prSet presAssocID="{B02F3097-3BCC-40B4-B3C1-8570E7AA945E}" presName="sp" presStyleCnt="0"/>
      <dgm:spPr/>
    </dgm:pt>
    <dgm:pt modelId="{DDEF6F49-6B52-4CFE-9C02-2B4F4D84C614}" type="pres">
      <dgm:prSet presAssocID="{45975CD8-D95B-4CFD-9161-EA14BACC069E}" presName="arrowAndChildren" presStyleCnt="0"/>
      <dgm:spPr/>
    </dgm:pt>
    <dgm:pt modelId="{E212A934-3653-484E-A8A8-473368382F92}" type="pres">
      <dgm:prSet presAssocID="{45975CD8-D95B-4CFD-9161-EA14BACC069E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5D11D56D-3ABC-4E53-BEF4-3B56959227BF}" type="pres">
      <dgm:prSet presAssocID="{32A63089-77A6-44F6-9AEC-2FEC56B478D9}" presName="sp" presStyleCnt="0"/>
      <dgm:spPr/>
    </dgm:pt>
    <dgm:pt modelId="{E52FCECD-E42D-404D-B13D-D2BF5949BF15}" type="pres">
      <dgm:prSet presAssocID="{5EBEA80D-370F-47E8-B433-EC68B6C899C6}" presName="arrowAndChildren" presStyleCnt="0"/>
      <dgm:spPr/>
    </dgm:pt>
    <dgm:pt modelId="{B2D77980-4D5B-4E42-98A5-19BE0B988386}" type="pres">
      <dgm:prSet presAssocID="{5EBEA80D-370F-47E8-B433-EC68B6C899C6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BC9C3FA9-79B0-4F97-B3D2-408752F9536B}" srcId="{E1D07A11-D59F-42D3-9467-8E0802787F4E}" destId="{64955052-90F1-4DB2-97D9-5611230BAA9B}" srcOrd="2" destOrd="0" parTransId="{6889681C-5C57-4264-B1C3-B463561AB14E}" sibTransId="{291D87F4-6A54-4CCC-A3FA-29E15E992F3F}"/>
    <dgm:cxn modelId="{1F00410C-4A3F-49A5-9B45-3235AB1BCF2C}" type="presOf" srcId="{45975CD8-D95B-4CFD-9161-EA14BACC069E}" destId="{E212A934-3653-484E-A8A8-473368382F92}" srcOrd="0" destOrd="0" presId="urn:microsoft.com/office/officeart/2005/8/layout/process4"/>
    <dgm:cxn modelId="{42C369A0-BAC0-46D6-9F44-A54614CCD7A3}" type="presOf" srcId="{5EBEA80D-370F-47E8-B433-EC68B6C899C6}" destId="{B2D77980-4D5B-4E42-98A5-19BE0B988386}" srcOrd="0" destOrd="0" presId="urn:microsoft.com/office/officeart/2005/8/layout/process4"/>
    <dgm:cxn modelId="{0C1F7AC1-0BF4-4CF6-A34D-15DA9217D139}" type="presOf" srcId="{E1D07A11-D59F-42D3-9467-8E0802787F4E}" destId="{93CAA005-9F07-419B-9ABD-514DABDF2ED2}" srcOrd="0" destOrd="0" presId="urn:microsoft.com/office/officeart/2005/8/layout/process4"/>
    <dgm:cxn modelId="{0E6A4A31-E118-4006-B0BD-0585A950E743}" srcId="{E1D07A11-D59F-42D3-9467-8E0802787F4E}" destId="{5EBEA80D-370F-47E8-B433-EC68B6C899C6}" srcOrd="0" destOrd="0" parTransId="{5D5FCBFD-5452-48DB-804C-939E4019FCB5}" sibTransId="{32A63089-77A6-44F6-9AEC-2FEC56B478D9}"/>
    <dgm:cxn modelId="{75AEE7A4-F138-4C63-824B-47ACF68EC2EF}" srcId="{E1D07A11-D59F-42D3-9467-8E0802787F4E}" destId="{45975CD8-D95B-4CFD-9161-EA14BACC069E}" srcOrd="1" destOrd="0" parTransId="{2DD1819E-8F5F-4F3B-9D90-FCA951782B2E}" sibTransId="{B02F3097-3BCC-40B4-B3C1-8570E7AA945E}"/>
    <dgm:cxn modelId="{D50C9585-42D9-4627-99C1-CDA01C76BDAF}" type="presOf" srcId="{64955052-90F1-4DB2-97D9-5611230BAA9B}" destId="{B92968B3-8CEF-4E8B-AD55-1CDAF9FE5490}" srcOrd="0" destOrd="0" presId="urn:microsoft.com/office/officeart/2005/8/layout/process4"/>
    <dgm:cxn modelId="{61E584A2-F4D4-4B87-9926-59DAF8993EE1}" type="presParOf" srcId="{93CAA005-9F07-419B-9ABD-514DABDF2ED2}" destId="{BB8FA363-E5DD-40C7-A137-752C843BE15F}" srcOrd="0" destOrd="0" presId="urn:microsoft.com/office/officeart/2005/8/layout/process4"/>
    <dgm:cxn modelId="{E814D864-AC55-4CEF-A11A-CA6C7AC95A2C}" type="presParOf" srcId="{BB8FA363-E5DD-40C7-A137-752C843BE15F}" destId="{B92968B3-8CEF-4E8B-AD55-1CDAF9FE5490}" srcOrd="0" destOrd="0" presId="urn:microsoft.com/office/officeart/2005/8/layout/process4"/>
    <dgm:cxn modelId="{0B93B27E-A04C-4CE0-9031-CE84BBAAFCBD}" type="presParOf" srcId="{93CAA005-9F07-419B-9ABD-514DABDF2ED2}" destId="{EBDB0013-A48C-44DB-8504-394555737D7E}" srcOrd="1" destOrd="0" presId="urn:microsoft.com/office/officeart/2005/8/layout/process4"/>
    <dgm:cxn modelId="{847EC669-2315-46E6-A475-199915D16E80}" type="presParOf" srcId="{93CAA005-9F07-419B-9ABD-514DABDF2ED2}" destId="{DDEF6F49-6B52-4CFE-9C02-2B4F4D84C614}" srcOrd="2" destOrd="0" presId="urn:microsoft.com/office/officeart/2005/8/layout/process4"/>
    <dgm:cxn modelId="{A7BC1CDB-81AA-443B-9028-447A8D8648A3}" type="presParOf" srcId="{DDEF6F49-6B52-4CFE-9C02-2B4F4D84C614}" destId="{E212A934-3653-484E-A8A8-473368382F92}" srcOrd="0" destOrd="0" presId="urn:microsoft.com/office/officeart/2005/8/layout/process4"/>
    <dgm:cxn modelId="{DED3B2A1-F4F2-41CB-9BFA-3511C8A8F71C}" type="presParOf" srcId="{93CAA005-9F07-419B-9ABD-514DABDF2ED2}" destId="{5D11D56D-3ABC-4E53-BEF4-3B56959227BF}" srcOrd="3" destOrd="0" presId="urn:microsoft.com/office/officeart/2005/8/layout/process4"/>
    <dgm:cxn modelId="{DE83C76F-3DCE-4792-96FF-511F53EAD6A3}" type="presParOf" srcId="{93CAA005-9F07-419B-9ABD-514DABDF2ED2}" destId="{E52FCECD-E42D-404D-B13D-D2BF5949BF15}" srcOrd="4" destOrd="0" presId="urn:microsoft.com/office/officeart/2005/8/layout/process4"/>
    <dgm:cxn modelId="{5FCDF10C-C61A-462E-8AC4-948FFEDE4B6F}" type="presParOf" srcId="{E52FCECD-E42D-404D-B13D-D2BF5949BF15}" destId="{B2D77980-4D5B-4E42-98A5-19BE0B98838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14 291,8</a:t>
          </a:r>
          <a:endParaRPr lang="ru-RU" sz="24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BAC63D1A-8050-429E-B6A2-6FE8A751C5D4}" type="pres">
      <dgm:prSet presAssocID="{31E6EE46-7F4F-4073-8A5B-F0D0C10EB7B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799A3BE-124F-4D4C-8B38-26C72E1B0F67}" type="pres">
      <dgm:prSet presAssocID="{0B2EA6F9-26D2-461A-A6E7-E946C78DD3E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11FEFD-40C5-4939-80AF-BF33F03B17C5}" type="pres">
      <dgm:prSet presAssocID="{0C1CC200-E0DC-48A0-93BA-A69646A56B6C}" presName="sibTrans" presStyleLbl="sibTrans2D1" presStyleIdx="0" presStyleCnt="1"/>
      <dgm:spPr/>
      <dgm:t>
        <a:bodyPr/>
        <a:lstStyle/>
        <a:p>
          <a:endParaRPr lang="ru-RU"/>
        </a:p>
      </dgm:t>
    </dgm:pt>
    <dgm:pt modelId="{E59B1467-33BF-4E91-A7A2-C6B2C79E752B}" type="pres">
      <dgm:prSet presAssocID="{0C1CC200-E0DC-48A0-93BA-A69646A56B6C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EC8640EB-620C-4A36-90A7-93EF5C8248B2}" type="pres">
      <dgm:prSet presAssocID="{AE464215-6814-4ED4-8C2D-7E9220848A8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F4866C04-6A04-45BB-8BA6-B94E93B2A33E}" type="presOf" srcId="{AE464215-6814-4ED4-8C2D-7E9220848A8B}" destId="{EC8640EB-620C-4A36-90A7-93EF5C8248B2}" srcOrd="0" destOrd="0" presId="urn:microsoft.com/office/officeart/2005/8/layout/process1"/>
    <dgm:cxn modelId="{2A8E824D-612F-404A-900C-B9F1DEFF8842}" type="presOf" srcId="{31E6EE46-7F4F-4073-8A5B-F0D0C10EB7B8}" destId="{BAC63D1A-8050-429E-B6A2-6FE8A751C5D4}" srcOrd="0" destOrd="0" presId="urn:microsoft.com/office/officeart/2005/8/layout/process1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A67E2D22-DDE6-4ED9-9F61-914F652F8A06}" type="presOf" srcId="{0B2EA6F9-26D2-461A-A6E7-E946C78DD3EC}" destId="{0799A3BE-124F-4D4C-8B38-26C72E1B0F67}" srcOrd="0" destOrd="0" presId="urn:microsoft.com/office/officeart/2005/8/layout/process1"/>
    <dgm:cxn modelId="{37DC6277-7EDD-4C34-8853-17C169FB04DD}" type="presOf" srcId="{0C1CC200-E0DC-48A0-93BA-A69646A56B6C}" destId="{E59B1467-33BF-4E91-A7A2-C6B2C79E752B}" srcOrd="1" destOrd="0" presId="urn:microsoft.com/office/officeart/2005/8/layout/process1"/>
    <dgm:cxn modelId="{74101F4E-CEAB-424F-A460-CA14820151B3}" type="presOf" srcId="{0C1CC200-E0DC-48A0-93BA-A69646A56B6C}" destId="{5E11FEFD-40C5-4939-80AF-BF33F03B17C5}" srcOrd="0" destOrd="0" presId="urn:microsoft.com/office/officeart/2005/8/layout/process1"/>
    <dgm:cxn modelId="{F9CD9716-AD11-4B0F-935F-E04542A3AFAA}" type="presParOf" srcId="{BAC63D1A-8050-429E-B6A2-6FE8A751C5D4}" destId="{0799A3BE-124F-4D4C-8B38-26C72E1B0F67}" srcOrd="0" destOrd="0" presId="urn:microsoft.com/office/officeart/2005/8/layout/process1"/>
    <dgm:cxn modelId="{EC289788-8424-48CC-B957-957934639288}" type="presParOf" srcId="{BAC63D1A-8050-429E-B6A2-6FE8A751C5D4}" destId="{5E11FEFD-40C5-4939-80AF-BF33F03B17C5}" srcOrd="1" destOrd="0" presId="urn:microsoft.com/office/officeart/2005/8/layout/process1"/>
    <dgm:cxn modelId="{47F8550F-D2FF-442F-9BF7-767EE1258687}" type="presParOf" srcId="{5E11FEFD-40C5-4939-80AF-BF33F03B17C5}" destId="{E59B1467-33BF-4E91-A7A2-C6B2C79E752B}" srcOrd="0" destOrd="0" presId="urn:microsoft.com/office/officeart/2005/8/layout/process1"/>
    <dgm:cxn modelId="{34241C5A-1613-45B8-97EC-33B79FABDE44}" type="presParOf" srcId="{BAC63D1A-8050-429E-B6A2-6FE8A751C5D4}" destId="{EC8640EB-620C-4A36-90A7-93EF5C8248B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99,1 %</a:t>
          </a:r>
          <a:endParaRPr lang="ru-RU" sz="28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1AD42F1E-EA9F-4908-84DA-267D57A7B840}" type="pres">
      <dgm:prSet presAssocID="{31E6EE46-7F4F-4073-8A5B-F0D0C10EB7B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5E3BE2-97A4-493B-9E79-FD8DFDC63F7F}" type="pres">
      <dgm:prSet presAssocID="{0B2EA6F9-26D2-461A-A6E7-E946C78DD3E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2E2AF0-9D4A-41BC-9341-81CCE7C3BEAF}" type="pres">
      <dgm:prSet presAssocID="{0C1CC200-E0DC-48A0-93BA-A69646A56B6C}" presName="sibTrans" presStyleLbl="sibTrans2D1" presStyleIdx="0" presStyleCnt="1"/>
      <dgm:spPr/>
      <dgm:t>
        <a:bodyPr/>
        <a:lstStyle/>
        <a:p>
          <a:endParaRPr lang="ru-RU"/>
        </a:p>
      </dgm:t>
    </dgm:pt>
    <dgm:pt modelId="{4D5C6831-F9F3-473E-9DEC-65C732D50811}" type="pres">
      <dgm:prSet presAssocID="{0C1CC200-E0DC-48A0-93BA-A69646A56B6C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E370C7A6-0241-4D73-8BB2-85910ED02953}" type="pres">
      <dgm:prSet presAssocID="{AE464215-6814-4ED4-8C2D-7E9220848A8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8B582372-796B-4FDB-BF6D-7F325D0D3793}" type="presOf" srcId="{0C1CC200-E0DC-48A0-93BA-A69646A56B6C}" destId="{902E2AF0-9D4A-41BC-9341-81CCE7C3BEAF}" srcOrd="0" destOrd="0" presId="urn:microsoft.com/office/officeart/2005/8/layout/process1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AE9F6891-6A8F-40B6-AB6D-E2B9A18D240C}" type="presOf" srcId="{AE464215-6814-4ED4-8C2D-7E9220848A8B}" destId="{E370C7A6-0241-4D73-8BB2-85910ED02953}" srcOrd="0" destOrd="0" presId="urn:microsoft.com/office/officeart/2005/8/layout/process1"/>
    <dgm:cxn modelId="{56576AC6-3D43-4DBB-8068-720F8EC5154F}" type="presOf" srcId="{0C1CC200-E0DC-48A0-93BA-A69646A56B6C}" destId="{4D5C6831-F9F3-473E-9DEC-65C732D50811}" srcOrd="1" destOrd="0" presId="urn:microsoft.com/office/officeart/2005/8/layout/process1"/>
    <dgm:cxn modelId="{A11B75F6-E3E0-482A-BDE7-EFA89D0AFFE7}" type="presOf" srcId="{0B2EA6F9-26D2-461A-A6E7-E946C78DD3EC}" destId="{7D5E3BE2-97A4-493B-9E79-FD8DFDC63F7F}" srcOrd="0" destOrd="0" presId="urn:microsoft.com/office/officeart/2005/8/layout/process1"/>
    <dgm:cxn modelId="{20F2DEA8-25AA-437F-91D4-57B49129D805}" type="presOf" srcId="{31E6EE46-7F4F-4073-8A5B-F0D0C10EB7B8}" destId="{1AD42F1E-EA9F-4908-84DA-267D57A7B840}" srcOrd="0" destOrd="0" presId="urn:microsoft.com/office/officeart/2005/8/layout/process1"/>
    <dgm:cxn modelId="{AEBB8C13-8161-4995-8A5F-A5E65FA7A320}" type="presParOf" srcId="{1AD42F1E-EA9F-4908-84DA-267D57A7B840}" destId="{7D5E3BE2-97A4-493B-9E79-FD8DFDC63F7F}" srcOrd="0" destOrd="0" presId="urn:microsoft.com/office/officeart/2005/8/layout/process1"/>
    <dgm:cxn modelId="{1A95D5AF-46A2-4607-87BF-1676FC274C54}" type="presParOf" srcId="{1AD42F1E-EA9F-4908-84DA-267D57A7B840}" destId="{902E2AF0-9D4A-41BC-9341-81CCE7C3BEAF}" srcOrd="1" destOrd="0" presId="urn:microsoft.com/office/officeart/2005/8/layout/process1"/>
    <dgm:cxn modelId="{31E38AA0-F053-4825-9F2A-983ED7AFFE76}" type="presParOf" srcId="{902E2AF0-9D4A-41BC-9341-81CCE7C3BEAF}" destId="{4D5C6831-F9F3-473E-9DEC-65C732D50811}" srcOrd="0" destOrd="0" presId="urn:microsoft.com/office/officeart/2005/8/layout/process1"/>
    <dgm:cxn modelId="{64F2EA75-E487-4A6E-9489-3D0C94201171}" type="presParOf" srcId="{1AD42F1E-EA9F-4908-84DA-267D57A7B840}" destId="{E370C7A6-0241-4D73-8BB2-85910ED02953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Объем исполнения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633 577,0 </a:t>
          </a:r>
          <a:endParaRPr lang="ru-RU" sz="36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 custScaleX="117647"/>
      <dgm:spPr/>
      <dgm:t>
        <a:bodyPr/>
        <a:lstStyle/>
        <a:p>
          <a:endParaRPr lang="ru-RU"/>
        </a:p>
      </dgm:t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D402C13E-BFED-4613-A4FE-D5BD88831288}" type="pres">
      <dgm:prSet presAssocID="{AE464215-6814-4ED4-8C2D-7E9220848A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1D693E92-5CB4-4CA9-8949-2923325442D9}" type="presOf" srcId="{31E6EE46-7F4F-4073-8A5B-F0D0C10EB7B8}" destId="{FFDE71BE-DCFE-4CB0-BE08-128FFA04E25B}" srcOrd="0" destOrd="0" presId="urn:microsoft.com/office/officeart/2005/8/layout/hProcess9"/>
    <dgm:cxn modelId="{6780A393-463E-42AA-B937-588EBEB3B66E}" type="presOf" srcId="{AE464215-6814-4ED4-8C2D-7E9220848A8B}" destId="{D402C13E-BFED-4613-A4FE-D5BD88831288}" srcOrd="0" destOrd="0" presId="urn:microsoft.com/office/officeart/2005/8/layout/hProcess9"/>
    <dgm:cxn modelId="{54F2E595-6583-48DB-A3C8-0035B62C6085}" type="presOf" srcId="{0B2EA6F9-26D2-461A-A6E7-E946C78DD3EC}" destId="{63004F43-213A-4873-8F60-DA53381DACF2}" srcOrd="0" destOrd="0" presId="urn:microsoft.com/office/officeart/2005/8/layout/hProcess9"/>
    <dgm:cxn modelId="{C7B9E301-E08D-4C4D-A8F4-53A80041BD4C}" type="presParOf" srcId="{FFDE71BE-DCFE-4CB0-BE08-128FFA04E25B}" destId="{FCBEEA08-5CC3-4AD4-A6D1-916C1C91DE3D}" srcOrd="0" destOrd="0" presId="urn:microsoft.com/office/officeart/2005/8/layout/hProcess9"/>
    <dgm:cxn modelId="{D7524352-85B1-4936-B936-980C8C9AC07A}" type="presParOf" srcId="{FFDE71BE-DCFE-4CB0-BE08-128FFA04E25B}" destId="{62DD382D-CD10-4829-A09A-A6BFC81B1C0A}" srcOrd="1" destOrd="0" presId="urn:microsoft.com/office/officeart/2005/8/layout/hProcess9"/>
    <dgm:cxn modelId="{B53BABBC-3C44-4B94-B8B4-1B7E8BD7F70F}" type="presParOf" srcId="{62DD382D-CD10-4829-A09A-A6BFC81B1C0A}" destId="{63004F43-213A-4873-8F60-DA53381DACF2}" srcOrd="0" destOrd="0" presId="urn:microsoft.com/office/officeart/2005/8/layout/hProcess9"/>
    <dgm:cxn modelId="{C3966548-2B38-4851-8C76-1252F8876C19}" type="presParOf" srcId="{62DD382D-CD10-4829-A09A-A6BFC81B1C0A}" destId="{2FFD7BDD-F760-4F40-A10B-B3D321768B88}" srcOrd="1" destOrd="0" presId="urn:microsoft.com/office/officeart/2005/8/layout/hProcess9"/>
    <dgm:cxn modelId="{FEBB6CA7-93B9-49D9-A08A-45F68541C856}" type="presParOf" srcId="{62DD382D-CD10-4829-A09A-A6BFC81B1C0A}" destId="{D402C13E-BFED-4613-A4FE-D5BD8883128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2A0449FC-E5F4-4854-8F01-977FB9DB5212}" type="doc">
      <dgm:prSet loTypeId="urn:microsoft.com/office/officeart/2005/8/layout/chevron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75741ED-AC37-4BA8-AC45-FADB130D16F0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itchFamily="18" charset="0"/>
              <a:cs typeface="Times New Roman" pitchFamily="18" charset="0"/>
            </a:rPr>
            <a:t>Жилищное хозяйство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5F82BEC7-7015-44CA-8FD9-6A5FAA6A7358}" type="parTrans" cxnId="{149E529A-90F2-4589-8FF5-2C9C9A663098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869B4A7F-E846-4345-A5FF-9A317C4478DB}" type="sibTrans" cxnId="{149E529A-90F2-4589-8FF5-2C9C9A663098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4FE8E386-80E2-40F4-B53D-82A0BDCE9920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itchFamily="18" charset="0"/>
              <a:cs typeface="Times New Roman" pitchFamily="18" charset="0"/>
            </a:rPr>
            <a:t>Благоустройство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989CF544-10BB-42D5-9DF6-0FEDC36352BE}" type="parTrans" cxnId="{928A4D5C-A961-41E1-B8DD-27467B6A23E4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0C26A5F8-9EAE-453A-B45D-24F8A7F187A1}" type="sibTrans" cxnId="{928A4D5C-A961-41E1-B8DD-27467B6A23E4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00685BB1-A675-4442-BACB-F3E687870968}" type="pres">
      <dgm:prSet presAssocID="{2A0449FC-E5F4-4854-8F01-977FB9DB521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B49B4D-4053-4125-817D-FE61C4B8F322}" type="pres">
      <dgm:prSet presAssocID="{775741ED-AC37-4BA8-AC45-FADB130D16F0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B5EF54-FE97-44D6-BD7A-A7CBAF95753F}" type="pres">
      <dgm:prSet presAssocID="{869B4A7F-E846-4345-A5FF-9A317C4478DB}" presName="parTxOnlySpace" presStyleCnt="0"/>
      <dgm:spPr/>
    </dgm:pt>
    <dgm:pt modelId="{48B7E16C-32C6-4BBD-82C9-CAD045D3F622}" type="pres">
      <dgm:prSet presAssocID="{4FE8E386-80E2-40F4-B53D-82A0BDCE9920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74E726-2122-468D-B140-6C3AC9A62427}" type="presOf" srcId="{775741ED-AC37-4BA8-AC45-FADB130D16F0}" destId="{A0B49B4D-4053-4125-817D-FE61C4B8F322}" srcOrd="0" destOrd="0" presId="urn:microsoft.com/office/officeart/2005/8/layout/chevron1"/>
    <dgm:cxn modelId="{25CD6EBA-FEBE-47C6-8194-EA411BFF3E10}" type="presOf" srcId="{4FE8E386-80E2-40F4-B53D-82A0BDCE9920}" destId="{48B7E16C-32C6-4BBD-82C9-CAD045D3F622}" srcOrd="0" destOrd="0" presId="urn:microsoft.com/office/officeart/2005/8/layout/chevron1"/>
    <dgm:cxn modelId="{928A4D5C-A961-41E1-B8DD-27467B6A23E4}" srcId="{2A0449FC-E5F4-4854-8F01-977FB9DB5212}" destId="{4FE8E386-80E2-40F4-B53D-82A0BDCE9920}" srcOrd="1" destOrd="0" parTransId="{989CF544-10BB-42D5-9DF6-0FEDC36352BE}" sibTransId="{0C26A5F8-9EAE-453A-B45D-24F8A7F187A1}"/>
    <dgm:cxn modelId="{9DFD6E23-4ADD-4AAA-9FDB-D2D25869C365}" type="presOf" srcId="{2A0449FC-E5F4-4854-8F01-977FB9DB5212}" destId="{00685BB1-A675-4442-BACB-F3E687870968}" srcOrd="0" destOrd="0" presId="urn:microsoft.com/office/officeart/2005/8/layout/chevron1"/>
    <dgm:cxn modelId="{149E529A-90F2-4589-8FF5-2C9C9A663098}" srcId="{2A0449FC-E5F4-4854-8F01-977FB9DB5212}" destId="{775741ED-AC37-4BA8-AC45-FADB130D16F0}" srcOrd="0" destOrd="0" parTransId="{5F82BEC7-7015-44CA-8FD9-6A5FAA6A7358}" sibTransId="{869B4A7F-E846-4345-A5FF-9A317C4478DB}"/>
    <dgm:cxn modelId="{52D9E652-7D88-4E6A-B78E-C400055E8F71}" type="presParOf" srcId="{00685BB1-A675-4442-BACB-F3E687870968}" destId="{A0B49B4D-4053-4125-817D-FE61C4B8F322}" srcOrd="0" destOrd="0" presId="urn:microsoft.com/office/officeart/2005/8/layout/chevron1"/>
    <dgm:cxn modelId="{45A05631-B854-4953-A510-4AE7FA50AB23}" type="presParOf" srcId="{00685BB1-A675-4442-BACB-F3E687870968}" destId="{37B5EF54-FE97-44D6-BD7A-A7CBAF95753F}" srcOrd="1" destOrd="0" presId="urn:microsoft.com/office/officeart/2005/8/layout/chevron1"/>
    <dgm:cxn modelId="{897809B8-D7B4-40B7-80DC-93B316C714C6}" type="presParOf" srcId="{00685BB1-A675-4442-BACB-F3E687870968}" destId="{48B7E16C-32C6-4BBD-82C9-CAD045D3F622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8B15EB3B-7EA3-464C-8130-07D7D30268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72FE72-9B80-48A8-879D-40F446DF9ADE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15875"/>
      </dgm:spPr>
      <dgm:t>
        <a:bodyPr/>
        <a:lstStyle/>
        <a:p>
          <a:pPr rtl="0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Расходы средств районного бюджета на обеспечение жильем детей - сирот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C44B356F-31C0-4BF0-8D0B-5DF8B5AAF78C}" type="parTrans" cxnId="{FEB5A03C-36B5-45CF-9707-F3785864CBFB}">
      <dgm:prSet/>
      <dgm:spPr/>
      <dgm:t>
        <a:bodyPr/>
        <a:lstStyle/>
        <a:p>
          <a:endParaRPr lang="ru-RU" sz="1400"/>
        </a:p>
      </dgm:t>
    </dgm:pt>
    <dgm:pt modelId="{0C05039C-497F-4A1A-B110-FF94AB9DE5D7}" type="sibTrans" cxnId="{FEB5A03C-36B5-45CF-9707-F3785864CBFB}">
      <dgm:prSet/>
      <dgm:spPr/>
      <dgm:t>
        <a:bodyPr/>
        <a:lstStyle/>
        <a:p>
          <a:endParaRPr lang="ru-RU" sz="1400"/>
        </a:p>
      </dgm:t>
    </dgm:pt>
    <dgm:pt modelId="{057145E7-F0EB-4CBC-A366-F7ABC977CECB}" type="pres">
      <dgm:prSet presAssocID="{8B15EB3B-7EA3-464C-8130-07D7D30268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2A4B96-EC8E-458B-B5A7-17D81A9065DF}" type="pres">
      <dgm:prSet presAssocID="{6372FE72-9B80-48A8-879D-40F446DF9AD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B5A03C-36B5-45CF-9707-F3785864CBFB}" srcId="{8B15EB3B-7EA3-464C-8130-07D7D302684F}" destId="{6372FE72-9B80-48A8-879D-40F446DF9ADE}" srcOrd="0" destOrd="0" parTransId="{C44B356F-31C0-4BF0-8D0B-5DF8B5AAF78C}" sibTransId="{0C05039C-497F-4A1A-B110-FF94AB9DE5D7}"/>
    <dgm:cxn modelId="{1AC748DC-41E0-4467-9445-C7DD78A701EC}" type="presOf" srcId="{6372FE72-9B80-48A8-879D-40F446DF9ADE}" destId="{632A4B96-EC8E-458B-B5A7-17D81A9065DF}" srcOrd="0" destOrd="0" presId="urn:microsoft.com/office/officeart/2005/8/layout/vList2"/>
    <dgm:cxn modelId="{92B642A1-60A1-46F8-A9F0-BC23C3EC9B42}" type="presOf" srcId="{8B15EB3B-7EA3-464C-8130-07D7D302684F}" destId="{057145E7-F0EB-4CBC-A366-F7ABC977CECB}" srcOrd="0" destOrd="0" presId="urn:microsoft.com/office/officeart/2005/8/layout/vList2"/>
    <dgm:cxn modelId="{12E3FD68-F57F-42C9-BC8B-D3A3AF20A828}" type="presParOf" srcId="{057145E7-F0EB-4CBC-A366-F7ABC977CECB}" destId="{632A4B96-EC8E-458B-B5A7-17D81A9065DF}" srcOrd="0" destOrd="0" presId="urn:microsoft.com/office/officeart/2005/8/layout/vList2"/>
  </dgm:cxnLst>
  <dgm:bg/>
  <dgm:whole>
    <a:ln w="63500"/>
  </dgm:whole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8B15EB3B-7EA3-464C-8130-07D7D30268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72FE72-9B80-48A8-879D-40F446DF9ADE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15875"/>
      </dgm:spPr>
      <dgm:t>
        <a:bodyPr/>
        <a:lstStyle/>
        <a:p>
          <a:pPr algn="l" rtl="0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МБТ сельским поселениям на формирование современной городской среды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C44B356F-31C0-4BF0-8D0B-5DF8B5AAF78C}" type="parTrans" cxnId="{FEB5A03C-36B5-45CF-9707-F3785864CBFB}">
      <dgm:prSet/>
      <dgm:spPr/>
      <dgm:t>
        <a:bodyPr/>
        <a:lstStyle/>
        <a:p>
          <a:pPr algn="just"/>
          <a:endParaRPr lang="ru-RU" sz="1600"/>
        </a:p>
      </dgm:t>
    </dgm:pt>
    <dgm:pt modelId="{0C05039C-497F-4A1A-B110-FF94AB9DE5D7}" type="sibTrans" cxnId="{FEB5A03C-36B5-45CF-9707-F3785864CBFB}">
      <dgm:prSet/>
      <dgm:spPr/>
      <dgm:t>
        <a:bodyPr/>
        <a:lstStyle/>
        <a:p>
          <a:pPr algn="just"/>
          <a:endParaRPr lang="ru-RU" sz="1600"/>
        </a:p>
      </dgm:t>
    </dgm:pt>
    <dgm:pt modelId="{057145E7-F0EB-4CBC-A366-F7ABC977CECB}" type="pres">
      <dgm:prSet presAssocID="{8B15EB3B-7EA3-464C-8130-07D7D30268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2A4B96-EC8E-458B-B5A7-17D81A9065DF}" type="pres">
      <dgm:prSet presAssocID="{6372FE72-9B80-48A8-879D-40F446DF9AD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B5A03C-36B5-45CF-9707-F3785864CBFB}" srcId="{8B15EB3B-7EA3-464C-8130-07D7D302684F}" destId="{6372FE72-9B80-48A8-879D-40F446DF9ADE}" srcOrd="0" destOrd="0" parTransId="{C44B356F-31C0-4BF0-8D0B-5DF8B5AAF78C}" sibTransId="{0C05039C-497F-4A1A-B110-FF94AB9DE5D7}"/>
    <dgm:cxn modelId="{09F912E8-35B1-4989-A68B-A1D2DC127780}" type="presOf" srcId="{6372FE72-9B80-48A8-879D-40F446DF9ADE}" destId="{632A4B96-EC8E-458B-B5A7-17D81A9065DF}" srcOrd="0" destOrd="0" presId="urn:microsoft.com/office/officeart/2005/8/layout/vList2"/>
    <dgm:cxn modelId="{D7E7ACC3-E839-4E87-BCCC-80D19399DAD4}" type="presOf" srcId="{8B15EB3B-7EA3-464C-8130-07D7D302684F}" destId="{057145E7-F0EB-4CBC-A366-F7ABC977CECB}" srcOrd="0" destOrd="0" presId="urn:microsoft.com/office/officeart/2005/8/layout/vList2"/>
    <dgm:cxn modelId="{63500E50-5B4D-4A88-B439-ED32A7694AD8}" type="presParOf" srcId="{057145E7-F0EB-4CBC-A366-F7ABC977CECB}" destId="{632A4B96-EC8E-458B-B5A7-17D81A9065DF}" srcOrd="0" destOrd="0" presId="urn:microsoft.com/office/officeart/2005/8/layout/vList2"/>
  </dgm:cxnLst>
  <dgm:bg/>
  <dgm:whole>
    <a:ln w="63500"/>
  </dgm:whole>
  <dgm:extLst>
    <a:ext uri="http://schemas.microsoft.com/office/drawing/2008/diagram">
      <dsp:dataModelExt xmlns:dsp="http://schemas.microsoft.com/office/drawing/2008/diagram" xmlns="" relId="rId2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388 836,4</a:t>
          </a:r>
          <a:endParaRPr lang="ru-RU" sz="32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 custAng="10800000" custScaleX="117647"/>
      <dgm:spPr/>
      <dgm:t>
        <a:bodyPr/>
        <a:lstStyle/>
        <a:p>
          <a:endParaRPr lang="ru-RU"/>
        </a:p>
      </dgm:t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D402C13E-BFED-4613-A4FE-D5BD88831288}" type="pres">
      <dgm:prSet presAssocID="{AE464215-6814-4ED4-8C2D-7E9220848A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4C339AD5-C1D3-49D8-B3C5-72D7D6CA8F8B}" type="presOf" srcId="{AE464215-6814-4ED4-8C2D-7E9220848A8B}" destId="{D402C13E-BFED-4613-A4FE-D5BD88831288}" srcOrd="0" destOrd="0" presId="urn:microsoft.com/office/officeart/2005/8/layout/hProcess9"/>
    <dgm:cxn modelId="{6C20C471-BAE8-4FDC-ADDD-00924CCD123C}" type="presOf" srcId="{0B2EA6F9-26D2-461A-A6E7-E946C78DD3EC}" destId="{63004F43-213A-4873-8F60-DA53381DACF2}" srcOrd="0" destOrd="0" presId="urn:microsoft.com/office/officeart/2005/8/layout/hProcess9"/>
    <dgm:cxn modelId="{CC6CB1BB-ED12-435A-A29C-6FF181E61DBE}" type="presOf" srcId="{31E6EE46-7F4F-4073-8A5B-F0D0C10EB7B8}" destId="{FFDE71BE-DCFE-4CB0-BE08-128FFA04E25B}" srcOrd="0" destOrd="0" presId="urn:microsoft.com/office/officeart/2005/8/layout/hProcess9"/>
    <dgm:cxn modelId="{44B9A8D0-A25A-4A9D-9DAF-EB807D2DF67A}" type="presParOf" srcId="{FFDE71BE-DCFE-4CB0-BE08-128FFA04E25B}" destId="{FCBEEA08-5CC3-4AD4-A6D1-916C1C91DE3D}" srcOrd="0" destOrd="0" presId="urn:microsoft.com/office/officeart/2005/8/layout/hProcess9"/>
    <dgm:cxn modelId="{269D6B7A-57F2-4B51-B69F-9815E470A3F2}" type="presParOf" srcId="{FFDE71BE-DCFE-4CB0-BE08-128FFA04E25B}" destId="{62DD382D-CD10-4829-A09A-A6BFC81B1C0A}" srcOrd="1" destOrd="0" presId="urn:microsoft.com/office/officeart/2005/8/layout/hProcess9"/>
    <dgm:cxn modelId="{EC9590EC-1E50-4DA7-9A09-AFB8AFEF12EE}" type="presParOf" srcId="{62DD382D-CD10-4829-A09A-A6BFC81B1C0A}" destId="{63004F43-213A-4873-8F60-DA53381DACF2}" srcOrd="0" destOrd="0" presId="urn:microsoft.com/office/officeart/2005/8/layout/hProcess9"/>
    <dgm:cxn modelId="{9F5621D9-D77B-46D1-8F24-69D32D07769B}" type="presParOf" srcId="{62DD382D-CD10-4829-A09A-A6BFC81B1C0A}" destId="{2FFD7BDD-F760-4F40-A10B-B3D321768B88}" srcOrd="1" destOrd="0" presId="urn:microsoft.com/office/officeart/2005/8/layout/hProcess9"/>
    <dgm:cxn modelId="{4EAE29F0-7E28-4074-951C-BBBC809AC556}" type="presParOf" srcId="{62DD382D-CD10-4829-A09A-A6BFC81B1C0A}" destId="{D402C13E-BFED-4613-A4FE-D5BD8883128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99,9 %</a:t>
          </a:r>
          <a:endParaRPr lang="ru-RU" sz="36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 custAng="10800000" custScaleX="114333"/>
      <dgm:spPr/>
      <dgm:t>
        <a:bodyPr/>
        <a:lstStyle/>
        <a:p>
          <a:endParaRPr lang="ru-RU"/>
        </a:p>
      </dgm:t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D402C13E-BFED-4613-A4FE-D5BD88831288}" type="pres">
      <dgm:prSet presAssocID="{AE464215-6814-4ED4-8C2D-7E9220848A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5946BD-B65D-428E-B21B-D605D7AB0DB0}" type="presOf" srcId="{0B2EA6F9-26D2-461A-A6E7-E946C78DD3EC}" destId="{63004F43-213A-4873-8F60-DA53381DACF2}" srcOrd="0" destOrd="0" presId="urn:microsoft.com/office/officeart/2005/8/layout/hProcess9"/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D06FADD1-44EB-48A6-8B81-834E47EB0DA2}" type="presOf" srcId="{31E6EE46-7F4F-4073-8A5B-F0D0C10EB7B8}" destId="{FFDE71BE-DCFE-4CB0-BE08-128FFA04E25B}" srcOrd="0" destOrd="0" presId="urn:microsoft.com/office/officeart/2005/8/layout/hProcess9"/>
    <dgm:cxn modelId="{74EFB3DE-266A-4B6A-B082-2FCE50BBF295}" type="presOf" srcId="{AE464215-6814-4ED4-8C2D-7E9220848A8B}" destId="{D402C13E-BFED-4613-A4FE-D5BD88831288}" srcOrd="0" destOrd="0" presId="urn:microsoft.com/office/officeart/2005/8/layout/hProcess9"/>
    <dgm:cxn modelId="{0F99D55B-598F-4695-B2BD-EAE39B7C354D}" type="presParOf" srcId="{FFDE71BE-DCFE-4CB0-BE08-128FFA04E25B}" destId="{FCBEEA08-5CC3-4AD4-A6D1-916C1C91DE3D}" srcOrd="0" destOrd="0" presId="urn:microsoft.com/office/officeart/2005/8/layout/hProcess9"/>
    <dgm:cxn modelId="{ACC56E12-7926-4EAA-8729-2021306C87DC}" type="presParOf" srcId="{FFDE71BE-DCFE-4CB0-BE08-128FFA04E25B}" destId="{62DD382D-CD10-4829-A09A-A6BFC81B1C0A}" srcOrd="1" destOrd="0" presId="urn:microsoft.com/office/officeart/2005/8/layout/hProcess9"/>
    <dgm:cxn modelId="{E82852C2-270C-4425-9F2F-A72DA11A563D}" type="presParOf" srcId="{62DD382D-CD10-4829-A09A-A6BFC81B1C0A}" destId="{63004F43-213A-4873-8F60-DA53381DACF2}" srcOrd="0" destOrd="0" presId="urn:microsoft.com/office/officeart/2005/8/layout/hProcess9"/>
    <dgm:cxn modelId="{95ADA3A5-55CB-41DC-A847-B183ABCD64C8}" type="presParOf" srcId="{62DD382D-CD10-4829-A09A-A6BFC81B1C0A}" destId="{2FFD7BDD-F760-4F40-A10B-B3D321768B88}" srcOrd="1" destOrd="0" presId="urn:microsoft.com/office/officeart/2005/8/layout/hProcess9"/>
    <dgm:cxn modelId="{0C635328-9B2D-4804-8282-56A32690C8A0}" type="presParOf" srcId="{62DD382D-CD10-4829-A09A-A6BFC81B1C0A}" destId="{D402C13E-BFED-4613-A4FE-D5BD8883128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E1D07A11-D59F-42D3-9467-8E0802787F4E}" type="doc">
      <dgm:prSet loTypeId="urn:microsoft.com/office/officeart/2005/8/layout/process4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EBEA80D-370F-47E8-B433-EC68B6C899C6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itchFamily="18" charset="0"/>
              <a:cs typeface="Times New Roman" pitchFamily="18" charset="0"/>
            </a:rPr>
            <a:t>Дошкольное образование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5D5FCBFD-5452-48DB-804C-939E4019FCB5}" type="parTrans" cxnId="{0E6A4A31-E118-4006-B0BD-0585A950E743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32A63089-77A6-44F6-9AEC-2FEC56B478D9}" type="sibTrans" cxnId="{0E6A4A31-E118-4006-B0BD-0585A950E743}">
      <dgm:prSet custT="1"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64955052-90F1-4DB2-97D9-5611230BAA9B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itchFamily="18" charset="0"/>
              <a:cs typeface="Times New Roman" pitchFamily="18" charset="0"/>
            </a:rPr>
            <a:t>Дополнительное образование детей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6889681C-5C57-4264-B1C3-B463561AB14E}" type="parTrans" cxnId="{BC9C3FA9-79B0-4F97-B3D2-408752F9536B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291D87F4-6A54-4CCC-A3FA-29E15E992F3F}" type="sibTrans" cxnId="{BC9C3FA9-79B0-4F97-B3D2-408752F9536B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45975CD8-D95B-4CFD-9161-EA14BACC069E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itchFamily="18" charset="0"/>
              <a:cs typeface="Times New Roman" pitchFamily="18" charset="0"/>
            </a:rPr>
            <a:t>Общее образование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2DD1819E-8F5F-4F3B-9D90-FCA951782B2E}" type="parTrans" cxnId="{75AEE7A4-F138-4C63-824B-47ACF68EC2EF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B02F3097-3BCC-40B4-B3C1-8570E7AA945E}" type="sibTrans" cxnId="{75AEE7A4-F138-4C63-824B-47ACF68EC2EF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ABE8E9A8-F0F4-4C84-97E7-198E9F15E7DF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itchFamily="18" charset="0"/>
              <a:cs typeface="Times New Roman" pitchFamily="18" charset="0"/>
            </a:rPr>
            <a:t>Молодежная политика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46928D4E-E9B8-4F51-A1A5-08631B997808}" type="parTrans" cxnId="{DF016ECE-B110-44BB-BCF5-3ABC042E4795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17C40D2B-E21D-419C-975C-AED3D5C85058}" type="sibTrans" cxnId="{DF016ECE-B110-44BB-BCF5-3ABC042E4795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FD1B2A16-6207-45DE-B48B-85BCA11AE03C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itchFamily="18" charset="0"/>
              <a:cs typeface="Times New Roman" pitchFamily="18" charset="0"/>
            </a:rPr>
            <a:t>Другие вопросы в области образования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5141BE29-0C93-44CC-8B12-2B182B193F66}" type="parTrans" cxnId="{1886B4B5-7CAC-4878-A8E4-01466398CBC1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3A2C4A90-CD1E-42AA-8FF2-0FC077AFCF79}" type="sibTrans" cxnId="{1886B4B5-7CAC-4878-A8E4-01466398CBC1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93CAA005-9F07-419B-9ABD-514DABDF2ED2}" type="pres">
      <dgm:prSet presAssocID="{E1D07A11-D59F-42D3-9467-8E0802787F4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684649-6622-4857-A986-5CD79DE5033B}" type="pres">
      <dgm:prSet presAssocID="{FD1B2A16-6207-45DE-B48B-85BCA11AE03C}" presName="boxAndChildren" presStyleCnt="0"/>
      <dgm:spPr/>
    </dgm:pt>
    <dgm:pt modelId="{F3007A74-6AA1-4F0F-BA67-2B9C40E5954B}" type="pres">
      <dgm:prSet presAssocID="{FD1B2A16-6207-45DE-B48B-85BCA11AE03C}" presName="parentTextBox" presStyleLbl="node1" presStyleIdx="0" presStyleCnt="5"/>
      <dgm:spPr/>
      <dgm:t>
        <a:bodyPr/>
        <a:lstStyle/>
        <a:p>
          <a:endParaRPr lang="ru-RU"/>
        </a:p>
      </dgm:t>
    </dgm:pt>
    <dgm:pt modelId="{764BDFF6-8545-42A0-958B-734DD2FBFC98}" type="pres">
      <dgm:prSet presAssocID="{17C40D2B-E21D-419C-975C-AED3D5C85058}" presName="sp" presStyleCnt="0"/>
      <dgm:spPr/>
    </dgm:pt>
    <dgm:pt modelId="{60CC87AD-FD28-44C7-BE12-8F90983C07A9}" type="pres">
      <dgm:prSet presAssocID="{ABE8E9A8-F0F4-4C84-97E7-198E9F15E7DF}" presName="arrowAndChildren" presStyleCnt="0"/>
      <dgm:spPr/>
    </dgm:pt>
    <dgm:pt modelId="{58D1958D-D916-4278-8D04-FBFD21F91194}" type="pres">
      <dgm:prSet presAssocID="{ABE8E9A8-F0F4-4C84-97E7-198E9F15E7DF}" presName="parentTextArrow" presStyleLbl="node1" presStyleIdx="1" presStyleCnt="5"/>
      <dgm:spPr/>
      <dgm:t>
        <a:bodyPr/>
        <a:lstStyle/>
        <a:p>
          <a:endParaRPr lang="ru-RU"/>
        </a:p>
      </dgm:t>
    </dgm:pt>
    <dgm:pt modelId="{AE3BD09A-8F45-4B78-A996-B8DC94DCC6C9}" type="pres">
      <dgm:prSet presAssocID="{291D87F4-6A54-4CCC-A3FA-29E15E992F3F}" presName="sp" presStyleCnt="0"/>
      <dgm:spPr/>
    </dgm:pt>
    <dgm:pt modelId="{5B6312DB-9019-4BB4-B2AC-A0B9AB992DE7}" type="pres">
      <dgm:prSet presAssocID="{64955052-90F1-4DB2-97D9-5611230BAA9B}" presName="arrowAndChildren" presStyleCnt="0"/>
      <dgm:spPr/>
    </dgm:pt>
    <dgm:pt modelId="{56FBBB28-7054-457E-88BD-65E54C4499AF}" type="pres">
      <dgm:prSet presAssocID="{64955052-90F1-4DB2-97D9-5611230BAA9B}" presName="parentTextArrow" presStyleLbl="node1" presStyleIdx="2" presStyleCnt="5"/>
      <dgm:spPr/>
      <dgm:t>
        <a:bodyPr/>
        <a:lstStyle/>
        <a:p>
          <a:endParaRPr lang="ru-RU"/>
        </a:p>
      </dgm:t>
    </dgm:pt>
    <dgm:pt modelId="{EBDB0013-A48C-44DB-8504-394555737D7E}" type="pres">
      <dgm:prSet presAssocID="{B02F3097-3BCC-40B4-B3C1-8570E7AA945E}" presName="sp" presStyleCnt="0"/>
      <dgm:spPr/>
    </dgm:pt>
    <dgm:pt modelId="{DDEF6F49-6B52-4CFE-9C02-2B4F4D84C614}" type="pres">
      <dgm:prSet presAssocID="{45975CD8-D95B-4CFD-9161-EA14BACC069E}" presName="arrowAndChildren" presStyleCnt="0"/>
      <dgm:spPr/>
    </dgm:pt>
    <dgm:pt modelId="{E212A934-3653-484E-A8A8-473368382F92}" type="pres">
      <dgm:prSet presAssocID="{45975CD8-D95B-4CFD-9161-EA14BACC069E}" presName="parentTextArrow" presStyleLbl="node1" presStyleIdx="3" presStyleCnt="5"/>
      <dgm:spPr/>
      <dgm:t>
        <a:bodyPr/>
        <a:lstStyle/>
        <a:p>
          <a:endParaRPr lang="ru-RU"/>
        </a:p>
      </dgm:t>
    </dgm:pt>
    <dgm:pt modelId="{5D11D56D-3ABC-4E53-BEF4-3B56959227BF}" type="pres">
      <dgm:prSet presAssocID="{32A63089-77A6-44F6-9AEC-2FEC56B478D9}" presName="sp" presStyleCnt="0"/>
      <dgm:spPr/>
    </dgm:pt>
    <dgm:pt modelId="{E52FCECD-E42D-404D-B13D-D2BF5949BF15}" type="pres">
      <dgm:prSet presAssocID="{5EBEA80D-370F-47E8-B433-EC68B6C899C6}" presName="arrowAndChildren" presStyleCnt="0"/>
      <dgm:spPr/>
    </dgm:pt>
    <dgm:pt modelId="{B2D77980-4D5B-4E42-98A5-19BE0B988386}" type="pres">
      <dgm:prSet presAssocID="{5EBEA80D-370F-47E8-B433-EC68B6C899C6}" presName="parentTextArrow" presStyleLbl="node1" presStyleIdx="4" presStyleCnt="5"/>
      <dgm:spPr/>
      <dgm:t>
        <a:bodyPr/>
        <a:lstStyle/>
        <a:p>
          <a:endParaRPr lang="ru-RU"/>
        </a:p>
      </dgm:t>
    </dgm:pt>
  </dgm:ptLst>
  <dgm:cxnLst>
    <dgm:cxn modelId="{A8430685-FC76-48D7-A645-16AE87EC1D0F}" type="presOf" srcId="{64955052-90F1-4DB2-97D9-5611230BAA9B}" destId="{56FBBB28-7054-457E-88BD-65E54C4499AF}" srcOrd="0" destOrd="0" presId="urn:microsoft.com/office/officeart/2005/8/layout/process4"/>
    <dgm:cxn modelId="{274FCF22-867B-412C-A720-0E1150148562}" type="presOf" srcId="{E1D07A11-D59F-42D3-9467-8E0802787F4E}" destId="{93CAA005-9F07-419B-9ABD-514DABDF2ED2}" srcOrd="0" destOrd="0" presId="urn:microsoft.com/office/officeart/2005/8/layout/process4"/>
    <dgm:cxn modelId="{BC9C3FA9-79B0-4F97-B3D2-408752F9536B}" srcId="{E1D07A11-D59F-42D3-9467-8E0802787F4E}" destId="{64955052-90F1-4DB2-97D9-5611230BAA9B}" srcOrd="2" destOrd="0" parTransId="{6889681C-5C57-4264-B1C3-B463561AB14E}" sibTransId="{291D87F4-6A54-4CCC-A3FA-29E15E992F3F}"/>
    <dgm:cxn modelId="{E7E1A554-99B4-40A7-8641-27816211AD86}" type="presOf" srcId="{FD1B2A16-6207-45DE-B48B-85BCA11AE03C}" destId="{F3007A74-6AA1-4F0F-BA67-2B9C40E5954B}" srcOrd="0" destOrd="0" presId="urn:microsoft.com/office/officeart/2005/8/layout/process4"/>
    <dgm:cxn modelId="{DF016ECE-B110-44BB-BCF5-3ABC042E4795}" srcId="{E1D07A11-D59F-42D3-9467-8E0802787F4E}" destId="{ABE8E9A8-F0F4-4C84-97E7-198E9F15E7DF}" srcOrd="3" destOrd="0" parTransId="{46928D4E-E9B8-4F51-A1A5-08631B997808}" sibTransId="{17C40D2B-E21D-419C-975C-AED3D5C85058}"/>
    <dgm:cxn modelId="{0D4ECF58-6269-4A3E-B159-33222BBDB383}" type="presOf" srcId="{ABE8E9A8-F0F4-4C84-97E7-198E9F15E7DF}" destId="{58D1958D-D916-4278-8D04-FBFD21F91194}" srcOrd="0" destOrd="0" presId="urn:microsoft.com/office/officeart/2005/8/layout/process4"/>
    <dgm:cxn modelId="{0E6A4A31-E118-4006-B0BD-0585A950E743}" srcId="{E1D07A11-D59F-42D3-9467-8E0802787F4E}" destId="{5EBEA80D-370F-47E8-B433-EC68B6C899C6}" srcOrd="0" destOrd="0" parTransId="{5D5FCBFD-5452-48DB-804C-939E4019FCB5}" sibTransId="{32A63089-77A6-44F6-9AEC-2FEC56B478D9}"/>
    <dgm:cxn modelId="{75AEE7A4-F138-4C63-824B-47ACF68EC2EF}" srcId="{E1D07A11-D59F-42D3-9467-8E0802787F4E}" destId="{45975CD8-D95B-4CFD-9161-EA14BACC069E}" srcOrd="1" destOrd="0" parTransId="{2DD1819E-8F5F-4F3B-9D90-FCA951782B2E}" sibTransId="{B02F3097-3BCC-40B4-B3C1-8570E7AA945E}"/>
    <dgm:cxn modelId="{B0F59A7B-7857-46A0-8149-E900061AEBE7}" type="presOf" srcId="{5EBEA80D-370F-47E8-B433-EC68B6C899C6}" destId="{B2D77980-4D5B-4E42-98A5-19BE0B988386}" srcOrd="0" destOrd="0" presId="urn:microsoft.com/office/officeart/2005/8/layout/process4"/>
    <dgm:cxn modelId="{1886B4B5-7CAC-4878-A8E4-01466398CBC1}" srcId="{E1D07A11-D59F-42D3-9467-8E0802787F4E}" destId="{FD1B2A16-6207-45DE-B48B-85BCA11AE03C}" srcOrd="4" destOrd="0" parTransId="{5141BE29-0C93-44CC-8B12-2B182B193F66}" sibTransId="{3A2C4A90-CD1E-42AA-8FF2-0FC077AFCF79}"/>
    <dgm:cxn modelId="{5D16F533-4E7B-4622-98CD-ABA4D03C37FD}" type="presOf" srcId="{45975CD8-D95B-4CFD-9161-EA14BACC069E}" destId="{E212A934-3653-484E-A8A8-473368382F92}" srcOrd="0" destOrd="0" presId="urn:microsoft.com/office/officeart/2005/8/layout/process4"/>
    <dgm:cxn modelId="{6CF8DEC2-1CF7-4CF3-91F9-EC8299B24CE7}" type="presParOf" srcId="{93CAA005-9F07-419B-9ABD-514DABDF2ED2}" destId="{ED684649-6622-4857-A986-5CD79DE5033B}" srcOrd="0" destOrd="0" presId="urn:microsoft.com/office/officeart/2005/8/layout/process4"/>
    <dgm:cxn modelId="{90A37637-BEFE-400C-BAFF-4EB9A481BC7F}" type="presParOf" srcId="{ED684649-6622-4857-A986-5CD79DE5033B}" destId="{F3007A74-6AA1-4F0F-BA67-2B9C40E5954B}" srcOrd="0" destOrd="0" presId="urn:microsoft.com/office/officeart/2005/8/layout/process4"/>
    <dgm:cxn modelId="{898BDA92-AD26-4862-8539-E4711A982ED7}" type="presParOf" srcId="{93CAA005-9F07-419B-9ABD-514DABDF2ED2}" destId="{764BDFF6-8545-42A0-958B-734DD2FBFC98}" srcOrd="1" destOrd="0" presId="urn:microsoft.com/office/officeart/2005/8/layout/process4"/>
    <dgm:cxn modelId="{1BD2688B-A6E8-4F3F-9B4B-F2A7F69BD37A}" type="presParOf" srcId="{93CAA005-9F07-419B-9ABD-514DABDF2ED2}" destId="{60CC87AD-FD28-44C7-BE12-8F90983C07A9}" srcOrd="2" destOrd="0" presId="urn:microsoft.com/office/officeart/2005/8/layout/process4"/>
    <dgm:cxn modelId="{318C7443-C379-4951-B5ED-34C7DD285562}" type="presParOf" srcId="{60CC87AD-FD28-44C7-BE12-8F90983C07A9}" destId="{58D1958D-D916-4278-8D04-FBFD21F91194}" srcOrd="0" destOrd="0" presId="urn:microsoft.com/office/officeart/2005/8/layout/process4"/>
    <dgm:cxn modelId="{50389798-64AB-47E2-9ED6-FF4D3A29CF0A}" type="presParOf" srcId="{93CAA005-9F07-419B-9ABD-514DABDF2ED2}" destId="{AE3BD09A-8F45-4B78-A996-B8DC94DCC6C9}" srcOrd="3" destOrd="0" presId="urn:microsoft.com/office/officeart/2005/8/layout/process4"/>
    <dgm:cxn modelId="{BECACAED-40DC-4644-92D0-1CBCEC974C50}" type="presParOf" srcId="{93CAA005-9F07-419B-9ABD-514DABDF2ED2}" destId="{5B6312DB-9019-4BB4-B2AC-A0B9AB992DE7}" srcOrd="4" destOrd="0" presId="urn:microsoft.com/office/officeart/2005/8/layout/process4"/>
    <dgm:cxn modelId="{D5D29FAE-9B25-4C34-8BD4-5966B79E80AC}" type="presParOf" srcId="{5B6312DB-9019-4BB4-B2AC-A0B9AB992DE7}" destId="{56FBBB28-7054-457E-88BD-65E54C4499AF}" srcOrd="0" destOrd="0" presId="urn:microsoft.com/office/officeart/2005/8/layout/process4"/>
    <dgm:cxn modelId="{F899567E-10B2-4790-9151-75D467DF8D5E}" type="presParOf" srcId="{93CAA005-9F07-419B-9ABD-514DABDF2ED2}" destId="{EBDB0013-A48C-44DB-8504-394555737D7E}" srcOrd="5" destOrd="0" presId="urn:microsoft.com/office/officeart/2005/8/layout/process4"/>
    <dgm:cxn modelId="{A5003E94-256B-4785-92C0-E5AA66BBBDF4}" type="presParOf" srcId="{93CAA005-9F07-419B-9ABD-514DABDF2ED2}" destId="{DDEF6F49-6B52-4CFE-9C02-2B4F4D84C614}" srcOrd="6" destOrd="0" presId="urn:microsoft.com/office/officeart/2005/8/layout/process4"/>
    <dgm:cxn modelId="{5E8D9A3E-941C-4A23-8434-1242E9113DA8}" type="presParOf" srcId="{DDEF6F49-6B52-4CFE-9C02-2B4F4D84C614}" destId="{E212A934-3653-484E-A8A8-473368382F92}" srcOrd="0" destOrd="0" presId="urn:microsoft.com/office/officeart/2005/8/layout/process4"/>
    <dgm:cxn modelId="{A499BA04-B7E9-4DF6-9BD3-A28C560DAFE9}" type="presParOf" srcId="{93CAA005-9F07-419B-9ABD-514DABDF2ED2}" destId="{5D11D56D-3ABC-4E53-BEF4-3B56959227BF}" srcOrd="7" destOrd="0" presId="urn:microsoft.com/office/officeart/2005/8/layout/process4"/>
    <dgm:cxn modelId="{C0CD5054-5168-4C4A-BB9F-FD4512671807}" type="presParOf" srcId="{93CAA005-9F07-419B-9ABD-514DABDF2ED2}" destId="{E52FCECD-E42D-404D-B13D-D2BF5949BF15}" srcOrd="8" destOrd="0" presId="urn:microsoft.com/office/officeart/2005/8/layout/process4"/>
    <dgm:cxn modelId="{31853CCC-9F2C-433B-995B-3F1967BA8BA7}" type="presParOf" srcId="{E52FCECD-E42D-404D-B13D-D2BF5949BF15}" destId="{B2D77980-4D5B-4E42-98A5-19BE0B98838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46 250,6</a:t>
          </a:r>
          <a:endParaRPr lang="ru-RU" sz="32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 custAng="10800000" custScaleX="117647"/>
      <dgm:spPr/>
      <dgm:t>
        <a:bodyPr/>
        <a:lstStyle/>
        <a:p>
          <a:endParaRPr lang="ru-RU"/>
        </a:p>
      </dgm:t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D402C13E-BFED-4613-A4FE-D5BD88831288}" type="pres">
      <dgm:prSet presAssocID="{AE464215-6814-4ED4-8C2D-7E9220848A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384DFCDC-8BF4-44D8-B389-35D6FE0CF398}" type="presOf" srcId="{0B2EA6F9-26D2-461A-A6E7-E946C78DD3EC}" destId="{63004F43-213A-4873-8F60-DA53381DACF2}" srcOrd="0" destOrd="0" presId="urn:microsoft.com/office/officeart/2005/8/layout/hProcess9"/>
    <dgm:cxn modelId="{16528EB7-C2E4-40A1-A13C-FDCA145A2B1C}" type="presOf" srcId="{31E6EE46-7F4F-4073-8A5B-F0D0C10EB7B8}" destId="{FFDE71BE-DCFE-4CB0-BE08-128FFA04E25B}" srcOrd="0" destOrd="0" presId="urn:microsoft.com/office/officeart/2005/8/layout/hProcess9"/>
    <dgm:cxn modelId="{8864EC7C-1EAD-4A3C-90BF-C830BD171CC7}" type="presOf" srcId="{AE464215-6814-4ED4-8C2D-7E9220848A8B}" destId="{D402C13E-BFED-4613-A4FE-D5BD88831288}" srcOrd="0" destOrd="0" presId="urn:microsoft.com/office/officeart/2005/8/layout/hProcess9"/>
    <dgm:cxn modelId="{7A82CF33-867D-4819-A5C4-31895A3E9B70}" type="presParOf" srcId="{FFDE71BE-DCFE-4CB0-BE08-128FFA04E25B}" destId="{FCBEEA08-5CC3-4AD4-A6D1-916C1C91DE3D}" srcOrd="0" destOrd="0" presId="urn:microsoft.com/office/officeart/2005/8/layout/hProcess9"/>
    <dgm:cxn modelId="{40D70F32-99C2-4971-B88D-6BCBF6B2D839}" type="presParOf" srcId="{FFDE71BE-DCFE-4CB0-BE08-128FFA04E25B}" destId="{62DD382D-CD10-4829-A09A-A6BFC81B1C0A}" srcOrd="1" destOrd="0" presId="urn:microsoft.com/office/officeart/2005/8/layout/hProcess9"/>
    <dgm:cxn modelId="{7F7EC885-8BB3-4F61-9153-4D30D5E1FF90}" type="presParOf" srcId="{62DD382D-CD10-4829-A09A-A6BFC81B1C0A}" destId="{63004F43-213A-4873-8F60-DA53381DACF2}" srcOrd="0" destOrd="0" presId="urn:microsoft.com/office/officeart/2005/8/layout/hProcess9"/>
    <dgm:cxn modelId="{C0FC0B59-92B9-48A1-82C1-2B5C52DAD666}" type="presParOf" srcId="{62DD382D-CD10-4829-A09A-A6BFC81B1C0A}" destId="{2FFD7BDD-F760-4F40-A10B-B3D321768B88}" srcOrd="1" destOrd="0" presId="urn:microsoft.com/office/officeart/2005/8/layout/hProcess9"/>
    <dgm:cxn modelId="{67552C0F-D93F-431A-B266-95F875BD5BDC}" type="presParOf" srcId="{62DD382D-CD10-4829-A09A-A6BFC81B1C0A}" destId="{D402C13E-BFED-4613-A4FE-D5BD8883128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99,8 %</a:t>
          </a:r>
          <a:endParaRPr lang="ru-RU" sz="36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 custAng="10800000" custScaleX="114333"/>
      <dgm:spPr/>
      <dgm:t>
        <a:bodyPr/>
        <a:lstStyle/>
        <a:p>
          <a:endParaRPr lang="ru-RU"/>
        </a:p>
      </dgm:t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D402C13E-BFED-4613-A4FE-D5BD88831288}" type="pres">
      <dgm:prSet presAssocID="{AE464215-6814-4ED4-8C2D-7E9220848A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E179C09-3095-4F52-8A03-B19E8F4F8CE3}" type="presOf" srcId="{31E6EE46-7F4F-4073-8A5B-F0D0C10EB7B8}" destId="{FFDE71BE-DCFE-4CB0-BE08-128FFA04E25B}" srcOrd="0" destOrd="0" presId="urn:microsoft.com/office/officeart/2005/8/layout/hProcess9"/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55DD1B81-5ECA-4F52-84C6-2AA9CED4D1FC}" type="presOf" srcId="{AE464215-6814-4ED4-8C2D-7E9220848A8B}" destId="{D402C13E-BFED-4613-A4FE-D5BD88831288}" srcOrd="0" destOrd="0" presId="urn:microsoft.com/office/officeart/2005/8/layout/hProcess9"/>
    <dgm:cxn modelId="{ECAEA351-2CB9-4D2F-BA84-B91F585BC580}" type="presOf" srcId="{0B2EA6F9-26D2-461A-A6E7-E946C78DD3EC}" destId="{63004F43-213A-4873-8F60-DA53381DACF2}" srcOrd="0" destOrd="0" presId="urn:microsoft.com/office/officeart/2005/8/layout/hProcess9"/>
    <dgm:cxn modelId="{25ACA149-AF4E-45A2-B598-0023F8CD5E90}" type="presParOf" srcId="{FFDE71BE-DCFE-4CB0-BE08-128FFA04E25B}" destId="{FCBEEA08-5CC3-4AD4-A6D1-916C1C91DE3D}" srcOrd="0" destOrd="0" presId="urn:microsoft.com/office/officeart/2005/8/layout/hProcess9"/>
    <dgm:cxn modelId="{2E5EF7EC-09E3-4255-91AE-119DD3095BA7}" type="presParOf" srcId="{FFDE71BE-DCFE-4CB0-BE08-128FFA04E25B}" destId="{62DD382D-CD10-4829-A09A-A6BFC81B1C0A}" srcOrd="1" destOrd="0" presId="urn:microsoft.com/office/officeart/2005/8/layout/hProcess9"/>
    <dgm:cxn modelId="{B184781B-8A36-4608-9997-96C5E5676FF9}" type="presParOf" srcId="{62DD382D-CD10-4829-A09A-A6BFC81B1C0A}" destId="{63004F43-213A-4873-8F60-DA53381DACF2}" srcOrd="0" destOrd="0" presId="urn:microsoft.com/office/officeart/2005/8/layout/hProcess9"/>
    <dgm:cxn modelId="{1B7EE5F2-78B5-4940-9344-BB07358F516C}" type="presParOf" srcId="{62DD382D-CD10-4829-A09A-A6BFC81B1C0A}" destId="{2FFD7BDD-F760-4F40-A10B-B3D321768B88}" srcOrd="1" destOrd="0" presId="urn:microsoft.com/office/officeart/2005/8/layout/hProcess9"/>
    <dgm:cxn modelId="{D75E92AB-E4AB-4EF4-9A66-477339BD75F8}" type="presParOf" srcId="{62DD382D-CD10-4829-A09A-A6BFC81B1C0A}" destId="{D402C13E-BFED-4613-A4FE-D5BD8883128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E1D07A11-D59F-42D3-9467-8E0802787F4E}" type="doc">
      <dgm:prSet loTypeId="urn:microsoft.com/office/officeart/2005/8/layout/vProcess5" loCatId="process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EBEA80D-370F-47E8-B433-EC68B6C899C6}">
      <dgm:prSet phldrT="[Текст]" custT="1"/>
      <dgm:spPr/>
      <dgm:t>
        <a:bodyPr/>
        <a:lstStyle/>
        <a:p>
          <a:r>
            <a:rPr lang="ru-RU" sz="2000" b="1" i="0" u="none" smtClean="0">
              <a:latin typeface="Times New Roman" pitchFamily="18" charset="0"/>
              <a:cs typeface="Times New Roman" pitchFamily="18" charset="0"/>
            </a:rPr>
            <a:t>Культура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5D5FCBFD-5452-48DB-804C-939E4019FCB5}" type="parTrans" cxnId="{0E6A4A31-E118-4006-B0BD-0585A950E743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32A63089-77A6-44F6-9AEC-2FEC56B478D9}" type="sibTrans" cxnId="{0E6A4A31-E118-4006-B0BD-0585A950E743}">
      <dgm:prSet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64955052-90F1-4DB2-97D9-5611230BAA9B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itchFamily="18" charset="0"/>
              <a:cs typeface="Times New Roman" pitchFamily="18" charset="0"/>
            </a:rPr>
            <a:t>Другие вопросы в области культуры, кинематографии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6889681C-5C57-4264-B1C3-B463561AB14E}" type="parTrans" cxnId="{BC9C3FA9-79B0-4F97-B3D2-408752F9536B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291D87F4-6A54-4CCC-A3FA-29E15E992F3F}" type="sibTrans" cxnId="{BC9C3FA9-79B0-4F97-B3D2-408752F9536B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45975CD8-D95B-4CFD-9161-EA14BACC069E}">
      <dgm:prSet phldrT="[Текст]" custT="1"/>
      <dgm:spPr/>
      <dgm:t>
        <a:bodyPr/>
        <a:lstStyle/>
        <a:p>
          <a:pPr algn="just"/>
          <a:r>
            <a:rPr lang="ru-RU" sz="1600" b="1" i="0" u="none" dirty="0" smtClean="0">
              <a:latin typeface="Times New Roman" pitchFamily="18" charset="0"/>
              <a:cs typeface="Times New Roman" pitchFamily="18" charset="0"/>
            </a:rPr>
            <a:t>Кинематография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2DD1819E-8F5F-4F3B-9D90-FCA951782B2E}" type="parTrans" cxnId="{75AEE7A4-F138-4C63-824B-47ACF68EC2EF}">
      <dgm:prSet/>
      <dgm:spPr/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B02F3097-3BCC-40B4-B3C1-8570E7AA945E}" type="sibTrans" cxnId="{75AEE7A4-F138-4C63-824B-47ACF68EC2EF}">
      <dgm:prSet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endParaRPr lang="ru-RU" sz="1600" b="1">
            <a:latin typeface="Times New Roman" pitchFamily="18" charset="0"/>
            <a:cs typeface="Times New Roman" pitchFamily="18" charset="0"/>
          </a:endParaRPr>
        </a:p>
      </dgm:t>
    </dgm:pt>
    <dgm:pt modelId="{2FBDEF2C-FE03-46E8-9013-0E45651DC186}" type="pres">
      <dgm:prSet presAssocID="{E1D07A11-D59F-42D3-9467-8E0802787F4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CF61C5-7172-4DB0-A40E-D24A8A983082}" type="pres">
      <dgm:prSet presAssocID="{E1D07A11-D59F-42D3-9467-8E0802787F4E}" presName="dummyMaxCanvas" presStyleCnt="0">
        <dgm:presLayoutVars/>
      </dgm:prSet>
      <dgm:spPr/>
    </dgm:pt>
    <dgm:pt modelId="{6CC12DB9-2801-436E-938B-7B477F7A840D}" type="pres">
      <dgm:prSet presAssocID="{E1D07A11-D59F-42D3-9467-8E0802787F4E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EA660F-DA14-4F91-96E1-00C0A8081130}" type="pres">
      <dgm:prSet presAssocID="{E1D07A11-D59F-42D3-9467-8E0802787F4E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90E3A7-A872-4EFC-98DF-435EB2428B14}" type="pres">
      <dgm:prSet presAssocID="{E1D07A11-D59F-42D3-9467-8E0802787F4E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335FD9-843D-4142-9371-AC7161D56F08}" type="pres">
      <dgm:prSet presAssocID="{E1D07A11-D59F-42D3-9467-8E0802787F4E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EDF97C-F160-4285-95B9-609F28579426}" type="pres">
      <dgm:prSet presAssocID="{E1D07A11-D59F-42D3-9467-8E0802787F4E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7EAA69-4ADD-436A-B6BC-B967AB6734DD}" type="pres">
      <dgm:prSet presAssocID="{E1D07A11-D59F-42D3-9467-8E0802787F4E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AE0B3D-5AFD-4A2D-B88D-D0F6738FF754}" type="pres">
      <dgm:prSet presAssocID="{E1D07A11-D59F-42D3-9467-8E0802787F4E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309A7D-DA5E-4EFF-99ED-773BBF6EDFCF}" type="pres">
      <dgm:prSet presAssocID="{E1D07A11-D59F-42D3-9467-8E0802787F4E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04FC9C-D335-47E3-8E01-73EDCFF285C4}" type="presOf" srcId="{5EBEA80D-370F-47E8-B433-EC68B6C899C6}" destId="{6CC12DB9-2801-436E-938B-7B477F7A840D}" srcOrd="0" destOrd="0" presId="urn:microsoft.com/office/officeart/2005/8/layout/vProcess5"/>
    <dgm:cxn modelId="{366CC3E5-EC3A-4250-B15E-6799DC7E702D}" type="presOf" srcId="{E1D07A11-D59F-42D3-9467-8E0802787F4E}" destId="{2FBDEF2C-FE03-46E8-9013-0E45651DC186}" srcOrd="0" destOrd="0" presId="urn:microsoft.com/office/officeart/2005/8/layout/vProcess5"/>
    <dgm:cxn modelId="{405C9E21-9D7B-4647-BA72-22899001B265}" type="presOf" srcId="{5EBEA80D-370F-47E8-B433-EC68B6C899C6}" destId="{A17EAA69-4ADD-436A-B6BC-B967AB6734DD}" srcOrd="1" destOrd="0" presId="urn:microsoft.com/office/officeart/2005/8/layout/vProcess5"/>
    <dgm:cxn modelId="{3BD39082-9396-40CB-BDD1-4EF907E513C6}" type="presOf" srcId="{45975CD8-D95B-4CFD-9161-EA14BACC069E}" destId="{65AE0B3D-5AFD-4A2D-B88D-D0F6738FF754}" srcOrd="1" destOrd="0" presId="urn:microsoft.com/office/officeart/2005/8/layout/vProcess5"/>
    <dgm:cxn modelId="{BC9C3FA9-79B0-4F97-B3D2-408752F9536B}" srcId="{E1D07A11-D59F-42D3-9467-8E0802787F4E}" destId="{64955052-90F1-4DB2-97D9-5611230BAA9B}" srcOrd="2" destOrd="0" parTransId="{6889681C-5C57-4264-B1C3-B463561AB14E}" sibTransId="{291D87F4-6A54-4CCC-A3FA-29E15E992F3F}"/>
    <dgm:cxn modelId="{232669CE-406F-474B-B236-4E2DD0D00FF9}" type="presOf" srcId="{45975CD8-D95B-4CFD-9161-EA14BACC069E}" destId="{34EA660F-DA14-4F91-96E1-00C0A8081130}" srcOrd="0" destOrd="0" presId="urn:microsoft.com/office/officeart/2005/8/layout/vProcess5"/>
    <dgm:cxn modelId="{0E6A4A31-E118-4006-B0BD-0585A950E743}" srcId="{E1D07A11-D59F-42D3-9467-8E0802787F4E}" destId="{5EBEA80D-370F-47E8-B433-EC68B6C899C6}" srcOrd="0" destOrd="0" parTransId="{5D5FCBFD-5452-48DB-804C-939E4019FCB5}" sibTransId="{32A63089-77A6-44F6-9AEC-2FEC56B478D9}"/>
    <dgm:cxn modelId="{75AEE7A4-F138-4C63-824B-47ACF68EC2EF}" srcId="{E1D07A11-D59F-42D3-9467-8E0802787F4E}" destId="{45975CD8-D95B-4CFD-9161-EA14BACC069E}" srcOrd="1" destOrd="0" parTransId="{2DD1819E-8F5F-4F3B-9D90-FCA951782B2E}" sibTransId="{B02F3097-3BCC-40B4-B3C1-8570E7AA945E}"/>
    <dgm:cxn modelId="{2F301432-F85A-469A-AAE7-066A40476623}" type="presOf" srcId="{64955052-90F1-4DB2-97D9-5611230BAA9B}" destId="{DA309A7D-DA5E-4EFF-99ED-773BBF6EDFCF}" srcOrd="1" destOrd="0" presId="urn:microsoft.com/office/officeart/2005/8/layout/vProcess5"/>
    <dgm:cxn modelId="{8D320C30-9E94-436A-BD39-C5F8E5B92954}" type="presOf" srcId="{B02F3097-3BCC-40B4-B3C1-8570E7AA945E}" destId="{D8EDF97C-F160-4285-95B9-609F28579426}" srcOrd="0" destOrd="0" presId="urn:microsoft.com/office/officeart/2005/8/layout/vProcess5"/>
    <dgm:cxn modelId="{26F690EA-B91C-47AC-9CDE-5C120B102151}" type="presOf" srcId="{32A63089-77A6-44F6-9AEC-2FEC56B478D9}" destId="{99335FD9-843D-4142-9371-AC7161D56F08}" srcOrd="0" destOrd="0" presId="urn:microsoft.com/office/officeart/2005/8/layout/vProcess5"/>
    <dgm:cxn modelId="{EE8B7F68-D89C-4EA2-B439-E57A8C524815}" type="presOf" srcId="{64955052-90F1-4DB2-97D9-5611230BAA9B}" destId="{B090E3A7-A872-4EFC-98DF-435EB2428B14}" srcOrd="0" destOrd="0" presId="urn:microsoft.com/office/officeart/2005/8/layout/vProcess5"/>
    <dgm:cxn modelId="{254709A8-5804-422C-8A1F-552BA7C299BB}" type="presParOf" srcId="{2FBDEF2C-FE03-46E8-9013-0E45651DC186}" destId="{82CF61C5-7172-4DB0-A40E-D24A8A983082}" srcOrd="0" destOrd="0" presId="urn:microsoft.com/office/officeart/2005/8/layout/vProcess5"/>
    <dgm:cxn modelId="{D561B9A0-0260-4263-9E3F-2642462B1D9C}" type="presParOf" srcId="{2FBDEF2C-FE03-46E8-9013-0E45651DC186}" destId="{6CC12DB9-2801-436E-938B-7B477F7A840D}" srcOrd="1" destOrd="0" presId="urn:microsoft.com/office/officeart/2005/8/layout/vProcess5"/>
    <dgm:cxn modelId="{B037192A-93EA-425E-8179-6C757B7872C7}" type="presParOf" srcId="{2FBDEF2C-FE03-46E8-9013-0E45651DC186}" destId="{34EA660F-DA14-4F91-96E1-00C0A8081130}" srcOrd="2" destOrd="0" presId="urn:microsoft.com/office/officeart/2005/8/layout/vProcess5"/>
    <dgm:cxn modelId="{5BA360DF-7262-47B4-BF28-DAD3338F69BD}" type="presParOf" srcId="{2FBDEF2C-FE03-46E8-9013-0E45651DC186}" destId="{B090E3A7-A872-4EFC-98DF-435EB2428B14}" srcOrd="3" destOrd="0" presId="urn:microsoft.com/office/officeart/2005/8/layout/vProcess5"/>
    <dgm:cxn modelId="{A2921C64-7897-4210-A556-14640720852C}" type="presParOf" srcId="{2FBDEF2C-FE03-46E8-9013-0E45651DC186}" destId="{99335FD9-843D-4142-9371-AC7161D56F08}" srcOrd="4" destOrd="0" presId="urn:microsoft.com/office/officeart/2005/8/layout/vProcess5"/>
    <dgm:cxn modelId="{AAA6B342-082E-435C-8951-C86CAD66CDAE}" type="presParOf" srcId="{2FBDEF2C-FE03-46E8-9013-0E45651DC186}" destId="{D8EDF97C-F160-4285-95B9-609F28579426}" srcOrd="5" destOrd="0" presId="urn:microsoft.com/office/officeart/2005/8/layout/vProcess5"/>
    <dgm:cxn modelId="{C695F412-E96A-4CB3-BB60-BBCDB37F3577}" type="presParOf" srcId="{2FBDEF2C-FE03-46E8-9013-0E45651DC186}" destId="{A17EAA69-4ADD-436A-B6BC-B967AB6734DD}" srcOrd="6" destOrd="0" presId="urn:microsoft.com/office/officeart/2005/8/layout/vProcess5"/>
    <dgm:cxn modelId="{B0D945E7-7FDD-400B-BB75-73717B30CBAB}" type="presParOf" srcId="{2FBDEF2C-FE03-46E8-9013-0E45651DC186}" destId="{65AE0B3D-5AFD-4A2D-B88D-D0F6738FF754}" srcOrd="7" destOrd="0" presId="urn:microsoft.com/office/officeart/2005/8/layout/vProcess5"/>
    <dgm:cxn modelId="{B3CFA8DA-488A-41F5-B0AE-67EAC63EB2B6}" type="presParOf" srcId="{2FBDEF2C-FE03-46E8-9013-0E45651DC186}" destId="{DA309A7D-DA5E-4EFF-99ED-773BBF6EDFC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48 956,5</a:t>
          </a:r>
          <a:endParaRPr lang="ru-RU" sz="28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69364F54-2740-4037-9DA4-B373A14B153D}" type="pres">
      <dgm:prSet presAssocID="{31E6EE46-7F4F-4073-8A5B-F0D0C10EB7B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151352-6CF8-492D-8DEB-9F0B12C21402}" type="pres">
      <dgm:prSet presAssocID="{0B2EA6F9-26D2-461A-A6E7-E946C78DD3E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10C7BA-85B8-455B-8A3B-48F021A6728D}" type="pres">
      <dgm:prSet presAssocID="{0C1CC200-E0DC-48A0-93BA-A69646A56B6C}" presName="sibTrans" presStyleLbl="sibTrans2D1" presStyleIdx="0" presStyleCnt="1"/>
      <dgm:spPr/>
      <dgm:t>
        <a:bodyPr/>
        <a:lstStyle/>
        <a:p>
          <a:endParaRPr lang="ru-RU"/>
        </a:p>
      </dgm:t>
    </dgm:pt>
    <dgm:pt modelId="{1ACA2A91-AAB0-45B5-8601-89359AE1864A}" type="pres">
      <dgm:prSet presAssocID="{0C1CC200-E0DC-48A0-93BA-A69646A56B6C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D38FD2D7-3932-47FD-B7E2-99D8B03997BD}" type="pres">
      <dgm:prSet presAssocID="{AE464215-6814-4ED4-8C2D-7E9220848A8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29FC64-C569-4D04-8DCC-677FFD0467CD}" type="presOf" srcId="{0B2EA6F9-26D2-461A-A6E7-E946C78DD3EC}" destId="{34151352-6CF8-492D-8DEB-9F0B12C21402}" srcOrd="0" destOrd="0" presId="urn:microsoft.com/office/officeart/2005/8/layout/process1"/>
    <dgm:cxn modelId="{0FC91F9C-EFEB-425D-B336-942D31CA5117}" type="presOf" srcId="{0C1CC200-E0DC-48A0-93BA-A69646A56B6C}" destId="{1ACA2A91-AAB0-45B5-8601-89359AE1864A}" srcOrd="1" destOrd="0" presId="urn:microsoft.com/office/officeart/2005/8/layout/process1"/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106A9245-F0D8-4C57-A1EC-0EEFC515484F}" type="presOf" srcId="{31E6EE46-7F4F-4073-8A5B-F0D0C10EB7B8}" destId="{69364F54-2740-4037-9DA4-B373A14B153D}" srcOrd="0" destOrd="0" presId="urn:microsoft.com/office/officeart/2005/8/layout/process1"/>
    <dgm:cxn modelId="{89AF1AB0-E3E0-46BA-AAE2-DEB3FBD480D3}" type="presOf" srcId="{AE464215-6814-4ED4-8C2D-7E9220848A8B}" destId="{D38FD2D7-3932-47FD-B7E2-99D8B03997BD}" srcOrd="0" destOrd="0" presId="urn:microsoft.com/office/officeart/2005/8/layout/process1"/>
    <dgm:cxn modelId="{E79834EF-16E3-497C-B446-76E789FA5045}" type="presOf" srcId="{0C1CC200-E0DC-48A0-93BA-A69646A56B6C}" destId="{4910C7BA-85B8-455B-8A3B-48F021A6728D}" srcOrd="0" destOrd="0" presId="urn:microsoft.com/office/officeart/2005/8/layout/process1"/>
    <dgm:cxn modelId="{C25932D9-3619-4170-9667-E4D72E68CBE7}" type="presParOf" srcId="{69364F54-2740-4037-9DA4-B373A14B153D}" destId="{34151352-6CF8-492D-8DEB-9F0B12C21402}" srcOrd="0" destOrd="0" presId="urn:microsoft.com/office/officeart/2005/8/layout/process1"/>
    <dgm:cxn modelId="{B8D4382C-651F-414D-9B72-5F4FD36AA97A}" type="presParOf" srcId="{69364F54-2740-4037-9DA4-B373A14B153D}" destId="{4910C7BA-85B8-455B-8A3B-48F021A6728D}" srcOrd="1" destOrd="0" presId="urn:microsoft.com/office/officeart/2005/8/layout/process1"/>
    <dgm:cxn modelId="{70A84C44-30F3-4C93-937D-2EC5D350ABBD}" type="presParOf" srcId="{4910C7BA-85B8-455B-8A3B-48F021A6728D}" destId="{1ACA2A91-AAB0-45B5-8601-89359AE1864A}" srcOrd="0" destOrd="0" presId="urn:microsoft.com/office/officeart/2005/8/layout/process1"/>
    <dgm:cxn modelId="{A3239BAF-9D87-4DB7-88F1-CD432A5DE5D6}" type="presParOf" srcId="{69364F54-2740-4037-9DA4-B373A14B153D}" destId="{D38FD2D7-3932-47FD-B7E2-99D8B03997BD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D07A11-D59F-42D3-9467-8E0802787F4E}" type="doc">
      <dgm:prSet loTypeId="urn:microsoft.com/office/officeart/2005/8/layout/process4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EBEA80D-370F-47E8-B433-EC68B6C899C6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Налоговые поступления</a:t>
          </a:r>
          <a:endParaRPr lang="ru-RU" sz="1800" b="1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5D5FCBFD-5452-48DB-804C-939E4019FCB5}" type="parTrans" cxnId="{0E6A4A31-E118-4006-B0BD-0585A950E743}">
      <dgm:prSet/>
      <dgm:spPr/>
      <dgm:t>
        <a:bodyPr/>
        <a:lstStyle/>
        <a:p>
          <a:endParaRPr lang="ru-RU" sz="140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32A63089-77A6-44F6-9AEC-2FEC56B478D9}" type="sibTrans" cxnId="{0E6A4A31-E118-4006-B0BD-0585A950E743}">
      <dgm:prSet custT="1"/>
      <dgm:spPr/>
      <dgm:t>
        <a:bodyPr/>
        <a:lstStyle/>
        <a:p>
          <a:endParaRPr lang="ru-RU" sz="140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0E3291F3-FAF8-4237-9234-70944C25D840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Налог на совокупный доход (НСД )</a:t>
          </a:r>
          <a:endParaRPr lang="ru-RU" sz="1400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5FE7D354-1BBF-4BC4-9D27-CB55B2E46AFC}" type="parTrans" cxnId="{CC2D6C9D-7E34-4CCE-AC2F-25A5325B65D1}">
      <dgm:prSet/>
      <dgm:spPr/>
      <dgm:t>
        <a:bodyPr/>
        <a:lstStyle/>
        <a:p>
          <a:endParaRPr lang="ru-RU" sz="140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AD829CF5-DAC7-452A-B252-3A37B89E040F}" type="sibTrans" cxnId="{CC2D6C9D-7E34-4CCE-AC2F-25A5325B65D1}">
      <dgm:prSet custT="1"/>
      <dgm:spPr/>
      <dgm:t>
        <a:bodyPr/>
        <a:lstStyle/>
        <a:p>
          <a:endParaRPr lang="ru-RU" sz="140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64955052-90F1-4DB2-97D9-5611230BAA9B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Налог на доходы физических лиц (НДФЛ)</a:t>
          </a:r>
          <a:endParaRPr lang="ru-RU" sz="1400" b="1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6889681C-5C57-4264-B1C3-B463561AB14E}" type="parTrans" cxnId="{BC9C3FA9-79B0-4F97-B3D2-408752F9536B}">
      <dgm:prSet/>
      <dgm:spPr/>
      <dgm:t>
        <a:bodyPr/>
        <a:lstStyle/>
        <a:p>
          <a:endParaRPr lang="ru-RU" sz="1400">
            <a:solidFill>
              <a:schemeClr val="tx2">
                <a:lumMod val="75000"/>
              </a:schemeClr>
            </a:solidFill>
          </a:endParaRPr>
        </a:p>
      </dgm:t>
    </dgm:pt>
    <dgm:pt modelId="{291D87F4-6A54-4CCC-A3FA-29E15E992F3F}" type="sibTrans" cxnId="{BC9C3FA9-79B0-4F97-B3D2-408752F9536B}">
      <dgm:prSet/>
      <dgm:spPr/>
      <dgm:t>
        <a:bodyPr/>
        <a:lstStyle/>
        <a:p>
          <a:endParaRPr lang="ru-RU" sz="1400">
            <a:solidFill>
              <a:schemeClr val="tx2">
                <a:lumMod val="75000"/>
              </a:schemeClr>
            </a:solidFill>
          </a:endParaRPr>
        </a:p>
      </dgm:t>
    </dgm:pt>
    <dgm:pt modelId="{88918093-1496-4CCD-BC57-3121B503D79E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Государственная</a:t>
          </a:r>
          <a:r>
            <a:rPr lang="ru-RU" sz="1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пошлина (ГП)</a:t>
          </a:r>
          <a:endParaRPr lang="ru-RU" sz="1400" b="1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79966C11-833C-4C6B-9A78-F5F1F3EAD67D}" type="parTrans" cxnId="{5D33B4B2-80C7-4F63-A51A-C93574EF7D1D}">
      <dgm:prSet/>
      <dgm:spPr/>
      <dgm:t>
        <a:bodyPr/>
        <a:lstStyle/>
        <a:p>
          <a:endParaRPr lang="ru-RU">
            <a:solidFill>
              <a:schemeClr val="tx2">
                <a:lumMod val="75000"/>
              </a:schemeClr>
            </a:solidFill>
          </a:endParaRPr>
        </a:p>
      </dgm:t>
    </dgm:pt>
    <dgm:pt modelId="{BADC79CC-A42D-4D27-ADBE-97FE01CF7C60}" type="sibTrans" cxnId="{5D33B4B2-80C7-4F63-A51A-C93574EF7D1D}">
      <dgm:prSet/>
      <dgm:spPr/>
      <dgm:t>
        <a:bodyPr/>
        <a:lstStyle/>
        <a:p>
          <a:endParaRPr lang="ru-RU">
            <a:solidFill>
              <a:schemeClr val="tx2">
                <a:lumMod val="75000"/>
              </a:schemeClr>
            </a:solidFill>
          </a:endParaRPr>
        </a:p>
      </dgm:t>
    </dgm:pt>
    <dgm:pt modelId="{93CAA005-9F07-419B-9ABD-514DABDF2ED2}" type="pres">
      <dgm:prSet presAssocID="{E1D07A11-D59F-42D3-9467-8E0802787F4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BF581A-4379-4D8F-AC13-E765476BE04E}" type="pres">
      <dgm:prSet presAssocID="{88918093-1496-4CCD-BC57-3121B503D79E}" presName="boxAndChildren" presStyleCnt="0"/>
      <dgm:spPr/>
    </dgm:pt>
    <dgm:pt modelId="{B05D2EB8-7F42-4E92-9FBD-913806114195}" type="pres">
      <dgm:prSet presAssocID="{88918093-1496-4CCD-BC57-3121B503D79E}" presName="parentTextBox" presStyleLbl="node1" presStyleIdx="0" presStyleCnt="4"/>
      <dgm:spPr/>
      <dgm:t>
        <a:bodyPr/>
        <a:lstStyle/>
        <a:p>
          <a:endParaRPr lang="ru-RU"/>
        </a:p>
      </dgm:t>
    </dgm:pt>
    <dgm:pt modelId="{21045D49-45E9-4A51-8F6B-BC7048D200F2}" type="pres">
      <dgm:prSet presAssocID="{AD829CF5-DAC7-452A-B252-3A37B89E040F}" presName="sp" presStyleCnt="0"/>
      <dgm:spPr/>
    </dgm:pt>
    <dgm:pt modelId="{D4D20892-B069-4133-AD7F-212C70AC5B38}" type="pres">
      <dgm:prSet presAssocID="{0E3291F3-FAF8-4237-9234-70944C25D840}" presName="arrowAndChildren" presStyleCnt="0"/>
      <dgm:spPr/>
    </dgm:pt>
    <dgm:pt modelId="{0F5481FC-35F0-4068-9F72-A8AEF934D839}" type="pres">
      <dgm:prSet presAssocID="{0E3291F3-FAF8-4237-9234-70944C25D840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AE3BD09A-8F45-4B78-A996-B8DC94DCC6C9}" type="pres">
      <dgm:prSet presAssocID="{291D87F4-6A54-4CCC-A3FA-29E15E992F3F}" presName="sp" presStyleCnt="0"/>
      <dgm:spPr/>
    </dgm:pt>
    <dgm:pt modelId="{5B6312DB-9019-4BB4-B2AC-A0B9AB992DE7}" type="pres">
      <dgm:prSet presAssocID="{64955052-90F1-4DB2-97D9-5611230BAA9B}" presName="arrowAndChildren" presStyleCnt="0"/>
      <dgm:spPr/>
    </dgm:pt>
    <dgm:pt modelId="{56FBBB28-7054-457E-88BD-65E54C4499AF}" type="pres">
      <dgm:prSet presAssocID="{64955052-90F1-4DB2-97D9-5611230BAA9B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5D11D56D-3ABC-4E53-BEF4-3B56959227BF}" type="pres">
      <dgm:prSet presAssocID="{32A63089-77A6-44F6-9AEC-2FEC56B478D9}" presName="sp" presStyleCnt="0"/>
      <dgm:spPr/>
    </dgm:pt>
    <dgm:pt modelId="{E52FCECD-E42D-404D-B13D-D2BF5949BF15}" type="pres">
      <dgm:prSet presAssocID="{5EBEA80D-370F-47E8-B433-EC68B6C899C6}" presName="arrowAndChildren" presStyleCnt="0"/>
      <dgm:spPr/>
    </dgm:pt>
    <dgm:pt modelId="{B2D77980-4D5B-4E42-98A5-19BE0B988386}" type="pres">
      <dgm:prSet presAssocID="{5EBEA80D-370F-47E8-B433-EC68B6C899C6}" presName="parentTextArrow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CC2D6C9D-7E34-4CCE-AC2F-25A5325B65D1}" srcId="{E1D07A11-D59F-42D3-9467-8E0802787F4E}" destId="{0E3291F3-FAF8-4237-9234-70944C25D840}" srcOrd="2" destOrd="0" parTransId="{5FE7D354-1BBF-4BC4-9D27-CB55B2E46AFC}" sibTransId="{AD829CF5-DAC7-452A-B252-3A37B89E040F}"/>
    <dgm:cxn modelId="{E90C47C4-F16E-401D-9ED8-C501C9FD6D26}" type="presOf" srcId="{E1D07A11-D59F-42D3-9467-8E0802787F4E}" destId="{93CAA005-9F07-419B-9ABD-514DABDF2ED2}" srcOrd="0" destOrd="0" presId="urn:microsoft.com/office/officeart/2005/8/layout/process4"/>
    <dgm:cxn modelId="{E320B8D2-9CCE-4493-8500-8A17FBE776A8}" type="presOf" srcId="{5EBEA80D-370F-47E8-B433-EC68B6C899C6}" destId="{B2D77980-4D5B-4E42-98A5-19BE0B988386}" srcOrd="0" destOrd="0" presId="urn:microsoft.com/office/officeart/2005/8/layout/process4"/>
    <dgm:cxn modelId="{810591B8-6519-4167-894C-490DA287A37D}" type="presOf" srcId="{64955052-90F1-4DB2-97D9-5611230BAA9B}" destId="{56FBBB28-7054-457E-88BD-65E54C4499AF}" srcOrd="0" destOrd="0" presId="urn:microsoft.com/office/officeart/2005/8/layout/process4"/>
    <dgm:cxn modelId="{BC9C3FA9-79B0-4F97-B3D2-408752F9536B}" srcId="{E1D07A11-D59F-42D3-9467-8E0802787F4E}" destId="{64955052-90F1-4DB2-97D9-5611230BAA9B}" srcOrd="1" destOrd="0" parTransId="{6889681C-5C57-4264-B1C3-B463561AB14E}" sibTransId="{291D87F4-6A54-4CCC-A3FA-29E15E992F3F}"/>
    <dgm:cxn modelId="{5D33B4B2-80C7-4F63-A51A-C93574EF7D1D}" srcId="{E1D07A11-D59F-42D3-9467-8E0802787F4E}" destId="{88918093-1496-4CCD-BC57-3121B503D79E}" srcOrd="3" destOrd="0" parTransId="{79966C11-833C-4C6B-9A78-F5F1F3EAD67D}" sibTransId="{BADC79CC-A42D-4D27-ADBE-97FE01CF7C60}"/>
    <dgm:cxn modelId="{0E9534CB-53E5-4213-B050-E79CFD4DE3EA}" type="presOf" srcId="{0E3291F3-FAF8-4237-9234-70944C25D840}" destId="{0F5481FC-35F0-4068-9F72-A8AEF934D839}" srcOrd="0" destOrd="0" presId="urn:microsoft.com/office/officeart/2005/8/layout/process4"/>
    <dgm:cxn modelId="{9EA5F1D3-4AD6-4258-A475-EA6BE4F8CA04}" type="presOf" srcId="{88918093-1496-4CCD-BC57-3121B503D79E}" destId="{B05D2EB8-7F42-4E92-9FBD-913806114195}" srcOrd="0" destOrd="0" presId="urn:microsoft.com/office/officeart/2005/8/layout/process4"/>
    <dgm:cxn modelId="{0E6A4A31-E118-4006-B0BD-0585A950E743}" srcId="{E1D07A11-D59F-42D3-9467-8E0802787F4E}" destId="{5EBEA80D-370F-47E8-B433-EC68B6C899C6}" srcOrd="0" destOrd="0" parTransId="{5D5FCBFD-5452-48DB-804C-939E4019FCB5}" sibTransId="{32A63089-77A6-44F6-9AEC-2FEC56B478D9}"/>
    <dgm:cxn modelId="{D4962500-35AB-4F0E-BACF-861DBFCA532C}" type="presParOf" srcId="{93CAA005-9F07-419B-9ABD-514DABDF2ED2}" destId="{D0BF581A-4379-4D8F-AC13-E765476BE04E}" srcOrd="0" destOrd="0" presId="urn:microsoft.com/office/officeart/2005/8/layout/process4"/>
    <dgm:cxn modelId="{9222CF05-3077-429C-A728-5B242BA5CDC4}" type="presParOf" srcId="{D0BF581A-4379-4D8F-AC13-E765476BE04E}" destId="{B05D2EB8-7F42-4E92-9FBD-913806114195}" srcOrd="0" destOrd="0" presId="urn:microsoft.com/office/officeart/2005/8/layout/process4"/>
    <dgm:cxn modelId="{BC275A05-9479-46C3-9E5F-AB3123349E64}" type="presParOf" srcId="{93CAA005-9F07-419B-9ABD-514DABDF2ED2}" destId="{21045D49-45E9-4A51-8F6B-BC7048D200F2}" srcOrd="1" destOrd="0" presId="urn:microsoft.com/office/officeart/2005/8/layout/process4"/>
    <dgm:cxn modelId="{097A8E58-AE48-4B5F-8F82-872DFBFA3C61}" type="presParOf" srcId="{93CAA005-9F07-419B-9ABD-514DABDF2ED2}" destId="{D4D20892-B069-4133-AD7F-212C70AC5B38}" srcOrd="2" destOrd="0" presId="urn:microsoft.com/office/officeart/2005/8/layout/process4"/>
    <dgm:cxn modelId="{FDCBB388-3661-4C9C-BC88-D473C2FFB21C}" type="presParOf" srcId="{D4D20892-B069-4133-AD7F-212C70AC5B38}" destId="{0F5481FC-35F0-4068-9F72-A8AEF934D839}" srcOrd="0" destOrd="0" presId="urn:microsoft.com/office/officeart/2005/8/layout/process4"/>
    <dgm:cxn modelId="{14BA0C29-4C4A-4EE1-98D9-1C8005A8CA7C}" type="presParOf" srcId="{93CAA005-9F07-419B-9ABD-514DABDF2ED2}" destId="{AE3BD09A-8F45-4B78-A996-B8DC94DCC6C9}" srcOrd="3" destOrd="0" presId="urn:microsoft.com/office/officeart/2005/8/layout/process4"/>
    <dgm:cxn modelId="{F9639B81-562C-44FE-A4C4-D158B0761309}" type="presParOf" srcId="{93CAA005-9F07-419B-9ABD-514DABDF2ED2}" destId="{5B6312DB-9019-4BB4-B2AC-A0B9AB992DE7}" srcOrd="4" destOrd="0" presId="urn:microsoft.com/office/officeart/2005/8/layout/process4"/>
    <dgm:cxn modelId="{F22E0CA2-7C3A-44B4-A6F3-10B6CFB91630}" type="presParOf" srcId="{5B6312DB-9019-4BB4-B2AC-A0B9AB992DE7}" destId="{56FBBB28-7054-457E-88BD-65E54C4499AF}" srcOrd="0" destOrd="0" presId="urn:microsoft.com/office/officeart/2005/8/layout/process4"/>
    <dgm:cxn modelId="{DD69238D-49D5-4623-B079-D0762A8B3927}" type="presParOf" srcId="{93CAA005-9F07-419B-9ABD-514DABDF2ED2}" destId="{5D11D56D-3ABC-4E53-BEF4-3B56959227BF}" srcOrd="5" destOrd="0" presId="urn:microsoft.com/office/officeart/2005/8/layout/process4"/>
    <dgm:cxn modelId="{30CDBD57-B98C-41E3-93D4-59CC0980D1BB}" type="presParOf" srcId="{93CAA005-9F07-419B-9ABD-514DABDF2ED2}" destId="{E52FCECD-E42D-404D-B13D-D2BF5949BF15}" srcOrd="6" destOrd="0" presId="urn:microsoft.com/office/officeart/2005/8/layout/process4"/>
    <dgm:cxn modelId="{D4FE9001-BBD1-4C77-A6A5-DBC8C5C02C58}" type="presParOf" srcId="{E52FCECD-E42D-404D-B13D-D2BF5949BF15}" destId="{B2D77980-4D5B-4E42-98A5-19BE0B98838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100,0 %</a:t>
          </a:r>
          <a:endParaRPr lang="ru-RU" sz="32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E4C91E6B-A994-49A1-B72D-56AD68C0A0C9}" type="pres">
      <dgm:prSet presAssocID="{31E6EE46-7F4F-4073-8A5B-F0D0C10EB7B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2C26B9-663C-453B-9F11-11B318B92C5C}" type="pres">
      <dgm:prSet presAssocID="{0B2EA6F9-26D2-461A-A6E7-E946C78DD3E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0C1FA3-415D-4BA0-ABF9-1CDDFAE7EF5A}" type="pres">
      <dgm:prSet presAssocID="{0C1CC200-E0DC-48A0-93BA-A69646A56B6C}" presName="sibTrans" presStyleLbl="sibTrans2D1" presStyleIdx="0" presStyleCnt="1"/>
      <dgm:spPr/>
      <dgm:t>
        <a:bodyPr/>
        <a:lstStyle/>
        <a:p>
          <a:endParaRPr lang="ru-RU"/>
        </a:p>
      </dgm:t>
    </dgm:pt>
    <dgm:pt modelId="{624EC0CF-881D-4189-A371-4903C1558A51}" type="pres">
      <dgm:prSet presAssocID="{0C1CC200-E0DC-48A0-93BA-A69646A56B6C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835BF970-590A-4F43-A619-682F1400B6FE}" type="pres">
      <dgm:prSet presAssocID="{AE464215-6814-4ED4-8C2D-7E9220848A8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2435FE5C-9F78-4EA6-9B34-79235C930A12}" type="presOf" srcId="{31E6EE46-7F4F-4073-8A5B-F0D0C10EB7B8}" destId="{E4C91E6B-A994-49A1-B72D-56AD68C0A0C9}" srcOrd="0" destOrd="0" presId="urn:microsoft.com/office/officeart/2005/8/layout/process1"/>
    <dgm:cxn modelId="{B55061C9-884C-4B06-B132-C9EB0DA18D01}" type="presOf" srcId="{0B2EA6F9-26D2-461A-A6E7-E946C78DD3EC}" destId="{DA2C26B9-663C-453B-9F11-11B318B92C5C}" srcOrd="0" destOrd="0" presId="urn:microsoft.com/office/officeart/2005/8/layout/process1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8E4B53D7-8D93-4F04-B46E-E5FE1F4DB3C3}" type="presOf" srcId="{0C1CC200-E0DC-48A0-93BA-A69646A56B6C}" destId="{770C1FA3-415D-4BA0-ABF9-1CDDFAE7EF5A}" srcOrd="0" destOrd="0" presId="urn:microsoft.com/office/officeart/2005/8/layout/process1"/>
    <dgm:cxn modelId="{2D0BE3B1-DC5A-4792-AA20-D028C95A468B}" type="presOf" srcId="{0C1CC200-E0DC-48A0-93BA-A69646A56B6C}" destId="{624EC0CF-881D-4189-A371-4903C1558A51}" srcOrd="1" destOrd="0" presId="urn:microsoft.com/office/officeart/2005/8/layout/process1"/>
    <dgm:cxn modelId="{1B1C20E7-9401-4BFA-A894-AC6DF07832C9}" type="presOf" srcId="{AE464215-6814-4ED4-8C2D-7E9220848A8B}" destId="{835BF970-590A-4F43-A619-682F1400B6FE}" srcOrd="0" destOrd="0" presId="urn:microsoft.com/office/officeart/2005/8/layout/process1"/>
    <dgm:cxn modelId="{879AAAA2-03ED-4F58-8C4E-421269C65C0C}" type="presParOf" srcId="{E4C91E6B-A994-49A1-B72D-56AD68C0A0C9}" destId="{DA2C26B9-663C-453B-9F11-11B318B92C5C}" srcOrd="0" destOrd="0" presId="urn:microsoft.com/office/officeart/2005/8/layout/process1"/>
    <dgm:cxn modelId="{5EB2F6E1-7F96-4F73-98B1-0868DE5733E7}" type="presParOf" srcId="{E4C91E6B-A994-49A1-B72D-56AD68C0A0C9}" destId="{770C1FA3-415D-4BA0-ABF9-1CDDFAE7EF5A}" srcOrd="1" destOrd="0" presId="urn:microsoft.com/office/officeart/2005/8/layout/process1"/>
    <dgm:cxn modelId="{48719797-998F-4D78-9575-BAD086BF9B37}" type="presParOf" srcId="{770C1FA3-415D-4BA0-ABF9-1CDDFAE7EF5A}" destId="{624EC0CF-881D-4189-A371-4903C1558A51}" srcOrd="0" destOrd="0" presId="urn:microsoft.com/office/officeart/2005/8/layout/process1"/>
    <dgm:cxn modelId="{8333198E-A6B8-4E0D-A16D-9089CC52A02A}" type="presParOf" srcId="{E4C91E6B-A994-49A1-B72D-56AD68C0A0C9}" destId="{835BF970-590A-4F43-A619-682F1400B6FE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E1D07A11-D59F-42D3-9467-8E0802787F4E}" type="doc">
      <dgm:prSet loTypeId="urn:microsoft.com/office/officeart/2005/8/layout/process4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EBEA80D-370F-47E8-B433-EC68B6C899C6}">
      <dgm:prSet phldrT="[Текст]" custT="1"/>
      <dgm:spPr/>
      <dgm:t>
        <a:bodyPr/>
        <a:lstStyle/>
        <a:p>
          <a:r>
            <a:rPr lang="ru-RU" sz="2000" b="1" i="0" u="none" dirty="0" smtClean="0">
              <a:latin typeface="Times New Roman" pitchFamily="18" charset="0"/>
              <a:cs typeface="Times New Roman" pitchFamily="18" charset="0"/>
            </a:rPr>
            <a:t>Пенсионное обеспечение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5D5FCBFD-5452-48DB-804C-939E4019FCB5}" type="parTrans" cxnId="{0E6A4A31-E118-4006-B0BD-0585A950E743}">
      <dgm:prSet/>
      <dgm:spPr/>
      <dgm:t>
        <a:bodyPr/>
        <a:lstStyle/>
        <a:p>
          <a:endParaRPr lang="ru-RU" sz="2000" b="1">
            <a:latin typeface="Times New Roman" pitchFamily="18" charset="0"/>
            <a:cs typeface="Times New Roman" pitchFamily="18" charset="0"/>
          </a:endParaRPr>
        </a:p>
      </dgm:t>
    </dgm:pt>
    <dgm:pt modelId="{32A63089-77A6-44F6-9AEC-2FEC56B478D9}" type="sibTrans" cxnId="{0E6A4A31-E118-4006-B0BD-0585A950E743}">
      <dgm:prSet custT="1"/>
      <dgm:spPr/>
      <dgm:t>
        <a:bodyPr/>
        <a:lstStyle/>
        <a:p>
          <a:endParaRPr lang="ru-RU" sz="2000" b="1">
            <a:latin typeface="Times New Roman" pitchFamily="18" charset="0"/>
            <a:cs typeface="Times New Roman" pitchFamily="18" charset="0"/>
          </a:endParaRPr>
        </a:p>
      </dgm:t>
    </dgm:pt>
    <dgm:pt modelId="{64955052-90F1-4DB2-97D9-5611230BAA9B}">
      <dgm:prSet phldrT="[Текст]" custT="1"/>
      <dgm:spPr/>
      <dgm:t>
        <a:bodyPr/>
        <a:lstStyle/>
        <a:p>
          <a:r>
            <a:rPr lang="ru-RU" sz="2000" b="1" i="0" u="none" dirty="0" smtClean="0">
              <a:latin typeface="Times New Roman" pitchFamily="18" charset="0"/>
              <a:cs typeface="Times New Roman" pitchFamily="18" charset="0"/>
            </a:rPr>
            <a:t>Охрана семьи и детства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6889681C-5C57-4264-B1C3-B463561AB14E}" type="parTrans" cxnId="{BC9C3FA9-79B0-4F97-B3D2-408752F9536B}">
      <dgm:prSet/>
      <dgm:spPr/>
      <dgm:t>
        <a:bodyPr/>
        <a:lstStyle/>
        <a:p>
          <a:endParaRPr lang="ru-RU" sz="2000" b="1">
            <a:latin typeface="Times New Roman" pitchFamily="18" charset="0"/>
            <a:cs typeface="Times New Roman" pitchFamily="18" charset="0"/>
          </a:endParaRPr>
        </a:p>
      </dgm:t>
    </dgm:pt>
    <dgm:pt modelId="{291D87F4-6A54-4CCC-A3FA-29E15E992F3F}" type="sibTrans" cxnId="{BC9C3FA9-79B0-4F97-B3D2-408752F9536B}">
      <dgm:prSet/>
      <dgm:spPr/>
      <dgm:t>
        <a:bodyPr/>
        <a:lstStyle/>
        <a:p>
          <a:endParaRPr lang="ru-RU" sz="2000" b="1">
            <a:latin typeface="Times New Roman" pitchFamily="18" charset="0"/>
            <a:cs typeface="Times New Roman" pitchFamily="18" charset="0"/>
          </a:endParaRPr>
        </a:p>
      </dgm:t>
    </dgm:pt>
    <dgm:pt modelId="{45975CD8-D95B-4CFD-9161-EA14BACC069E}">
      <dgm:prSet phldrT="[Текст]" custT="1"/>
      <dgm:spPr/>
      <dgm:t>
        <a:bodyPr/>
        <a:lstStyle/>
        <a:p>
          <a:r>
            <a:rPr lang="ru-RU" sz="2000" b="1" i="0" u="none" dirty="0" smtClean="0">
              <a:latin typeface="Times New Roman" pitchFamily="18" charset="0"/>
              <a:cs typeface="Times New Roman" pitchFamily="18" charset="0"/>
            </a:rPr>
            <a:t>Социальное обеспечение населения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2DD1819E-8F5F-4F3B-9D90-FCA951782B2E}" type="parTrans" cxnId="{75AEE7A4-F138-4C63-824B-47ACF68EC2EF}">
      <dgm:prSet/>
      <dgm:spPr/>
      <dgm:t>
        <a:bodyPr/>
        <a:lstStyle/>
        <a:p>
          <a:endParaRPr lang="ru-RU" sz="2000" b="1">
            <a:latin typeface="Times New Roman" pitchFamily="18" charset="0"/>
            <a:cs typeface="Times New Roman" pitchFamily="18" charset="0"/>
          </a:endParaRPr>
        </a:p>
      </dgm:t>
    </dgm:pt>
    <dgm:pt modelId="{B02F3097-3BCC-40B4-B3C1-8570E7AA945E}" type="sibTrans" cxnId="{75AEE7A4-F138-4C63-824B-47ACF68EC2EF}">
      <dgm:prSet/>
      <dgm:spPr/>
      <dgm:t>
        <a:bodyPr/>
        <a:lstStyle/>
        <a:p>
          <a:endParaRPr lang="ru-RU" sz="2000" b="1">
            <a:latin typeface="Times New Roman" pitchFamily="18" charset="0"/>
            <a:cs typeface="Times New Roman" pitchFamily="18" charset="0"/>
          </a:endParaRPr>
        </a:p>
      </dgm:t>
    </dgm:pt>
    <dgm:pt modelId="{93CAA005-9F07-419B-9ABD-514DABDF2ED2}" type="pres">
      <dgm:prSet presAssocID="{E1D07A11-D59F-42D3-9467-8E0802787F4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8FA363-E5DD-40C7-A137-752C843BE15F}" type="pres">
      <dgm:prSet presAssocID="{64955052-90F1-4DB2-97D9-5611230BAA9B}" presName="boxAndChildren" presStyleCnt="0"/>
      <dgm:spPr/>
    </dgm:pt>
    <dgm:pt modelId="{B92968B3-8CEF-4E8B-AD55-1CDAF9FE5490}" type="pres">
      <dgm:prSet presAssocID="{64955052-90F1-4DB2-97D9-5611230BAA9B}" presName="parentTextBox" presStyleLbl="node1" presStyleIdx="0" presStyleCnt="3"/>
      <dgm:spPr/>
      <dgm:t>
        <a:bodyPr/>
        <a:lstStyle/>
        <a:p>
          <a:endParaRPr lang="ru-RU"/>
        </a:p>
      </dgm:t>
    </dgm:pt>
    <dgm:pt modelId="{EBDB0013-A48C-44DB-8504-394555737D7E}" type="pres">
      <dgm:prSet presAssocID="{B02F3097-3BCC-40B4-B3C1-8570E7AA945E}" presName="sp" presStyleCnt="0"/>
      <dgm:spPr/>
    </dgm:pt>
    <dgm:pt modelId="{DDEF6F49-6B52-4CFE-9C02-2B4F4D84C614}" type="pres">
      <dgm:prSet presAssocID="{45975CD8-D95B-4CFD-9161-EA14BACC069E}" presName="arrowAndChildren" presStyleCnt="0"/>
      <dgm:spPr/>
    </dgm:pt>
    <dgm:pt modelId="{E212A934-3653-484E-A8A8-473368382F92}" type="pres">
      <dgm:prSet presAssocID="{45975CD8-D95B-4CFD-9161-EA14BACC069E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5D11D56D-3ABC-4E53-BEF4-3B56959227BF}" type="pres">
      <dgm:prSet presAssocID="{32A63089-77A6-44F6-9AEC-2FEC56B478D9}" presName="sp" presStyleCnt="0"/>
      <dgm:spPr/>
    </dgm:pt>
    <dgm:pt modelId="{E52FCECD-E42D-404D-B13D-D2BF5949BF15}" type="pres">
      <dgm:prSet presAssocID="{5EBEA80D-370F-47E8-B433-EC68B6C899C6}" presName="arrowAndChildren" presStyleCnt="0"/>
      <dgm:spPr/>
    </dgm:pt>
    <dgm:pt modelId="{B2D77980-4D5B-4E42-98A5-19BE0B988386}" type="pres">
      <dgm:prSet presAssocID="{5EBEA80D-370F-47E8-B433-EC68B6C899C6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EB84CCE7-E4B5-47DF-B57A-51ADDD3040EB}" type="presOf" srcId="{E1D07A11-D59F-42D3-9467-8E0802787F4E}" destId="{93CAA005-9F07-419B-9ABD-514DABDF2ED2}" srcOrd="0" destOrd="0" presId="urn:microsoft.com/office/officeart/2005/8/layout/process4"/>
    <dgm:cxn modelId="{BC9C3FA9-79B0-4F97-B3D2-408752F9536B}" srcId="{E1D07A11-D59F-42D3-9467-8E0802787F4E}" destId="{64955052-90F1-4DB2-97D9-5611230BAA9B}" srcOrd="2" destOrd="0" parTransId="{6889681C-5C57-4264-B1C3-B463561AB14E}" sibTransId="{291D87F4-6A54-4CCC-A3FA-29E15E992F3F}"/>
    <dgm:cxn modelId="{E101AB3B-122A-493B-AFFF-51E7B1F87CF6}" type="presOf" srcId="{64955052-90F1-4DB2-97D9-5611230BAA9B}" destId="{B92968B3-8CEF-4E8B-AD55-1CDAF9FE5490}" srcOrd="0" destOrd="0" presId="urn:microsoft.com/office/officeart/2005/8/layout/process4"/>
    <dgm:cxn modelId="{0E6A4A31-E118-4006-B0BD-0585A950E743}" srcId="{E1D07A11-D59F-42D3-9467-8E0802787F4E}" destId="{5EBEA80D-370F-47E8-B433-EC68B6C899C6}" srcOrd="0" destOrd="0" parTransId="{5D5FCBFD-5452-48DB-804C-939E4019FCB5}" sibTransId="{32A63089-77A6-44F6-9AEC-2FEC56B478D9}"/>
    <dgm:cxn modelId="{75AEE7A4-F138-4C63-824B-47ACF68EC2EF}" srcId="{E1D07A11-D59F-42D3-9467-8E0802787F4E}" destId="{45975CD8-D95B-4CFD-9161-EA14BACC069E}" srcOrd="1" destOrd="0" parTransId="{2DD1819E-8F5F-4F3B-9D90-FCA951782B2E}" sibTransId="{B02F3097-3BCC-40B4-B3C1-8570E7AA945E}"/>
    <dgm:cxn modelId="{E4A833B1-5E41-4422-BB4A-560D12AF86E8}" type="presOf" srcId="{45975CD8-D95B-4CFD-9161-EA14BACC069E}" destId="{E212A934-3653-484E-A8A8-473368382F92}" srcOrd="0" destOrd="0" presId="urn:microsoft.com/office/officeart/2005/8/layout/process4"/>
    <dgm:cxn modelId="{1137D7EE-EF3D-411B-A04D-12EA4B748D2F}" type="presOf" srcId="{5EBEA80D-370F-47E8-B433-EC68B6C899C6}" destId="{B2D77980-4D5B-4E42-98A5-19BE0B988386}" srcOrd="0" destOrd="0" presId="urn:microsoft.com/office/officeart/2005/8/layout/process4"/>
    <dgm:cxn modelId="{DACF04EE-7D15-478C-A4D9-2E634D2743D9}" type="presParOf" srcId="{93CAA005-9F07-419B-9ABD-514DABDF2ED2}" destId="{BB8FA363-E5DD-40C7-A137-752C843BE15F}" srcOrd="0" destOrd="0" presId="urn:microsoft.com/office/officeart/2005/8/layout/process4"/>
    <dgm:cxn modelId="{A2A1375B-9F01-488E-975A-590D1F085D00}" type="presParOf" srcId="{BB8FA363-E5DD-40C7-A137-752C843BE15F}" destId="{B92968B3-8CEF-4E8B-AD55-1CDAF9FE5490}" srcOrd="0" destOrd="0" presId="urn:microsoft.com/office/officeart/2005/8/layout/process4"/>
    <dgm:cxn modelId="{12351E30-BDD5-4717-9127-8E3BD36AD622}" type="presParOf" srcId="{93CAA005-9F07-419B-9ABD-514DABDF2ED2}" destId="{EBDB0013-A48C-44DB-8504-394555737D7E}" srcOrd="1" destOrd="0" presId="urn:microsoft.com/office/officeart/2005/8/layout/process4"/>
    <dgm:cxn modelId="{07C19460-5DBA-4B4A-A169-20428E23757D}" type="presParOf" srcId="{93CAA005-9F07-419B-9ABD-514DABDF2ED2}" destId="{DDEF6F49-6B52-4CFE-9C02-2B4F4D84C614}" srcOrd="2" destOrd="0" presId="urn:microsoft.com/office/officeart/2005/8/layout/process4"/>
    <dgm:cxn modelId="{54BED33E-40A7-4684-95DC-B596AA5A971D}" type="presParOf" srcId="{DDEF6F49-6B52-4CFE-9C02-2B4F4D84C614}" destId="{E212A934-3653-484E-A8A8-473368382F92}" srcOrd="0" destOrd="0" presId="urn:microsoft.com/office/officeart/2005/8/layout/process4"/>
    <dgm:cxn modelId="{E5F35B82-A224-43AC-ACAF-E85E99DA32F0}" type="presParOf" srcId="{93CAA005-9F07-419B-9ABD-514DABDF2ED2}" destId="{5D11D56D-3ABC-4E53-BEF4-3B56959227BF}" srcOrd="3" destOrd="0" presId="urn:microsoft.com/office/officeart/2005/8/layout/process4"/>
    <dgm:cxn modelId="{25923449-5193-45E5-AE89-44CE7FA03B90}" type="presParOf" srcId="{93CAA005-9F07-419B-9ABD-514DABDF2ED2}" destId="{E52FCECD-E42D-404D-B13D-D2BF5949BF15}" srcOrd="4" destOrd="0" presId="urn:microsoft.com/office/officeart/2005/8/layout/process4"/>
    <dgm:cxn modelId="{F5883A4D-29EF-4C7E-9CE9-59A640BDB19C}" type="presParOf" srcId="{E52FCECD-E42D-404D-B13D-D2BF5949BF15}" destId="{B2D77980-4D5B-4E42-98A5-19BE0B98838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8B15EB3B-7EA3-464C-8130-07D7D30268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72FE72-9B80-48A8-879D-40F446DF9ADE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15875"/>
      </dgm:spPr>
      <dgm:t>
        <a:bodyPr/>
        <a:lstStyle/>
        <a:p>
          <a:pPr rtl="0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Доплата к пенсиям муниципальных служащих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C44B356F-31C0-4BF0-8D0B-5DF8B5AAF78C}" type="parTrans" cxnId="{FEB5A03C-36B5-45CF-9707-F3785864CBFB}">
      <dgm:prSet/>
      <dgm:spPr/>
      <dgm:t>
        <a:bodyPr/>
        <a:lstStyle/>
        <a:p>
          <a:endParaRPr lang="ru-RU" sz="1600"/>
        </a:p>
      </dgm:t>
    </dgm:pt>
    <dgm:pt modelId="{0C05039C-497F-4A1A-B110-FF94AB9DE5D7}" type="sibTrans" cxnId="{FEB5A03C-36B5-45CF-9707-F3785864CBFB}">
      <dgm:prSet/>
      <dgm:spPr/>
      <dgm:t>
        <a:bodyPr/>
        <a:lstStyle/>
        <a:p>
          <a:endParaRPr lang="ru-RU" sz="1600"/>
        </a:p>
      </dgm:t>
    </dgm:pt>
    <dgm:pt modelId="{057145E7-F0EB-4CBC-A366-F7ABC977CECB}" type="pres">
      <dgm:prSet presAssocID="{8B15EB3B-7EA3-464C-8130-07D7D30268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2A4B96-EC8E-458B-B5A7-17D81A9065DF}" type="pres">
      <dgm:prSet presAssocID="{6372FE72-9B80-48A8-879D-40F446DF9ADE}" presName="parentText" presStyleLbl="node1" presStyleIdx="0" presStyleCnt="1" custLinFactNeighborX="-2041" custLinFactNeighborY="878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B5A03C-36B5-45CF-9707-F3785864CBFB}" srcId="{8B15EB3B-7EA3-464C-8130-07D7D302684F}" destId="{6372FE72-9B80-48A8-879D-40F446DF9ADE}" srcOrd="0" destOrd="0" parTransId="{C44B356F-31C0-4BF0-8D0B-5DF8B5AAF78C}" sibTransId="{0C05039C-497F-4A1A-B110-FF94AB9DE5D7}"/>
    <dgm:cxn modelId="{C07C714F-C399-42ED-95AC-53A93D6C5BB4}" type="presOf" srcId="{8B15EB3B-7EA3-464C-8130-07D7D302684F}" destId="{057145E7-F0EB-4CBC-A366-F7ABC977CECB}" srcOrd="0" destOrd="0" presId="urn:microsoft.com/office/officeart/2005/8/layout/vList2"/>
    <dgm:cxn modelId="{A402C350-559C-436D-8AB7-9DE4450D477E}" type="presOf" srcId="{6372FE72-9B80-48A8-879D-40F446DF9ADE}" destId="{632A4B96-EC8E-458B-B5A7-17D81A9065DF}" srcOrd="0" destOrd="0" presId="urn:microsoft.com/office/officeart/2005/8/layout/vList2"/>
    <dgm:cxn modelId="{364E7702-E3FD-41D5-8E12-F10FE8CDFD5F}" type="presParOf" srcId="{057145E7-F0EB-4CBC-A366-F7ABC977CECB}" destId="{632A4B96-EC8E-458B-B5A7-17D81A9065DF}" srcOrd="0" destOrd="0" presId="urn:microsoft.com/office/officeart/2005/8/layout/vList2"/>
  </dgm:cxnLst>
  <dgm:bg/>
  <dgm:whole>
    <a:ln w="63500"/>
  </dgm:whole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839,7</a:t>
          </a:r>
          <a:endParaRPr lang="ru-RU" sz="32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69364F54-2740-4037-9DA4-B373A14B153D}" type="pres">
      <dgm:prSet presAssocID="{31E6EE46-7F4F-4073-8A5B-F0D0C10EB7B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151352-6CF8-492D-8DEB-9F0B12C21402}" type="pres">
      <dgm:prSet presAssocID="{0B2EA6F9-26D2-461A-A6E7-E946C78DD3E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10C7BA-85B8-455B-8A3B-48F021A6728D}" type="pres">
      <dgm:prSet presAssocID="{0C1CC200-E0DC-48A0-93BA-A69646A56B6C}" presName="sibTrans" presStyleLbl="sibTrans2D1" presStyleIdx="0" presStyleCnt="1"/>
      <dgm:spPr/>
      <dgm:t>
        <a:bodyPr/>
        <a:lstStyle/>
        <a:p>
          <a:endParaRPr lang="ru-RU"/>
        </a:p>
      </dgm:t>
    </dgm:pt>
    <dgm:pt modelId="{1ACA2A91-AAB0-45B5-8601-89359AE1864A}" type="pres">
      <dgm:prSet presAssocID="{0C1CC200-E0DC-48A0-93BA-A69646A56B6C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D38FD2D7-3932-47FD-B7E2-99D8B03997BD}" type="pres">
      <dgm:prSet presAssocID="{AE464215-6814-4ED4-8C2D-7E9220848A8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995A41-FAB8-4802-B0EA-A716295C81D7}" type="presOf" srcId="{AE464215-6814-4ED4-8C2D-7E9220848A8B}" destId="{D38FD2D7-3932-47FD-B7E2-99D8B03997BD}" srcOrd="0" destOrd="0" presId="urn:microsoft.com/office/officeart/2005/8/layout/process1"/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841876DA-19B0-450D-B5DF-24AF1BECD409}" type="presOf" srcId="{0B2EA6F9-26D2-461A-A6E7-E946C78DD3EC}" destId="{34151352-6CF8-492D-8DEB-9F0B12C21402}" srcOrd="0" destOrd="0" presId="urn:microsoft.com/office/officeart/2005/8/layout/process1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F2D0E6BB-F011-47AF-BE14-530B00ED532D}" type="presOf" srcId="{0C1CC200-E0DC-48A0-93BA-A69646A56B6C}" destId="{4910C7BA-85B8-455B-8A3B-48F021A6728D}" srcOrd="0" destOrd="0" presId="urn:microsoft.com/office/officeart/2005/8/layout/process1"/>
    <dgm:cxn modelId="{775ADE71-F8A4-4926-B973-B92C2703D1F4}" type="presOf" srcId="{0C1CC200-E0DC-48A0-93BA-A69646A56B6C}" destId="{1ACA2A91-AAB0-45B5-8601-89359AE1864A}" srcOrd="1" destOrd="0" presId="urn:microsoft.com/office/officeart/2005/8/layout/process1"/>
    <dgm:cxn modelId="{09125E2D-494B-4234-821D-AD7471BC3F4B}" type="presOf" srcId="{31E6EE46-7F4F-4073-8A5B-F0D0C10EB7B8}" destId="{69364F54-2740-4037-9DA4-B373A14B153D}" srcOrd="0" destOrd="0" presId="urn:microsoft.com/office/officeart/2005/8/layout/process1"/>
    <dgm:cxn modelId="{88F90AE6-4E79-4D1C-A8B6-9400311441E5}" type="presParOf" srcId="{69364F54-2740-4037-9DA4-B373A14B153D}" destId="{34151352-6CF8-492D-8DEB-9F0B12C21402}" srcOrd="0" destOrd="0" presId="urn:microsoft.com/office/officeart/2005/8/layout/process1"/>
    <dgm:cxn modelId="{B7A16998-F2C1-4150-8F11-A6A354283156}" type="presParOf" srcId="{69364F54-2740-4037-9DA4-B373A14B153D}" destId="{4910C7BA-85B8-455B-8A3B-48F021A6728D}" srcOrd="1" destOrd="0" presId="urn:microsoft.com/office/officeart/2005/8/layout/process1"/>
    <dgm:cxn modelId="{5201543F-7F93-4BB5-AF65-AAA71D22BD21}" type="presParOf" srcId="{4910C7BA-85B8-455B-8A3B-48F021A6728D}" destId="{1ACA2A91-AAB0-45B5-8601-89359AE1864A}" srcOrd="0" destOrd="0" presId="urn:microsoft.com/office/officeart/2005/8/layout/process1"/>
    <dgm:cxn modelId="{37A4720D-DE04-46CF-801E-560CB8B85361}" type="presParOf" srcId="{69364F54-2740-4037-9DA4-B373A14B153D}" destId="{D38FD2D7-3932-47FD-B7E2-99D8B03997BD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100,0 %</a:t>
          </a:r>
          <a:endParaRPr lang="ru-RU" sz="32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E4C91E6B-A994-49A1-B72D-56AD68C0A0C9}" type="pres">
      <dgm:prSet presAssocID="{31E6EE46-7F4F-4073-8A5B-F0D0C10EB7B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2C26B9-663C-453B-9F11-11B318B92C5C}" type="pres">
      <dgm:prSet presAssocID="{0B2EA6F9-26D2-461A-A6E7-E946C78DD3E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0C1FA3-415D-4BA0-ABF9-1CDDFAE7EF5A}" type="pres">
      <dgm:prSet presAssocID="{0C1CC200-E0DC-48A0-93BA-A69646A56B6C}" presName="sibTrans" presStyleLbl="sibTrans2D1" presStyleIdx="0" presStyleCnt="1"/>
      <dgm:spPr/>
      <dgm:t>
        <a:bodyPr/>
        <a:lstStyle/>
        <a:p>
          <a:endParaRPr lang="ru-RU"/>
        </a:p>
      </dgm:t>
    </dgm:pt>
    <dgm:pt modelId="{624EC0CF-881D-4189-A371-4903C1558A51}" type="pres">
      <dgm:prSet presAssocID="{0C1CC200-E0DC-48A0-93BA-A69646A56B6C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835BF970-590A-4F43-A619-682F1400B6FE}" type="pres">
      <dgm:prSet presAssocID="{AE464215-6814-4ED4-8C2D-7E9220848A8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157D9532-CE41-4712-ADA0-D62F5D357C12}" type="presOf" srcId="{0C1CC200-E0DC-48A0-93BA-A69646A56B6C}" destId="{624EC0CF-881D-4189-A371-4903C1558A51}" srcOrd="1" destOrd="0" presId="urn:microsoft.com/office/officeart/2005/8/layout/process1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7A9B1556-75C2-4F3E-A975-26A870DEA7B8}" type="presOf" srcId="{31E6EE46-7F4F-4073-8A5B-F0D0C10EB7B8}" destId="{E4C91E6B-A994-49A1-B72D-56AD68C0A0C9}" srcOrd="0" destOrd="0" presId="urn:microsoft.com/office/officeart/2005/8/layout/process1"/>
    <dgm:cxn modelId="{21AD4F28-CB9C-40A0-9C60-4E602B810660}" type="presOf" srcId="{0C1CC200-E0DC-48A0-93BA-A69646A56B6C}" destId="{770C1FA3-415D-4BA0-ABF9-1CDDFAE7EF5A}" srcOrd="0" destOrd="0" presId="urn:microsoft.com/office/officeart/2005/8/layout/process1"/>
    <dgm:cxn modelId="{94DC04C2-B368-49BF-A3C5-57C440602926}" type="presOf" srcId="{AE464215-6814-4ED4-8C2D-7E9220848A8B}" destId="{835BF970-590A-4F43-A619-682F1400B6FE}" srcOrd="0" destOrd="0" presId="urn:microsoft.com/office/officeart/2005/8/layout/process1"/>
    <dgm:cxn modelId="{8214DEF3-5A44-4A64-977B-FADD9E1A9F9A}" type="presOf" srcId="{0B2EA6F9-26D2-461A-A6E7-E946C78DD3EC}" destId="{DA2C26B9-663C-453B-9F11-11B318B92C5C}" srcOrd="0" destOrd="0" presId="urn:microsoft.com/office/officeart/2005/8/layout/process1"/>
    <dgm:cxn modelId="{06881BAE-E1F6-4339-AA3E-0A5735B30DAB}" type="presParOf" srcId="{E4C91E6B-A994-49A1-B72D-56AD68C0A0C9}" destId="{DA2C26B9-663C-453B-9F11-11B318B92C5C}" srcOrd="0" destOrd="0" presId="urn:microsoft.com/office/officeart/2005/8/layout/process1"/>
    <dgm:cxn modelId="{DCB0DA68-1B0C-477B-96AE-968DCC1CAD8C}" type="presParOf" srcId="{E4C91E6B-A994-49A1-B72D-56AD68C0A0C9}" destId="{770C1FA3-415D-4BA0-ABF9-1CDDFAE7EF5A}" srcOrd="1" destOrd="0" presId="urn:microsoft.com/office/officeart/2005/8/layout/process1"/>
    <dgm:cxn modelId="{C6A5ACD1-8862-4789-A684-8823B10C6C6C}" type="presParOf" srcId="{770C1FA3-415D-4BA0-ABF9-1CDDFAE7EF5A}" destId="{624EC0CF-881D-4189-A371-4903C1558A51}" srcOrd="0" destOrd="0" presId="urn:microsoft.com/office/officeart/2005/8/layout/process1"/>
    <dgm:cxn modelId="{9806A152-FB60-489B-8F38-6F4EE801460F}" type="presParOf" srcId="{E4C91E6B-A994-49A1-B72D-56AD68C0A0C9}" destId="{835BF970-590A-4F43-A619-682F1400B6FE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4000" dirty="0" smtClean="0">
              <a:latin typeface="Times New Roman" pitchFamily="18" charset="0"/>
              <a:cs typeface="Times New Roman" pitchFamily="18" charset="0"/>
            </a:rPr>
            <a:t>74 228,5</a:t>
          </a:r>
          <a:endParaRPr lang="ru-RU" sz="40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69364F54-2740-4037-9DA4-B373A14B153D}" type="pres">
      <dgm:prSet presAssocID="{31E6EE46-7F4F-4073-8A5B-F0D0C10EB7B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151352-6CF8-492D-8DEB-9F0B12C21402}" type="pres">
      <dgm:prSet presAssocID="{0B2EA6F9-26D2-461A-A6E7-E946C78DD3E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10C7BA-85B8-455B-8A3B-48F021A6728D}" type="pres">
      <dgm:prSet presAssocID="{0C1CC200-E0DC-48A0-93BA-A69646A56B6C}" presName="sibTrans" presStyleLbl="sibTrans2D1" presStyleIdx="0" presStyleCnt="1"/>
      <dgm:spPr/>
      <dgm:t>
        <a:bodyPr/>
        <a:lstStyle/>
        <a:p>
          <a:endParaRPr lang="ru-RU"/>
        </a:p>
      </dgm:t>
    </dgm:pt>
    <dgm:pt modelId="{1ACA2A91-AAB0-45B5-8601-89359AE1864A}" type="pres">
      <dgm:prSet presAssocID="{0C1CC200-E0DC-48A0-93BA-A69646A56B6C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D38FD2D7-3932-47FD-B7E2-99D8B03997BD}" type="pres">
      <dgm:prSet presAssocID="{AE464215-6814-4ED4-8C2D-7E9220848A8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9D27D34C-1075-443F-82E9-B9007FB0D2C3}" type="presOf" srcId="{AE464215-6814-4ED4-8C2D-7E9220848A8B}" destId="{D38FD2D7-3932-47FD-B7E2-99D8B03997BD}" srcOrd="0" destOrd="0" presId="urn:microsoft.com/office/officeart/2005/8/layout/process1"/>
    <dgm:cxn modelId="{9CAA0884-382A-4ECC-9CBD-D18F9C8AA46A}" type="presOf" srcId="{0C1CC200-E0DC-48A0-93BA-A69646A56B6C}" destId="{4910C7BA-85B8-455B-8A3B-48F021A6728D}" srcOrd="0" destOrd="0" presId="urn:microsoft.com/office/officeart/2005/8/layout/process1"/>
    <dgm:cxn modelId="{F09C9CD9-B618-4208-A92D-551286813415}" type="presOf" srcId="{31E6EE46-7F4F-4073-8A5B-F0D0C10EB7B8}" destId="{69364F54-2740-4037-9DA4-B373A14B153D}" srcOrd="0" destOrd="0" presId="urn:microsoft.com/office/officeart/2005/8/layout/process1"/>
    <dgm:cxn modelId="{EA558D35-8D1C-4770-AD9B-A993137B5FBB}" type="presOf" srcId="{0C1CC200-E0DC-48A0-93BA-A69646A56B6C}" destId="{1ACA2A91-AAB0-45B5-8601-89359AE1864A}" srcOrd="1" destOrd="0" presId="urn:microsoft.com/office/officeart/2005/8/layout/process1"/>
    <dgm:cxn modelId="{6691EDC1-E784-4898-B178-4623F158A9BC}" type="presOf" srcId="{0B2EA6F9-26D2-461A-A6E7-E946C78DD3EC}" destId="{34151352-6CF8-492D-8DEB-9F0B12C21402}" srcOrd="0" destOrd="0" presId="urn:microsoft.com/office/officeart/2005/8/layout/process1"/>
    <dgm:cxn modelId="{0CAC3E61-6A6C-4D61-A8C3-9C4DB8382AD9}" type="presParOf" srcId="{69364F54-2740-4037-9DA4-B373A14B153D}" destId="{34151352-6CF8-492D-8DEB-9F0B12C21402}" srcOrd="0" destOrd="0" presId="urn:microsoft.com/office/officeart/2005/8/layout/process1"/>
    <dgm:cxn modelId="{4DC2A618-83C5-4FAB-A17D-7D762939F107}" type="presParOf" srcId="{69364F54-2740-4037-9DA4-B373A14B153D}" destId="{4910C7BA-85B8-455B-8A3B-48F021A6728D}" srcOrd="1" destOrd="0" presId="urn:microsoft.com/office/officeart/2005/8/layout/process1"/>
    <dgm:cxn modelId="{DE2E190A-64AC-4F11-B4C5-89B6B2F55411}" type="presParOf" srcId="{4910C7BA-85B8-455B-8A3B-48F021A6728D}" destId="{1ACA2A91-AAB0-45B5-8601-89359AE1864A}" srcOrd="0" destOrd="0" presId="urn:microsoft.com/office/officeart/2005/8/layout/process1"/>
    <dgm:cxn modelId="{E0AEA295-48A9-47E2-BD8D-FC27274EEB85}" type="presParOf" srcId="{69364F54-2740-4037-9DA4-B373A14B153D}" destId="{D38FD2D7-3932-47FD-B7E2-99D8B03997BD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4000" dirty="0" smtClean="0">
              <a:latin typeface="Times New Roman" pitchFamily="18" charset="0"/>
              <a:cs typeface="Times New Roman" pitchFamily="18" charset="0"/>
            </a:rPr>
            <a:t>99,6 %</a:t>
          </a:r>
          <a:endParaRPr lang="ru-RU" sz="40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E4C91E6B-A994-49A1-B72D-56AD68C0A0C9}" type="pres">
      <dgm:prSet presAssocID="{31E6EE46-7F4F-4073-8A5B-F0D0C10EB7B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2C26B9-663C-453B-9F11-11B318B92C5C}" type="pres">
      <dgm:prSet presAssocID="{0B2EA6F9-26D2-461A-A6E7-E946C78DD3E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0C1FA3-415D-4BA0-ABF9-1CDDFAE7EF5A}" type="pres">
      <dgm:prSet presAssocID="{0C1CC200-E0DC-48A0-93BA-A69646A56B6C}" presName="sibTrans" presStyleLbl="sibTrans2D1" presStyleIdx="0" presStyleCnt="1"/>
      <dgm:spPr/>
      <dgm:t>
        <a:bodyPr/>
        <a:lstStyle/>
        <a:p>
          <a:endParaRPr lang="ru-RU"/>
        </a:p>
      </dgm:t>
    </dgm:pt>
    <dgm:pt modelId="{624EC0CF-881D-4189-A371-4903C1558A51}" type="pres">
      <dgm:prSet presAssocID="{0C1CC200-E0DC-48A0-93BA-A69646A56B6C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835BF970-590A-4F43-A619-682F1400B6FE}" type="pres">
      <dgm:prSet presAssocID="{AE464215-6814-4ED4-8C2D-7E9220848A8B}" presName="node" presStyleLbl="node1" presStyleIdx="1" presStyleCnt="2" custLinFactX="11543" custLinFactNeighborX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28482D-88ED-4D79-89B7-D1ACE76E10C8}" type="presOf" srcId="{AE464215-6814-4ED4-8C2D-7E9220848A8B}" destId="{835BF970-590A-4F43-A619-682F1400B6FE}" srcOrd="0" destOrd="0" presId="urn:microsoft.com/office/officeart/2005/8/layout/process1"/>
    <dgm:cxn modelId="{62B5E3DC-6E1B-45B3-A586-CFD33D611237}" type="presOf" srcId="{31E6EE46-7F4F-4073-8A5B-F0D0C10EB7B8}" destId="{E4C91E6B-A994-49A1-B72D-56AD68C0A0C9}" srcOrd="0" destOrd="0" presId="urn:microsoft.com/office/officeart/2005/8/layout/process1"/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FC7B3E32-6A0F-4C99-B190-608D2B05BB15}" type="presOf" srcId="{0C1CC200-E0DC-48A0-93BA-A69646A56B6C}" destId="{770C1FA3-415D-4BA0-ABF9-1CDDFAE7EF5A}" srcOrd="0" destOrd="0" presId="urn:microsoft.com/office/officeart/2005/8/layout/process1"/>
    <dgm:cxn modelId="{31D986BF-EEBF-464A-BEDB-71BF46D3C88F}" type="presOf" srcId="{0C1CC200-E0DC-48A0-93BA-A69646A56B6C}" destId="{624EC0CF-881D-4189-A371-4903C1558A51}" srcOrd="1" destOrd="0" presId="urn:microsoft.com/office/officeart/2005/8/layout/process1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B7124587-98D4-445F-A25A-D79D4C59CB80}" type="presOf" srcId="{0B2EA6F9-26D2-461A-A6E7-E946C78DD3EC}" destId="{DA2C26B9-663C-453B-9F11-11B318B92C5C}" srcOrd="0" destOrd="0" presId="urn:microsoft.com/office/officeart/2005/8/layout/process1"/>
    <dgm:cxn modelId="{A479BD51-AE40-4DF3-AB3E-1529700E6CD1}" type="presParOf" srcId="{E4C91E6B-A994-49A1-B72D-56AD68C0A0C9}" destId="{DA2C26B9-663C-453B-9F11-11B318B92C5C}" srcOrd="0" destOrd="0" presId="urn:microsoft.com/office/officeart/2005/8/layout/process1"/>
    <dgm:cxn modelId="{4B20DC33-65B7-47BF-8ADE-9D354028613A}" type="presParOf" srcId="{E4C91E6B-A994-49A1-B72D-56AD68C0A0C9}" destId="{770C1FA3-415D-4BA0-ABF9-1CDDFAE7EF5A}" srcOrd="1" destOrd="0" presId="urn:microsoft.com/office/officeart/2005/8/layout/process1"/>
    <dgm:cxn modelId="{165BD846-4CDF-428D-866B-FA564A48CC62}" type="presParOf" srcId="{770C1FA3-415D-4BA0-ABF9-1CDDFAE7EF5A}" destId="{624EC0CF-881D-4189-A371-4903C1558A51}" srcOrd="0" destOrd="0" presId="urn:microsoft.com/office/officeart/2005/8/layout/process1"/>
    <dgm:cxn modelId="{9797CF4C-A6D5-4096-82CA-056836E03E7B}" type="presParOf" srcId="{E4C91E6B-A994-49A1-B72D-56AD68C0A0C9}" destId="{835BF970-590A-4F43-A619-682F1400B6FE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8B15EB3B-7EA3-464C-8130-07D7D30268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72FE72-9B80-48A8-879D-40F446DF9ADE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 w="15875"/>
      </dgm:spPr>
      <dgm:t>
        <a:bodyPr/>
        <a:lstStyle/>
        <a:p>
          <a:pPr rtl="0"/>
          <a:r>
            <a:rPr lang="ru-RU" sz="1600" b="0" i="0" u="none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 том числе Дотации на выравнивание бюджетной обеспеченности сельских поселений</a:t>
          </a:r>
          <a:endParaRPr lang="ru-RU" sz="1600" b="0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C44B356F-31C0-4BF0-8D0B-5DF8B5AAF78C}" type="parTrans" cxnId="{FEB5A03C-36B5-45CF-9707-F3785864CBFB}">
      <dgm:prSet/>
      <dgm:spPr/>
      <dgm:t>
        <a:bodyPr/>
        <a:lstStyle/>
        <a:p>
          <a:endParaRPr lang="ru-RU" sz="1600" b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0C05039C-497F-4A1A-B110-FF94AB9DE5D7}" type="sibTrans" cxnId="{FEB5A03C-36B5-45CF-9707-F3785864CBFB}">
      <dgm:prSet/>
      <dgm:spPr/>
      <dgm:t>
        <a:bodyPr/>
        <a:lstStyle/>
        <a:p>
          <a:endParaRPr lang="ru-RU" sz="1600" b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057145E7-F0EB-4CBC-A366-F7ABC977CECB}" type="pres">
      <dgm:prSet presAssocID="{8B15EB3B-7EA3-464C-8130-07D7D30268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2A4B96-EC8E-458B-B5A7-17D81A9065DF}" type="pres">
      <dgm:prSet presAssocID="{6372FE72-9B80-48A8-879D-40F446DF9ADE}" presName="parentText" presStyleLbl="node1" presStyleIdx="0" presStyleCnt="1" custLinFactNeighborX="-2041" custLinFactNeighborY="878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B5A03C-36B5-45CF-9707-F3785864CBFB}" srcId="{8B15EB3B-7EA3-464C-8130-07D7D302684F}" destId="{6372FE72-9B80-48A8-879D-40F446DF9ADE}" srcOrd="0" destOrd="0" parTransId="{C44B356F-31C0-4BF0-8D0B-5DF8B5AAF78C}" sibTransId="{0C05039C-497F-4A1A-B110-FF94AB9DE5D7}"/>
    <dgm:cxn modelId="{D9E37FBA-DD79-472F-9C06-2604EB159483}" type="presOf" srcId="{8B15EB3B-7EA3-464C-8130-07D7D302684F}" destId="{057145E7-F0EB-4CBC-A366-F7ABC977CECB}" srcOrd="0" destOrd="0" presId="urn:microsoft.com/office/officeart/2005/8/layout/vList2"/>
    <dgm:cxn modelId="{2336D022-3161-41C4-A84D-461E01AAC33D}" type="presOf" srcId="{6372FE72-9B80-48A8-879D-40F446DF9ADE}" destId="{632A4B96-EC8E-458B-B5A7-17D81A9065DF}" srcOrd="0" destOrd="0" presId="urn:microsoft.com/office/officeart/2005/8/layout/vList2"/>
    <dgm:cxn modelId="{F9975D7A-6622-450C-A163-4B27A4854E65}" type="presParOf" srcId="{057145E7-F0EB-4CBC-A366-F7ABC977CECB}" destId="{632A4B96-EC8E-458B-B5A7-17D81A9065DF}" srcOrd="0" destOrd="0" presId="urn:microsoft.com/office/officeart/2005/8/layout/vList2"/>
  </dgm:cxnLst>
  <dgm:bg/>
  <dgm:whole>
    <a:ln w="63500"/>
  </dgm:whole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D07A11-D59F-42D3-9467-8E0802787F4E}" type="doc">
      <dgm:prSet loTypeId="urn:microsoft.com/office/officeart/2005/8/layout/process4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EBEA80D-370F-47E8-B433-EC68B6C899C6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Неналоговые поступления</a:t>
          </a:r>
          <a:endParaRPr lang="ru-RU" sz="1800" b="1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5D5FCBFD-5452-48DB-804C-939E4019FCB5}" type="parTrans" cxnId="{0E6A4A31-E118-4006-B0BD-0585A950E743}">
      <dgm:prSet/>
      <dgm:spPr/>
      <dgm:t>
        <a:bodyPr/>
        <a:lstStyle/>
        <a:p>
          <a:endParaRPr lang="ru-RU" sz="120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32A63089-77A6-44F6-9AEC-2FEC56B478D9}" type="sibTrans" cxnId="{0E6A4A31-E118-4006-B0BD-0585A950E743}">
      <dgm:prSet custT="1"/>
      <dgm:spPr/>
      <dgm:t>
        <a:bodyPr/>
        <a:lstStyle/>
        <a:p>
          <a:endParaRPr lang="ru-RU" sz="120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0E3291F3-FAF8-4237-9234-70944C25D840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Доходы при пользовании природными ресурсами (окружающая среда)</a:t>
          </a:r>
          <a:endParaRPr lang="ru-RU" sz="1200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5FE7D354-1BBF-4BC4-9D27-CB55B2E46AFC}" type="parTrans" cxnId="{CC2D6C9D-7E34-4CCE-AC2F-25A5325B65D1}">
      <dgm:prSet/>
      <dgm:spPr/>
      <dgm:t>
        <a:bodyPr/>
        <a:lstStyle/>
        <a:p>
          <a:endParaRPr lang="ru-RU" sz="120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AD829CF5-DAC7-452A-B252-3A37B89E040F}" type="sibTrans" cxnId="{CC2D6C9D-7E34-4CCE-AC2F-25A5325B65D1}">
      <dgm:prSet custT="1"/>
      <dgm:spPr/>
      <dgm:t>
        <a:bodyPr/>
        <a:lstStyle/>
        <a:p>
          <a:endParaRPr lang="ru-RU" sz="120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64955052-90F1-4DB2-97D9-5611230BAA9B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Доходы от использование имущества (аренда)</a:t>
          </a:r>
          <a:endParaRPr lang="ru-RU" sz="1200" b="1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6889681C-5C57-4264-B1C3-B463561AB14E}" type="parTrans" cxnId="{BC9C3FA9-79B0-4F97-B3D2-408752F9536B}">
      <dgm:prSet/>
      <dgm:spPr/>
      <dgm:t>
        <a:bodyPr/>
        <a:lstStyle/>
        <a:p>
          <a:endParaRPr lang="ru-RU" sz="1200">
            <a:solidFill>
              <a:schemeClr val="tx2">
                <a:lumMod val="75000"/>
              </a:schemeClr>
            </a:solidFill>
          </a:endParaRPr>
        </a:p>
      </dgm:t>
    </dgm:pt>
    <dgm:pt modelId="{291D87F4-6A54-4CCC-A3FA-29E15E992F3F}" type="sibTrans" cxnId="{BC9C3FA9-79B0-4F97-B3D2-408752F9536B}">
      <dgm:prSet/>
      <dgm:spPr/>
      <dgm:t>
        <a:bodyPr/>
        <a:lstStyle/>
        <a:p>
          <a:endParaRPr lang="ru-RU" sz="1200">
            <a:solidFill>
              <a:schemeClr val="tx2">
                <a:lumMod val="75000"/>
              </a:schemeClr>
            </a:solidFill>
          </a:endParaRPr>
        </a:p>
      </dgm:t>
    </dgm:pt>
    <dgm:pt modelId="{88918093-1496-4CCD-BC57-3121B503D79E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Доходы от продажи материальных и нематериальных активов (имущество)</a:t>
          </a:r>
          <a:endParaRPr lang="ru-RU" sz="1200" b="1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79966C11-833C-4C6B-9A78-F5F1F3EAD67D}" type="parTrans" cxnId="{5D33B4B2-80C7-4F63-A51A-C93574EF7D1D}">
      <dgm:prSet/>
      <dgm:spPr/>
      <dgm:t>
        <a:bodyPr/>
        <a:lstStyle/>
        <a:p>
          <a:endParaRPr lang="ru-RU" sz="1200">
            <a:solidFill>
              <a:schemeClr val="tx2">
                <a:lumMod val="75000"/>
              </a:schemeClr>
            </a:solidFill>
          </a:endParaRPr>
        </a:p>
      </dgm:t>
    </dgm:pt>
    <dgm:pt modelId="{BADC79CC-A42D-4D27-ADBE-97FE01CF7C60}" type="sibTrans" cxnId="{5D33B4B2-80C7-4F63-A51A-C93574EF7D1D}">
      <dgm:prSet/>
      <dgm:spPr/>
      <dgm:t>
        <a:bodyPr/>
        <a:lstStyle/>
        <a:p>
          <a:endParaRPr lang="ru-RU" sz="1200">
            <a:solidFill>
              <a:schemeClr val="tx2">
                <a:lumMod val="75000"/>
              </a:schemeClr>
            </a:solidFill>
          </a:endParaRPr>
        </a:p>
      </dgm:t>
    </dgm:pt>
    <dgm:pt modelId="{D098B47A-E654-4C46-8B4C-8552A9470EBE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Штрафы, санкции, возмещение ущерба (штрафы)</a:t>
          </a:r>
          <a:endParaRPr lang="ru-RU" sz="1200" b="1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B40FEFF4-23E3-4087-8CB1-A0108AB2434F}" type="parTrans" cxnId="{96D3AEF9-DB7F-4239-8B07-983288D75F5B}">
      <dgm:prSet/>
      <dgm:spPr/>
      <dgm:t>
        <a:bodyPr/>
        <a:lstStyle/>
        <a:p>
          <a:endParaRPr lang="ru-RU" sz="1200"/>
        </a:p>
      </dgm:t>
    </dgm:pt>
    <dgm:pt modelId="{E0DD1908-05FE-47EC-B869-EDFE7C9381BD}" type="sibTrans" cxnId="{96D3AEF9-DB7F-4239-8B07-983288D75F5B}">
      <dgm:prSet/>
      <dgm:spPr/>
      <dgm:t>
        <a:bodyPr/>
        <a:lstStyle/>
        <a:p>
          <a:endParaRPr lang="ru-RU" sz="1200"/>
        </a:p>
      </dgm:t>
    </dgm:pt>
    <dgm:pt modelId="{6D803950-06DE-4CA1-A4D4-D572986CF840}">
      <dgm:prSet phldrT="[Текст]" custT="1"/>
      <dgm:spPr/>
      <dgm:t>
        <a:bodyPr/>
        <a:lstStyle/>
        <a:p>
          <a:r>
            <a:rPr lang="ru-RU" sz="1200" b="1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Прочие</a:t>
          </a:r>
          <a:endParaRPr lang="ru-RU" sz="1200" b="1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73647D95-728A-4196-A460-47069543DF0D}" type="parTrans" cxnId="{A3B4F701-EE8A-455B-845D-68657BFD1455}">
      <dgm:prSet/>
      <dgm:spPr/>
      <dgm:t>
        <a:bodyPr/>
        <a:lstStyle/>
        <a:p>
          <a:endParaRPr lang="ru-RU" sz="1200"/>
        </a:p>
      </dgm:t>
    </dgm:pt>
    <dgm:pt modelId="{8B89E6C8-93D6-4BCA-A9D6-40ECD2388036}" type="sibTrans" cxnId="{A3B4F701-EE8A-455B-845D-68657BFD1455}">
      <dgm:prSet/>
      <dgm:spPr/>
      <dgm:t>
        <a:bodyPr/>
        <a:lstStyle/>
        <a:p>
          <a:endParaRPr lang="ru-RU" sz="1200"/>
        </a:p>
      </dgm:t>
    </dgm:pt>
    <dgm:pt modelId="{93CAA005-9F07-419B-9ABD-514DABDF2ED2}" type="pres">
      <dgm:prSet presAssocID="{E1D07A11-D59F-42D3-9467-8E0802787F4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DB3561-51F2-4A0B-96E0-79AD40A35EF9}" type="pres">
      <dgm:prSet presAssocID="{6D803950-06DE-4CA1-A4D4-D572986CF840}" presName="boxAndChildren" presStyleCnt="0"/>
      <dgm:spPr/>
    </dgm:pt>
    <dgm:pt modelId="{E294B1FD-5942-448A-A7E6-923AB3681361}" type="pres">
      <dgm:prSet presAssocID="{6D803950-06DE-4CA1-A4D4-D572986CF840}" presName="parentTextBox" presStyleLbl="node1" presStyleIdx="0" presStyleCnt="6"/>
      <dgm:spPr/>
      <dgm:t>
        <a:bodyPr/>
        <a:lstStyle/>
        <a:p>
          <a:endParaRPr lang="ru-RU"/>
        </a:p>
      </dgm:t>
    </dgm:pt>
    <dgm:pt modelId="{3C3081A2-DD12-4D12-A51D-97FC8D88DFC7}" type="pres">
      <dgm:prSet presAssocID="{E0DD1908-05FE-47EC-B869-EDFE7C9381BD}" presName="sp" presStyleCnt="0"/>
      <dgm:spPr/>
    </dgm:pt>
    <dgm:pt modelId="{6C4B137F-8270-4471-9486-30DCEC00E7C9}" type="pres">
      <dgm:prSet presAssocID="{D098B47A-E654-4C46-8B4C-8552A9470EBE}" presName="arrowAndChildren" presStyleCnt="0"/>
      <dgm:spPr/>
    </dgm:pt>
    <dgm:pt modelId="{FF440314-694A-4A35-9B7B-E7F7040DFF49}" type="pres">
      <dgm:prSet presAssocID="{D098B47A-E654-4C46-8B4C-8552A9470EBE}" presName="parentTextArrow" presStyleLbl="node1" presStyleIdx="1" presStyleCnt="6"/>
      <dgm:spPr/>
      <dgm:t>
        <a:bodyPr/>
        <a:lstStyle/>
        <a:p>
          <a:endParaRPr lang="ru-RU"/>
        </a:p>
      </dgm:t>
    </dgm:pt>
    <dgm:pt modelId="{DA5EE7E1-169F-4616-8855-C3CAF7E53C9E}" type="pres">
      <dgm:prSet presAssocID="{BADC79CC-A42D-4D27-ADBE-97FE01CF7C60}" presName="sp" presStyleCnt="0"/>
      <dgm:spPr/>
    </dgm:pt>
    <dgm:pt modelId="{1232438D-EDFD-436B-AEF3-0E8080D1B1F3}" type="pres">
      <dgm:prSet presAssocID="{88918093-1496-4CCD-BC57-3121B503D79E}" presName="arrowAndChildren" presStyleCnt="0"/>
      <dgm:spPr/>
    </dgm:pt>
    <dgm:pt modelId="{DC43628A-036E-49C2-81DB-8B0598681080}" type="pres">
      <dgm:prSet presAssocID="{88918093-1496-4CCD-BC57-3121B503D79E}" presName="parentTextArrow" presStyleLbl="node1" presStyleIdx="2" presStyleCnt="6"/>
      <dgm:spPr/>
      <dgm:t>
        <a:bodyPr/>
        <a:lstStyle/>
        <a:p>
          <a:endParaRPr lang="ru-RU"/>
        </a:p>
      </dgm:t>
    </dgm:pt>
    <dgm:pt modelId="{21045D49-45E9-4A51-8F6B-BC7048D200F2}" type="pres">
      <dgm:prSet presAssocID="{AD829CF5-DAC7-452A-B252-3A37B89E040F}" presName="sp" presStyleCnt="0"/>
      <dgm:spPr/>
    </dgm:pt>
    <dgm:pt modelId="{D4D20892-B069-4133-AD7F-212C70AC5B38}" type="pres">
      <dgm:prSet presAssocID="{0E3291F3-FAF8-4237-9234-70944C25D840}" presName="arrowAndChildren" presStyleCnt="0"/>
      <dgm:spPr/>
    </dgm:pt>
    <dgm:pt modelId="{0F5481FC-35F0-4068-9F72-A8AEF934D839}" type="pres">
      <dgm:prSet presAssocID="{0E3291F3-FAF8-4237-9234-70944C25D840}" presName="parentTextArrow" presStyleLbl="node1" presStyleIdx="3" presStyleCnt="6"/>
      <dgm:spPr/>
      <dgm:t>
        <a:bodyPr/>
        <a:lstStyle/>
        <a:p>
          <a:endParaRPr lang="ru-RU"/>
        </a:p>
      </dgm:t>
    </dgm:pt>
    <dgm:pt modelId="{AE3BD09A-8F45-4B78-A996-B8DC94DCC6C9}" type="pres">
      <dgm:prSet presAssocID="{291D87F4-6A54-4CCC-A3FA-29E15E992F3F}" presName="sp" presStyleCnt="0"/>
      <dgm:spPr/>
    </dgm:pt>
    <dgm:pt modelId="{5B6312DB-9019-4BB4-B2AC-A0B9AB992DE7}" type="pres">
      <dgm:prSet presAssocID="{64955052-90F1-4DB2-97D9-5611230BAA9B}" presName="arrowAndChildren" presStyleCnt="0"/>
      <dgm:spPr/>
    </dgm:pt>
    <dgm:pt modelId="{56FBBB28-7054-457E-88BD-65E54C4499AF}" type="pres">
      <dgm:prSet presAssocID="{64955052-90F1-4DB2-97D9-5611230BAA9B}" presName="parentTextArrow" presStyleLbl="node1" presStyleIdx="4" presStyleCnt="6"/>
      <dgm:spPr/>
      <dgm:t>
        <a:bodyPr/>
        <a:lstStyle/>
        <a:p>
          <a:endParaRPr lang="ru-RU"/>
        </a:p>
      </dgm:t>
    </dgm:pt>
    <dgm:pt modelId="{5D11D56D-3ABC-4E53-BEF4-3B56959227BF}" type="pres">
      <dgm:prSet presAssocID="{32A63089-77A6-44F6-9AEC-2FEC56B478D9}" presName="sp" presStyleCnt="0"/>
      <dgm:spPr/>
    </dgm:pt>
    <dgm:pt modelId="{E52FCECD-E42D-404D-B13D-D2BF5949BF15}" type="pres">
      <dgm:prSet presAssocID="{5EBEA80D-370F-47E8-B433-EC68B6C899C6}" presName="arrowAndChildren" presStyleCnt="0"/>
      <dgm:spPr/>
    </dgm:pt>
    <dgm:pt modelId="{B2D77980-4D5B-4E42-98A5-19BE0B988386}" type="pres">
      <dgm:prSet presAssocID="{5EBEA80D-370F-47E8-B433-EC68B6C899C6}" presName="parentTextArrow" presStyleLbl="node1" presStyleIdx="5" presStyleCnt="6"/>
      <dgm:spPr/>
      <dgm:t>
        <a:bodyPr/>
        <a:lstStyle/>
        <a:p>
          <a:endParaRPr lang="ru-RU"/>
        </a:p>
      </dgm:t>
    </dgm:pt>
  </dgm:ptLst>
  <dgm:cxnLst>
    <dgm:cxn modelId="{CC2D6C9D-7E34-4CCE-AC2F-25A5325B65D1}" srcId="{E1D07A11-D59F-42D3-9467-8E0802787F4E}" destId="{0E3291F3-FAF8-4237-9234-70944C25D840}" srcOrd="2" destOrd="0" parTransId="{5FE7D354-1BBF-4BC4-9D27-CB55B2E46AFC}" sibTransId="{AD829CF5-DAC7-452A-B252-3A37B89E040F}"/>
    <dgm:cxn modelId="{A3B4F701-EE8A-455B-845D-68657BFD1455}" srcId="{E1D07A11-D59F-42D3-9467-8E0802787F4E}" destId="{6D803950-06DE-4CA1-A4D4-D572986CF840}" srcOrd="5" destOrd="0" parTransId="{73647D95-728A-4196-A460-47069543DF0D}" sibTransId="{8B89E6C8-93D6-4BCA-A9D6-40ECD2388036}"/>
    <dgm:cxn modelId="{96D3AEF9-DB7F-4239-8B07-983288D75F5B}" srcId="{E1D07A11-D59F-42D3-9467-8E0802787F4E}" destId="{D098B47A-E654-4C46-8B4C-8552A9470EBE}" srcOrd="4" destOrd="0" parTransId="{B40FEFF4-23E3-4087-8CB1-A0108AB2434F}" sibTransId="{E0DD1908-05FE-47EC-B869-EDFE7C9381BD}"/>
    <dgm:cxn modelId="{BC9C3FA9-79B0-4F97-B3D2-408752F9536B}" srcId="{E1D07A11-D59F-42D3-9467-8E0802787F4E}" destId="{64955052-90F1-4DB2-97D9-5611230BAA9B}" srcOrd="1" destOrd="0" parTransId="{6889681C-5C57-4264-B1C3-B463561AB14E}" sibTransId="{291D87F4-6A54-4CCC-A3FA-29E15E992F3F}"/>
    <dgm:cxn modelId="{782FE041-862A-4E3D-A5ED-9D5904B5B343}" type="presOf" srcId="{E1D07A11-D59F-42D3-9467-8E0802787F4E}" destId="{93CAA005-9F07-419B-9ABD-514DABDF2ED2}" srcOrd="0" destOrd="0" presId="urn:microsoft.com/office/officeart/2005/8/layout/process4"/>
    <dgm:cxn modelId="{5D33B4B2-80C7-4F63-A51A-C93574EF7D1D}" srcId="{E1D07A11-D59F-42D3-9467-8E0802787F4E}" destId="{88918093-1496-4CCD-BC57-3121B503D79E}" srcOrd="3" destOrd="0" parTransId="{79966C11-833C-4C6B-9A78-F5F1F3EAD67D}" sibTransId="{BADC79CC-A42D-4D27-ADBE-97FE01CF7C60}"/>
    <dgm:cxn modelId="{69D510DF-ADB1-49B0-8D5D-3633A75C79E8}" type="presOf" srcId="{88918093-1496-4CCD-BC57-3121B503D79E}" destId="{DC43628A-036E-49C2-81DB-8B0598681080}" srcOrd="0" destOrd="0" presId="urn:microsoft.com/office/officeart/2005/8/layout/process4"/>
    <dgm:cxn modelId="{BAB1AAC9-9346-4EC4-8287-BEA5450E1450}" type="presOf" srcId="{D098B47A-E654-4C46-8B4C-8552A9470EBE}" destId="{FF440314-694A-4A35-9B7B-E7F7040DFF49}" srcOrd="0" destOrd="0" presId="urn:microsoft.com/office/officeart/2005/8/layout/process4"/>
    <dgm:cxn modelId="{9E70984E-FF16-4CB2-912D-676E31A7A0C6}" type="presOf" srcId="{6D803950-06DE-4CA1-A4D4-D572986CF840}" destId="{E294B1FD-5942-448A-A7E6-923AB3681361}" srcOrd="0" destOrd="0" presId="urn:microsoft.com/office/officeart/2005/8/layout/process4"/>
    <dgm:cxn modelId="{BA4BD645-B00B-4976-9302-CD30D3A4DE44}" type="presOf" srcId="{5EBEA80D-370F-47E8-B433-EC68B6C899C6}" destId="{B2D77980-4D5B-4E42-98A5-19BE0B988386}" srcOrd="0" destOrd="0" presId="urn:microsoft.com/office/officeart/2005/8/layout/process4"/>
    <dgm:cxn modelId="{0E6A4A31-E118-4006-B0BD-0585A950E743}" srcId="{E1D07A11-D59F-42D3-9467-8E0802787F4E}" destId="{5EBEA80D-370F-47E8-B433-EC68B6C899C6}" srcOrd="0" destOrd="0" parTransId="{5D5FCBFD-5452-48DB-804C-939E4019FCB5}" sibTransId="{32A63089-77A6-44F6-9AEC-2FEC56B478D9}"/>
    <dgm:cxn modelId="{3C8D779A-817F-452B-B44D-20F0E99CA3DE}" type="presOf" srcId="{0E3291F3-FAF8-4237-9234-70944C25D840}" destId="{0F5481FC-35F0-4068-9F72-A8AEF934D839}" srcOrd="0" destOrd="0" presId="urn:microsoft.com/office/officeart/2005/8/layout/process4"/>
    <dgm:cxn modelId="{46017BED-67B4-4085-9670-2D5F8979C472}" type="presOf" srcId="{64955052-90F1-4DB2-97D9-5611230BAA9B}" destId="{56FBBB28-7054-457E-88BD-65E54C4499AF}" srcOrd="0" destOrd="0" presId="urn:microsoft.com/office/officeart/2005/8/layout/process4"/>
    <dgm:cxn modelId="{18C2A546-514B-4691-9D1E-20033AF87000}" type="presParOf" srcId="{93CAA005-9F07-419B-9ABD-514DABDF2ED2}" destId="{58DB3561-51F2-4A0B-96E0-79AD40A35EF9}" srcOrd="0" destOrd="0" presId="urn:microsoft.com/office/officeart/2005/8/layout/process4"/>
    <dgm:cxn modelId="{F9F43D64-98B6-4CC0-A705-4F8DAD0EC878}" type="presParOf" srcId="{58DB3561-51F2-4A0B-96E0-79AD40A35EF9}" destId="{E294B1FD-5942-448A-A7E6-923AB3681361}" srcOrd="0" destOrd="0" presId="urn:microsoft.com/office/officeart/2005/8/layout/process4"/>
    <dgm:cxn modelId="{CD63F30F-1A23-45B8-B661-A8F98802D639}" type="presParOf" srcId="{93CAA005-9F07-419B-9ABD-514DABDF2ED2}" destId="{3C3081A2-DD12-4D12-A51D-97FC8D88DFC7}" srcOrd="1" destOrd="0" presId="urn:microsoft.com/office/officeart/2005/8/layout/process4"/>
    <dgm:cxn modelId="{A3B16068-BBC4-437A-8D9A-E685E8AAB823}" type="presParOf" srcId="{93CAA005-9F07-419B-9ABD-514DABDF2ED2}" destId="{6C4B137F-8270-4471-9486-30DCEC00E7C9}" srcOrd="2" destOrd="0" presId="urn:microsoft.com/office/officeart/2005/8/layout/process4"/>
    <dgm:cxn modelId="{CCEFA1EB-461C-4D29-81E4-163E8BC1D1B6}" type="presParOf" srcId="{6C4B137F-8270-4471-9486-30DCEC00E7C9}" destId="{FF440314-694A-4A35-9B7B-E7F7040DFF49}" srcOrd="0" destOrd="0" presId="urn:microsoft.com/office/officeart/2005/8/layout/process4"/>
    <dgm:cxn modelId="{F8668E00-A0B6-4448-9419-F83D923C7577}" type="presParOf" srcId="{93CAA005-9F07-419B-9ABD-514DABDF2ED2}" destId="{DA5EE7E1-169F-4616-8855-C3CAF7E53C9E}" srcOrd="3" destOrd="0" presId="urn:microsoft.com/office/officeart/2005/8/layout/process4"/>
    <dgm:cxn modelId="{B5EFC179-A220-4D5F-A0DC-AD07188234C4}" type="presParOf" srcId="{93CAA005-9F07-419B-9ABD-514DABDF2ED2}" destId="{1232438D-EDFD-436B-AEF3-0E8080D1B1F3}" srcOrd="4" destOrd="0" presId="urn:microsoft.com/office/officeart/2005/8/layout/process4"/>
    <dgm:cxn modelId="{F65F0F64-9A44-4E29-89E5-57DA3F2F136A}" type="presParOf" srcId="{1232438D-EDFD-436B-AEF3-0E8080D1B1F3}" destId="{DC43628A-036E-49C2-81DB-8B0598681080}" srcOrd="0" destOrd="0" presId="urn:microsoft.com/office/officeart/2005/8/layout/process4"/>
    <dgm:cxn modelId="{DCB149F5-E00F-4FE6-B99B-57A6D9B243FB}" type="presParOf" srcId="{93CAA005-9F07-419B-9ABD-514DABDF2ED2}" destId="{21045D49-45E9-4A51-8F6B-BC7048D200F2}" srcOrd="5" destOrd="0" presId="urn:microsoft.com/office/officeart/2005/8/layout/process4"/>
    <dgm:cxn modelId="{4FBAF520-0B59-4DC1-99A4-7559E2BC78F4}" type="presParOf" srcId="{93CAA005-9F07-419B-9ABD-514DABDF2ED2}" destId="{D4D20892-B069-4133-AD7F-212C70AC5B38}" srcOrd="6" destOrd="0" presId="urn:microsoft.com/office/officeart/2005/8/layout/process4"/>
    <dgm:cxn modelId="{762BD709-1C12-4CEB-922C-94844C411BE1}" type="presParOf" srcId="{D4D20892-B069-4133-AD7F-212C70AC5B38}" destId="{0F5481FC-35F0-4068-9F72-A8AEF934D839}" srcOrd="0" destOrd="0" presId="urn:microsoft.com/office/officeart/2005/8/layout/process4"/>
    <dgm:cxn modelId="{C39D6FF0-3DC3-4954-87A1-2D035784FB07}" type="presParOf" srcId="{93CAA005-9F07-419B-9ABD-514DABDF2ED2}" destId="{AE3BD09A-8F45-4B78-A996-B8DC94DCC6C9}" srcOrd="7" destOrd="0" presId="urn:microsoft.com/office/officeart/2005/8/layout/process4"/>
    <dgm:cxn modelId="{89C1669D-1171-426D-9204-D65B1EC695FE}" type="presParOf" srcId="{93CAA005-9F07-419B-9ABD-514DABDF2ED2}" destId="{5B6312DB-9019-4BB4-B2AC-A0B9AB992DE7}" srcOrd="8" destOrd="0" presId="urn:microsoft.com/office/officeart/2005/8/layout/process4"/>
    <dgm:cxn modelId="{A50F6AA5-81CD-43EF-8DD4-041227BB7E26}" type="presParOf" srcId="{5B6312DB-9019-4BB4-B2AC-A0B9AB992DE7}" destId="{56FBBB28-7054-457E-88BD-65E54C4499AF}" srcOrd="0" destOrd="0" presId="urn:microsoft.com/office/officeart/2005/8/layout/process4"/>
    <dgm:cxn modelId="{638F2AE2-8E5E-404D-B3C7-153356B89972}" type="presParOf" srcId="{93CAA005-9F07-419B-9ABD-514DABDF2ED2}" destId="{5D11D56D-3ABC-4E53-BEF4-3B56959227BF}" srcOrd="9" destOrd="0" presId="urn:microsoft.com/office/officeart/2005/8/layout/process4"/>
    <dgm:cxn modelId="{12B7DF27-7676-4DC1-97BF-5CE3FE60E6BE}" type="presParOf" srcId="{93CAA005-9F07-419B-9ABD-514DABDF2ED2}" destId="{E52FCECD-E42D-404D-B13D-D2BF5949BF15}" srcOrd="10" destOrd="0" presId="urn:microsoft.com/office/officeart/2005/8/layout/process4"/>
    <dgm:cxn modelId="{752BFFD8-BB63-4EC1-9074-5EE08D533A74}" type="presParOf" srcId="{E52FCECD-E42D-404D-B13D-D2BF5949BF15}" destId="{B2D77980-4D5B-4E42-98A5-19BE0B98838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99,6 %</a:t>
          </a:r>
          <a:endParaRPr lang="ru-RU" sz="36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 custScaleX="114333"/>
      <dgm:spPr/>
      <dgm:t>
        <a:bodyPr/>
        <a:lstStyle/>
        <a:p>
          <a:endParaRPr lang="ru-RU"/>
        </a:p>
      </dgm:t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D402C13E-BFED-4613-A4FE-D5BD88831288}" type="pres">
      <dgm:prSet presAssocID="{AE464215-6814-4ED4-8C2D-7E9220848A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5121C81D-0A14-4E5D-B6A9-F507E23E6AFB}" type="presOf" srcId="{31E6EE46-7F4F-4073-8A5B-F0D0C10EB7B8}" destId="{FFDE71BE-DCFE-4CB0-BE08-128FFA04E25B}" srcOrd="0" destOrd="0" presId="urn:microsoft.com/office/officeart/2005/8/layout/hProcess9"/>
    <dgm:cxn modelId="{7305E3A2-3AE9-4906-9D85-8657AC91D0E0}" type="presOf" srcId="{0B2EA6F9-26D2-461A-A6E7-E946C78DD3EC}" destId="{63004F43-213A-4873-8F60-DA53381DACF2}" srcOrd="0" destOrd="0" presId="urn:microsoft.com/office/officeart/2005/8/layout/hProcess9"/>
    <dgm:cxn modelId="{005A56DA-BEC5-4CC7-A85E-9E67989BE65E}" type="presOf" srcId="{AE464215-6814-4ED4-8C2D-7E9220848A8B}" destId="{D402C13E-BFED-4613-A4FE-D5BD88831288}" srcOrd="0" destOrd="0" presId="urn:microsoft.com/office/officeart/2005/8/layout/hProcess9"/>
    <dgm:cxn modelId="{21FE7A50-AB23-447C-94E7-8DD5AB44E7A6}" type="presParOf" srcId="{FFDE71BE-DCFE-4CB0-BE08-128FFA04E25B}" destId="{FCBEEA08-5CC3-4AD4-A6D1-916C1C91DE3D}" srcOrd="0" destOrd="0" presId="urn:microsoft.com/office/officeart/2005/8/layout/hProcess9"/>
    <dgm:cxn modelId="{533D6719-11F8-4712-8577-979FE268EADD}" type="presParOf" srcId="{FFDE71BE-DCFE-4CB0-BE08-128FFA04E25B}" destId="{62DD382D-CD10-4829-A09A-A6BFC81B1C0A}" srcOrd="1" destOrd="0" presId="urn:microsoft.com/office/officeart/2005/8/layout/hProcess9"/>
    <dgm:cxn modelId="{1ED9D325-1BAB-43D5-B888-7F4F6B265780}" type="presParOf" srcId="{62DD382D-CD10-4829-A09A-A6BFC81B1C0A}" destId="{63004F43-213A-4873-8F60-DA53381DACF2}" srcOrd="0" destOrd="0" presId="urn:microsoft.com/office/officeart/2005/8/layout/hProcess9"/>
    <dgm:cxn modelId="{8245049B-1D6F-438B-8FF0-66350072BD53}" type="presParOf" srcId="{62DD382D-CD10-4829-A09A-A6BFC81B1C0A}" destId="{2FFD7BDD-F760-4F40-A10B-B3D321768B88}" srcOrd="1" destOrd="0" presId="urn:microsoft.com/office/officeart/2005/8/layout/hProcess9"/>
    <dgm:cxn modelId="{E5B108F7-E28B-46F7-94FE-AEFF805B74B9}" type="presParOf" srcId="{62DD382D-CD10-4829-A09A-A6BFC81B1C0A}" destId="{D402C13E-BFED-4613-A4FE-D5BD8883128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631 481,1</a:t>
          </a:r>
          <a:endParaRPr lang="ru-RU" sz="36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 custScaleX="117647"/>
      <dgm:spPr/>
      <dgm:t>
        <a:bodyPr/>
        <a:lstStyle/>
        <a:p>
          <a:endParaRPr lang="ru-RU"/>
        </a:p>
      </dgm:t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D402C13E-BFED-4613-A4FE-D5BD88831288}" type="pres">
      <dgm:prSet presAssocID="{AE464215-6814-4ED4-8C2D-7E9220848A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6FE3FCD3-E71C-42F2-91E5-E19ED141A7E2}" type="presOf" srcId="{0B2EA6F9-26D2-461A-A6E7-E946C78DD3EC}" destId="{63004F43-213A-4873-8F60-DA53381DACF2}" srcOrd="0" destOrd="0" presId="urn:microsoft.com/office/officeart/2005/8/layout/hProcess9"/>
    <dgm:cxn modelId="{9190C378-E12E-4DD5-A8A8-8DFC77FEE463}" type="presOf" srcId="{31E6EE46-7F4F-4073-8A5B-F0D0C10EB7B8}" destId="{FFDE71BE-DCFE-4CB0-BE08-128FFA04E25B}" srcOrd="0" destOrd="0" presId="urn:microsoft.com/office/officeart/2005/8/layout/hProcess9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C082F0EB-EDD4-4225-8C91-B5211549C6C1}" type="presOf" srcId="{AE464215-6814-4ED4-8C2D-7E9220848A8B}" destId="{D402C13E-BFED-4613-A4FE-D5BD88831288}" srcOrd="0" destOrd="0" presId="urn:microsoft.com/office/officeart/2005/8/layout/hProcess9"/>
    <dgm:cxn modelId="{EF61A490-E652-48B2-8449-E84834301FC3}" type="presParOf" srcId="{FFDE71BE-DCFE-4CB0-BE08-128FFA04E25B}" destId="{FCBEEA08-5CC3-4AD4-A6D1-916C1C91DE3D}" srcOrd="0" destOrd="0" presId="urn:microsoft.com/office/officeart/2005/8/layout/hProcess9"/>
    <dgm:cxn modelId="{439C81DE-4E6F-4929-A4A0-4F911A56A5F2}" type="presParOf" srcId="{FFDE71BE-DCFE-4CB0-BE08-128FFA04E25B}" destId="{62DD382D-CD10-4829-A09A-A6BFC81B1C0A}" srcOrd="1" destOrd="0" presId="urn:microsoft.com/office/officeart/2005/8/layout/hProcess9"/>
    <dgm:cxn modelId="{DCFE7503-2A58-4AD2-8D00-B3EC9A8CC7CD}" type="presParOf" srcId="{62DD382D-CD10-4829-A09A-A6BFC81B1C0A}" destId="{63004F43-213A-4873-8F60-DA53381DACF2}" srcOrd="0" destOrd="0" presId="urn:microsoft.com/office/officeart/2005/8/layout/hProcess9"/>
    <dgm:cxn modelId="{5501075B-2F09-46D6-9D88-1C73CF2BFCD4}" type="presParOf" srcId="{62DD382D-CD10-4829-A09A-A6BFC81B1C0A}" destId="{2FFD7BDD-F760-4F40-A10B-B3D321768B88}" srcOrd="1" destOrd="0" presId="urn:microsoft.com/office/officeart/2005/8/layout/hProcess9"/>
    <dgm:cxn modelId="{A9A30F59-66FE-460B-B4CC-858D90EFBC8C}" type="presParOf" srcId="{62DD382D-CD10-4829-A09A-A6BFC81B1C0A}" destId="{D402C13E-BFED-4613-A4FE-D5BD8883128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1D07A11-D59F-42D3-9467-8E0802787F4E}" type="doc">
      <dgm:prSet loTypeId="urn:microsoft.com/office/officeart/2005/8/layout/process4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EBEA80D-370F-47E8-B433-EC68B6C899C6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ГЛАВА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5D5FCBFD-5452-48DB-804C-939E4019FCB5}" type="parTrans" cxnId="{0E6A4A31-E118-4006-B0BD-0585A950E743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32A63089-77A6-44F6-9AEC-2FEC56B478D9}" type="sibTrans" cxnId="{0E6A4A31-E118-4006-B0BD-0585A950E743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0E3291F3-FAF8-4237-9234-70944C25D840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Аппарат управления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FE7D354-1BBF-4BC4-9D27-CB55B2E46AFC}" type="parTrans" cxnId="{CC2D6C9D-7E34-4CCE-AC2F-25A5325B65D1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AD829CF5-DAC7-452A-B252-3A37B89E040F}" type="sibTrans" cxnId="{CC2D6C9D-7E34-4CCE-AC2F-25A5325B65D1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C577C4E1-785D-4B9A-A418-74D34B22EECA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Финансовый отдел, Контрольная комиссия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14A0856C-8D9F-4868-B9CF-53F976A3F791}" type="parTrans" cxnId="{BAA0C847-9ABB-4D31-B32B-615325F444C4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C213C1A8-7CC7-4412-BB72-7C0730586D0C}" type="sibTrans" cxnId="{BAA0C847-9ABB-4D31-B32B-615325F444C4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2EC3E076-DE3E-40D8-AF05-4CAB26F44566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Резервный фонд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8AA28EE2-0040-4EE3-BDDC-22D8A816D242}" type="parTrans" cxnId="{AEF1FF74-FE0A-45E6-B4B2-6AA2D976DC81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0402D4F6-5A40-4642-A09E-0FA343428117}" type="sibTrans" cxnId="{AEF1FF74-FE0A-45E6-B4B2-6AA2D976DC81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E07C010E-A664-4D8E-A175-B229EA7DC0FC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Другие вопросы </a:t>
          </a:r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(ОХО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)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17370C25-D9E2-4CE2-A50C-7B9F201B3294}" type="parTrans" cxnId="{D5C8DBF2-EE4B-419D-8A35-04232EB46EAE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435E4362-A4EC-4552-8558-140171DFBC32}" type="sibTrans" cxnId="{D5C8DBF2-EE4B-419D-8A35-04232EB46EAE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4AB68374-AD2A-4C64-B41F-89C959B01400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Образование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3F50737D-823F-416C-AAC8-17BFFAE8779D}" type="parTrans" cxnId="{215A0614-F6B8-4A3A-AED5-1770289668CE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5CD6EE46-2F57-42F9-80F0-02880BB73E8B}" type="sibTrans" cxnId="{215A0614-F6B8-4A3A-AED5-1770289668CE}">
      <dgm:prSet custT="1"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64955052-90F1-4DB2-97D9-5611230BAA9B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Совет Депутатов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6889681C-5C57-4264-B1C3-B463561AB14E}" type="parTrans" cxnId="{BC9C3FA9-79B0-4F97-B3D2-408752F9536B}">
      <dgm:prSet/>
      <dgm:spPr/>
      <dgm:t>
        <a:bodyPr/>
        <a:lstStyle/>
        <a:p>
          <a:endParaRPr lang="ru-RU" sz="1800"/>
        </a:p>
      </dgm:t>
    </dgm:pt>
    <dgm:pt modelId="{291D87F4-6A54-4CCC-A3FA-29E15E992F3F}" type="sibTrans" cxnId="{BC9C3FA9-79B0-4F97-B3D2-408752F9536B}">
      <dgm:prSet/>
      <dgm:spPr/>
      <dgm:t>
        <a:bodyPr/>
        <a:lstStyle/>
        <a:p>
          <a:endParaRPr lang="ru-RU" sz="1800"/>
        </a:p>
      </dgm:t>
    </dgm:pt>
    <dgm:pt modelId="{93CAA005-9F07-419B-9ABD-514DABDF2ED2}" type="pres">
      <dgm:prSet presAssocID="{E1D07A11-D59F-42D3-9467-8E0802787F4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E60D02-0C6D-439A-9903-9F056FEF0B15}" type="pres">
      <dgm:prSet presAssocID="{4AB68374-AD2A-4C64-B41F-89C959B01400}" presName="boxAndChildren" presStyleCnt="0"/>
      <dgm:spPr/>
    </dgm:pt>
    <dgm:pt modelId="{FD2C95B7-D5E7-4C78-BD42-D391714464AA}" type="pres">
      <dgm:prSet presAssocID="{4AB68374-AD2A-4C64-B41F-89C959B01400}" presName="parentTextBox" presStyleLbl="node1" presStyleIdx="0" presStyleCnt="7"/>
      <dgm:spPr/>
      <dgm:t>
        <a:bodyPr/>
        <a:lstStyle/>
        <a:p>
          <a:endParaRPr lang="ru-RU"/>
        </a:p>
      </dgm:t>
    </dgm:pt>
    <dgm:pt modelId="{590BA2D8-70EC-4B9B-9EBE-E12E009D6014}" type="pres">
      <dgm:prSet presAssocID="{435E4362-A4EC-4552-8558-140171DFBC32}" presName="sp" presStyleCnt="0"/>
      <dgm:spPr/>
    </dgm:pt>
    <dgm:pt modelId="{81A3F7A6-8B21-4730-BA25-FBD54BAEE8B2}" type="pres">
      <dgm:prSet presAssocID="{E07C010E-A664-4D8E-A175-B229EA7DC0FC}" presName="arrowAndChildren" presStyleCnt="0"/>
      <dgm:spPr/>
    </dgm:pt>
    <dgm:pt modelId="{B7EFAB9A-6EB1-45DE-8EFB-A89DE28D69E7}" type="pres">
      <dgm:prSet presAssocID="{E07C010E-A664-4D8E-A175-B229EA7DC0FC}" presName="parentTextArrow" presStyleLbl="node1" presStyleIdx="1" presStyleCnt="7"/>
      <dgm:spPr/>
      <dgm:t>
        <a:bodyPr/>
        <a:lstStyle/>
        <a:p>
          <a:endParaRPr lang="ru-RU"/>
        </a:p>
      </dgm:t>
    </dgm:pt>
    <dgm:pt modelId="{A0C26995-595B-4773-A7DB-4A3124E40B1C}" type="pres">
      <dgm:prSet presAssocID="{0402D4F6-5A40-4642-A09E-0FA343428117}" presName="sp" presStyleCnt="0"/>
      <dgm:spPr/>
    </dgm:pt>
    <dgm:pt modelId="{E53A0AF7-8D17-4564-8610-D9AF04C1F6C9}" type="pres">
      <dgm:prSet presAssocID="{2EC3E076-DE3E-40D8-AF05-4CAB26F44566}" presName="arrowAndChildren" presStyleCnt="0"/>
      <dgm:spPr/>
    </dgm:pt>
    <dgm:pt modelId="{39EE4124-4989-48DC-AC97-A1FF202F1EC4}" type="pres">
      <dgm:prSet presAssocID="{2EC3E076-DE3E-40D8-AF05-4CAB26F44566}" presName="parentTextArrow" presStyleLbl="node1" presStyleIdx="2" presStyleCnt="7"/>
      <dgm:spPr/>
      <dgm:t>
        <a:bodyPr/>
        <a:lstStyle/>
        <a:p>
          <a:endParaRPr lang="ru-RU"/>
        </a:p>
      </dgm:t>
    </dgm:pt>
    <dgm:pt modelId="{42631FCC-810F-42E7-9602-A8E2C19FBE2F}" type="pres">
      <dgm:prSet presAssocID="{C213C1A8-7CC7-4412-BB72-7C0730586D0C}" presName="sp" presStyleCnt="0"/>
      <dgm:spPr/>
    </dgm:pt>
    <dgm:pt modelId="{55682B71-B571-48CE-A0E0-7D25BF433B46}" type="pres">
      <dgm:prSet presAssocID="{C577C4E1-785D-4B9A-A418-74D34B22EECA}" presName="arrowAndChildren" presStyleCnt="0"/>
      <dgm:spPr/>
    </dgm:pt>
    <dgm:pt modelId="{936696FF-D1E2-400D-B2FF-801731E5EF83}" type="pres">
      <dgm:prSet presAssocID="{C577C4E1-785D-4B9A-A418-74D34B22EECA}" presName="parentTextArrow" presStyleLbl="node1" presStyleIdx="3" presStyleCnt="7"/>
      <dgm:spPr/>
      <dgm:t>
        <a:bodyPr/>
        <a:lstStyle/>
        <a:p>
          <a:endParaRPr lang="ru-RU"/>
        </a:p>
      </dgm:t>
    </dgm:pt>
    <dgm:pt modelId="{AF90C09B-0855-48ED-B5E1-3D81EF925C6D}" type="pres">
      <dgm:prSet presAssocID="{AD829CF5-DAC7-452A-B252-3A37B89E040F}" presName="sp" presStyleCnt="0"/>
      <dgm:spPr/>
    </dgm:pt>
    <dgm:pt modelId="{EE96B272-724E-4DF3-8521-040BF0483F9E}" type="pres">
      <dgm:prSet presAssocID="{0E3291F3-FAF8-4237-9234-70944C25D840}" presName="arrowAndChildren" presStyleCnt="0"/>
      <dgm:spPr/>
    </dgm:pt>
    <dgm:pt modelId="{7CF477DA-601D-49F1-878D-F39A16A88A7A}" type="pres">
      <dgm:prSet presAssocID="{0E3291F3-FAF8-4237-9234-70944C25D840}" presName="parentTextArrow" presStyleLbl="node1" presStyleIdx="4" presStyleCnt="7"/>
      <dgm:spPr/>
      <dgm:t>
        <a:bodyPr/>
        <a:lstStyle/>
        <a:p>
          <a:endParaRPr lang="ru-RU"/>
        </a:p>
      </dgm:t>
    </dgm:pt>
    <dgm:pt modelId="{AE3BD09A-8F45-4B78-A996-B8DC94DCC6C9}" type="pres">
      <dgm:prSet presAssocID="{291D87F4-6A54-4CCC-A3FA-29E15E992F3F}" presName="sp" presStyleCnt="0"/>
      <dgm:spPr/>
    </dgm:pt>
    <dgm:pt modelId="{5B6312DB-9019-4BB4-B2AC-A0B9AB992DE7}" type="pres">
      <dgm:prSet presAssocID="{64955052-90F1-4DB2-97D9-5611230BAA9B}" presName="arrowAndChildren" presStyleCnt="0"/>
      <dgm:spPr/>
    </dgm:pt>
    <dgm:pt modelId="{56FBBB28-7054-457E-88BD-65E54C4499AF}" type="pres">
      <dgm:prSet presAssocID="{64955052-90F1-4DB2-97D9-5611230BAA9B}" presName="parentTextArrow" presStyleLbl="node1" presStyleIdx="5" presStyleCnt="7"/>
      <dgm:spPr/>
      <dgm:t>
        <a:bodyPr/>
        <a:lstStyle/>
        <a:p>
          <a:endParaRPr lang="ru-RU"/>
        </a:p>
      </dgm:t>
    </dgm:pt>
    <dgm:pt modelId="{5D11D56D-3ABC-4E53-BEF4-3B56959227BF}" type="pres">
      <dgm:prSet presAssocID="{32A63089-77A6-44F6-9AEC-2FEC56B478D9}" presName="sp" presStyleCnt="0"/>
      <dgm:spPr/>
    </dgm:pt>
    <dgm:pt modelId="{E52FCECD-E42D-404D-B13D-D2BF5949BF15}" type="pres">
      <dgm:prSet presAssocID="{5EBEA80D-370F-47E8-B433-EC68B6C899C6}" presName="arrowAndChildren" presStyleCnt="0"/>
      <dgm:spPr/>
    </dgm:pt>
    <dgm:pt modelId="{B2D77980-4D5B-4E42-98A5-19BE0B988386}" type="pres">
      <dgm:prSet presAssocID="{5EBEA80D-370F-47E8-B433-EC68B6C899C6}" presName="parentTextArrow" presStyleLbl="node1" presStyleIdx="6" presStyleCnt="7"/>
      <dgm:spPr/>
      <dgm:t>
        <a:bodyPr/>
        <a:lstStyle/>
        <a:p>
          <a:endParaRPr lang="ru-RU"/>
        </a:p>
      </dgm:t>
    </dgm:pt>
  </dgm:ptLst>
  <dgm:cxnLst>
    <dgm:cxn modelId="{3859BBE3-E187-4505-9887-4B54D6EF3350}" type="presOf" srcId="{C577C4E1-785D-4B9A-A418-74D34B22EECA}" destId="{936696FF-D1E2-400D-B2FF-801731E5EF83}" srcOrd="0" destOrd="0" presId="urn:microsoft.com/office/officeart/2005/8/layout/process4"/>
    <dgm:cxn modelId="{D5C8DBF2-EE4B-419D-8A35-04232EB46EAE}" srcId="{E1D07A11-D59F-42D3-9467-8E0802787F4E}" destId="{E07C010E-A664-4D8E-A175-B229EA7DC0FC}" srcOrd="5" destOrd="0" parTransId="{17370C25-D9E2-4CE2-A50C-7B9F201B3294}" sibTransId="{435E4362-A4EC-4552-8558-140171DFBC32}"/>
    <dgm:cxn modelId="{0E6A4A31-E118-4006-B0BD-0585A950E743}" srcId="{E1D07A11-D59F-42D3-9467-8E0802787F4E}" destId="{5EBEA80D-370F-47E8-B433-EC68B6C899C6}" srcOrd="0" destOrd="0" parTransId="{5D5FCBFD-5452-48DB-804C-939E4019FCB5}" sibTransId="{32A63089-77A6-44F6-9AEC-2FEC56B478D9}"/>
    <dgm:cxn modelId="{1D131870-BAD9-4344-A06D-80A508AC93C8}" type="presOf" srcId="{E07C010E-A664-4D8E-A175-B229EA7DC0FC}" destId="{B7EFAB9A-6EB1-45DE-8EFB-A89DE28D69E7}" srcOrd="0" destOrd="0" presId="urn:microsoft.com/office/officeart/2005/8/layout/process4"/>
    <dgm:cxn modelId="{161CA106-AD94-49E5-9B60-C981D3ECA3AA}" type="presOf" srcId="{E1D07A11-D59F-42D3-9467-8E0802787F4E}" destId="{93CAA005-9F07-419B-9ABD-514DABDF2ED2}" srcOrd="0" destOrd="0" presId="urn:microsoft.com/office/officeart/2005/8/layout/process4"/>
    <dgm:cxn modelId="{7C05A3CB-32AA-4B33-BC14-81EDF9F6D032}" type="presOf" srcId="{2EC3E076-DE3E-40D8-AF05-4CAB26F44566}" destId="{39EE4124-4989-48DC-AC97-A1FF202F1EC4}" srcOrd="0" destOrd="0" presId="urn:microsoft.com/office/officeart/2005/8/layout/process4"/>
    <dgm:cxn modelId="{BAA0C847-9ABB-4D31-B32B-615325F444C4}" srcId="{E1D07A11-D59F-42D3-9467-8E0802787F4E}" destId="{C577C4E1-785D-4B9A-A418-74D34B22EECA}" srcOrd="3" destOrd="0" parTransId="{14A0856C-8D9F-4868-B9CF-53F976A3F791}" sibTransId="{C213C1A8-7CC7-4412-BB72-7C0730586D0C}"/>
    <dgm:cxn modelId="{215A0614-F6B8-4A3A-AED5-1770289668CE}" srcId="{E1D07A11-D59F-42D3-9467-8E0802787F4E}" destId="{4AB68374-AD2A-4C64-B41F-89C959B01400}" srcOrd="6" destOrd="0" parTransId="{3F50737D-823F-416C-AAC8-17BFFAE8779D}" sibTransId="{5CD6EE46-2F57-42F9-80F0-02880BB73E8B}"/>
    <dgm:cxn modelId="{BC9C3FA9-79B0-4F97-B3D2-408752F9536B}" srcId="{E1D07A11-D59F-42D3-9467-8E0802787F4E}" destId="{64955052-90F1-4DB2-97D9-5611230BAA9B}" srcOrd="1" destOrd="0" parTransId="{6889681C-5C57-4264-B1C3-B463561AB14E}" sibTransId="{291D87F4-6A54-4CCC-A3FA-29E15E992F3F}"/>
    <dgm:cxn modelId="{CC2D6C9D-7E34-4CCE-AC2F-25A5325B65D1}" srcId="{E1D07A11-D59F-42D3-9467-8E0802787F4E}" destId="{0E3291F3-FAF8-4237-9234-70944C25D840}" srcOrd="2" destOrd="0" parTransId="{5FE7D354-1BBF-4BC4-9D27-CB55B2E46AFC}" sibTransId="{AD829CF5-DAC7-452A-B252-3A37B89E040F}"/>
    <dgm:cxn modelId="{C5E5C623-A68B-41D4-8E25-A1DDC85843A3}" type="presOf" srcId="{64955052-90F1-4DB2-97D9-5611230BAA9B}" destId="{56FBBB28-7054-457E-88BD-65E54C4499AF}" srcOrd="0" destOrd="0" presId="urn:microsoft.com/office/officeart/2005/8/layout/process4"/>
    <dgm:cxn modelId="{AEF1FF74-FE0A-45E6-B4B2-6AA2D976DC81}" srcId="{E1D07A11-D59F-42D3-9467-8E0802787F4E}" destId="{2EC3E076-DE3E-40D8-AF05-4CAB26F44566}" srcOrd="4" destOrd="0" parTransId="{8AA28EE2-0040-4EE3-BDDC-22D8A816D242}" sibTransId="{0402D4F6-5A40-4642-A09E-0FA343428117}"/>
    <dgm:cxn modelId="{3356B672-18E1-4373-9420-958F563753A3}" type="presOf" srcId="{4AB68374-AD2A-4C64-B41F-89C959B01400}" destId="{FD2C95B7-D5E7-4C78-BD42-D391714464AA}" srcOrd="0" destOrd="0" presId="urn:microsoft.com/office/officeart/2005/8/layout/process4"/>
    <dgm:cxn modelId="{A6C79BA1-0BC4-4D60-AAA7-C7BD54155A1A}" type="presOf" srcId="{0E3291F3-FAF8-4237-9234-70944C25D840}" destId="{7CF477DA-601D-49F1-878D-F39A16A88A7A}" srcOrd="0" destOrd="0" presId="urn:microsoft.com/office/officeart/2005/8/layout/process4"/>
    <dgm:cxn modelId="{5878DAC3-3EF1-4F3B-9632-0A3CE49453EF}" type="presOf" srcId="{5EBEA80D-370F-47E8-B433-EC68B6C899C6}" destId="{B2D77980-4D5B-4E42-98A5-19BE0B988386}" srcOrd="0" destOrd="0" presId="urn:microsoft.com/office/officeart/2005/8/layout/process4"/>
    <dgm:cxn modelId="{13CCFA7C-F277-407E-B4FE-76D496A32E93}" type="presParOf" srcId="{93CAA005-9F07-419B-9ABD-514DABDF2ED2}" destId="{EFE60D02-0C6D-439A-9903-9F056FEF0B15}" srcOrd="0" destOrd="0" presId="urn:microsoft.com/office/officeart/2005/8/layout/process4"/>
    <dgm:cxn modelId="{93BE1CB5-8221-41BA-8FBB-5463D4E3C0D2}" type="presParOf" srcId="{EFE60D02-0C6D-439A-9903-9F056FEF0B15}" destId="{FD2C95B7-D5E7-4C78-BD42-D391714464AA}" srcOrd="0" destOrd="0" presId="urn:microsoft.com/office/officeart/2005/8/layout/process4"/>
    <dgm:cxn modelId="{87434003-A783-48FD-A82E-648929C7FE08}" type="presParOf" srcId="{93CAA005-9F07-419B-9ABD-514DABDF2ED2}" destId="{590BA2D8-70EC-4B9B-9EBE-E12E009D6014}" srcOrd="1" destOrd="0" presId="urn:microsoft.com/office/officeart/2005/8/layout/process4"/>
    <dgm:cxn modelId="{8A3BA3A7-47C8-4FED-B311-5AC3370D46E1}" type="presParOf" srcId="{93CAA005-9F07-419B-9ABD-514DABDF2ED2}" destId="{81A3F7A6-8B21-4730-BA25-FBD54BAEE8B2}" srcOrd="2" destOrd="0" presId="urn:microsoft.com/office/officeart/2005/8/layout/process4"/>
    <dgm:cxn modelId="{15B2E12B-E40C-4430-A0EE-87518748D6B1}" type="presParOf" srcId="{81A3F7A6-8B21-4730-BA25-FBD54BAEE8B2}" destId="{B7EFAB9A-6EB1-45DE-8EFB-A89DE28D69E7}" srcOrd="0" destOrd="0" presId="urn:microsoft.com/office/officeart/2005/8/layout/process4"/>
    <dgm:cxn modelId="{EDAB63A7-779C-47A3-9E9A-5CA30A723871}" type="presParOf" srcId="{93CAA005-9F07-419B-9ABD-514DABDF2ED2}" destId="{A0C26995-595B-4773-A7DB-4A3124E40B1C}" srcOrd="3" destOrd="0" presId="urn:microsoft.com/office/officeart/2005/8/layout/process4"/>
    <dgm:cxn modelId="{40362739-07F2-4C27-BFEF-E29D41D4F985}" type="presParOf" srcId="{93CAA005-9F07-419B-9ABD-514DABDF2ED2}" destId="{E53A0AF7-8D17-4564-8610-D9AF04C1F6C9}" srcOrd="4" destOrd="0" presId="urn:microsoft.com/office/officeart/2005/8/layout/process4"/>
    <dgm:cxn modelId="{03AF8705-FC5E-43A2-9DDC-711AD1822571}" type="presParOf" srcId="{E53A0AF7-8D17-4564-8610-D9AF04C1F6C9}" destId="{39EE4124-4989-48DC-AC97-A1FF202F1EC4}" srcOrd="0" destOrd="0" presId="urn:microsoft.com/office/officeart/2005/8/layout/process4"/>
    <dgm:cxn modelId="{6B5E2B7F-520E-459A-A52B-D2831AEB0582}" type="presParOf" srcId="{93CAA005-9F07-419B-9ABD-514DABDF2ED2}" destId="{42631FCC-810F-42E7-9602-A8E2C19FBE2F}" srcOrd="5" destOrd="0" presId="urn:microsoft.com/office/officeart/2005/8/layout/process4"/>
    <dgm:cxn modelId="{401E3D16-2740-4A77-ACAB-556C1A67E517}" type="presParOf" srcId="{93CAA005-9F07-419B-9ABD-514DABDF2ED2}" destId="{55682B71-B571-48CE-A0E0-7D25BF433B46}" srcOrd="6" destOrd="0" presId="urn:microsoft.com/office/officeart/2005/8/layout/process4"/>
    <dgm:cxn modelId="{F83D3DCC-D4AD-40CA-996C-0E1145F05EB5}" type="presParOf" srcId="{55682B71-B571-48CE-A0E0-7D25BF433B46}" destId="{936696FF-D1E2-400D-B2FF-801731E5EF83}" srcOrd="0" destOrd="0" presId="urn:microsoft.com/office/officeart/2005/8/layout/process4"/>
    <dgm:cxn modelId="{0178B4D4-FDE3-4C30-8F8B-00F4DB504F5A}" type="presParOf" srcId="{93CAA005-9F07-419B-9ABD-514DABDF2ED2}" destId="{AF90C09B-0855-48ED-B5E1-3D81EF925C6D}" srcOrd="7" destOrd="0" presId="urn:microsoft.com/office/officeart/2005/8/layout/process4"/>
    <dgm:cxn modelId="{33603880-27E8-4C21-9366-8653F3C3EA34}" type="presParOf" srcId="{93CAA005-9F07-419B-9ABD-514DABDF2ED2}" destId="{EE96B272-724E-4DF3-8521-040BF0483F9E}" srcOrd="8" destOrd="0" presId="urn:microsoft.com/office/officeart/2005/8/layout/process4"/>
    <dgm:cxn modelId="{8E7DCDE9-851F-46CF-8FC9-7A3EE1DD8173}" type="presParOf" srcId="{EE96B272-724E-4DF3-8521-040BF0483F9E}" destId="{7CF477DA-601D-49F1-878D-F39A16A88A7A}" srcOrd="0" destOrd="0" presId="urn:microsoft.com/office/officeart/2005/8/layout/process4"/>
    <dgm:cxn modelId="{DFB269AE-F1EF-4058-86D6-FDFE8002925D}" type="presParOf" srcId="{93CAA005-9F07-419B-9ABD-514DABDF2ED2}" destId="{AE3BD09A-8F45-4B78-A996-B8DC94DCC6C9}" srcOrd="9" destOrd="0" presId="urn:microsoft.com/office/officeart/2005/8/layout/process4"/>
    <dgm:cxn modelId="{DA97B4A0-91BC-49E4-AEC1-9244406A46AD}" type="presParOf" srcId="{93CAA005-9F07-419B-9ABD-514DABDF2ED2}" destId="{5B6312DB-9019-4BB4-B2AC-A0B9AB992DE7}" srcOrd="10" destOrd="0" presId="urn:microsoft.com/office/officeart/2005/8/layout/process4"/>
    <dgm:cxn modelId="{52D872D1-6407-41D0-A473-1CB3AADCFD1E}" type="presParOf" srcId="{5B6312DB-9019-4BB4-B2AC-A0B9AB992DE7}" destId="{56FBBB28-7054-457E-88BD-65E54C4499AF}" srcOrd="0" destOrd="0" presId="urn:microsoft.com/office/officeart/2005/8/layout/process4"/>
    <dgm:cxn modelId="{B54E6E81-1467-4310-B792-A6A274A7A2F2}" type="presParOf" srcId="{93CAA005-9F07-419B-9ABD-514DABDF2ED2}" destId="{5D11D56D-3ABC-4E53-BEF4-3B56959227BF}" srcOrd="11" destOrd="0" presId="urn:microsoft.com/office/officeart/2005/8/layout/process4"/>
    <dgm:cxn modelId="{A2BB6E30-DE02-4AD5-A192-9B2DB3265C54}" type="presParOf" srcId="{93CAA005-9F07-419B-9ABD-514DABDF2ED2}" destId="{E52FCECD-E42D-404D-B13D-D2BF5949BF15}" srcOrd="12" destOrd="0" presId="urn:microsoft.com/office/officeart/2005/8/layout/process4"/>
    <dgm:cxn modelId="{6B43D72C-FD3E-43D6-B04C-A47335911023}" type="presParOf" srcId="{E52FCECD-E42D-404D-B13D-D2BF5949BF15}" destId="{B2D77980-4D5B-4E42-98A5-19BE0B98838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44 857,4</a:t>
          </a:r>
          <a:endParaRPr lang="ru-RU" sz="32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 custAng="10800000" custScaleX="117647"/>
      <dgm:spPr/>
      <dgm:t>
        <a:bodyPr/>
        <a:lstStyle/>
        <a:p>
          <a:endParaRPr lang="ru-RU"/>
        </a:p>
      </dgm:t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D402C13E-BFED-4613-A4FE-D5BD88831288}" type="pres">
      <dgm:prSet presAssocID="{AE464215-6814-4ED4-8C2D-7E9220848A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BF5F4C-89E4-443C-B407-96E266C0387E}" type="presOf" srcId="{0B2EA6F9-26D2-461A-A6E7-E946C78DD3EC}" destId="{63004F43-213A-4873-8F60-DA53381DACF2}" srcOrd="0" destOrd="0" presId="urn:microsoft.com/office/officeart/2005/8/layout/hProcess9"/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439DCDC4-E503-4132-BFC0-202D537E3D04}" type="presOf" srcId="{31E6EE46-7F4F-4073-8A5B-F0D0C10EB7B8}" destId="{FFDE71BE-DCFE-4CB0-BE08-128FFA04E25B}" srcOrd="0" destOrd="0" presId="urn:microsoft.com/office/officeart/2005/8/layout/hProcess9"/>
    <dgm:cxn modelId="{37F25E46-FB74-4559-B433-098BDF1AC16D}" type="presOf" srcId="{AE464215-6814-4ED4-8C2D-7E9220848A8B}" destId="{D402C13E-BFED-4613-A4FE-D5BD88831288}" srcOrd="0" destOrd="0" presId="urn:microsoft.com/office/officeart/2005/8/layout/hProcess9"/>
    <dgm:cxn modelId="{3ED8008B-AA7D-4572-BADE-4AB3DCA5A45F}" type="presParOf" srcId="{FFDE71BE-DCFE-4CB0-BE08-128FFA04E25B}" destId="{FCBEEA08-5CC3-4AD4-A6D1-916C1C91DE3D}" srcOrd="0" destOrd="0" presId="urn:microsoft.com/office/officeart/2005/8/layout/hProcess9"/>
    <dgm:cxn modelId="{41641BD0-E88E-4A91-B5EB-03C0A95AAA61}" type="presParOf" srcId="{FFDE71BE-DCFE-4CB0-BE08-128FFA04E25B}" destId="{62DD382D-CD10-4829-A09A-A6BFC81B1C0A}" srcOrd="1" destOrd="0" presId="urn:microsoft.com/office/officeart/2005/8/layout/hProcess9"/>
    <dgm:cxn modelId="{214827B7-988A-4140-970D-C44E92985A79}" type="presParOf" srcId="{62DD382D-CD10-4829-A09A-A6BFC81B1C0A}" destId="{63004F43-213A-4873-8F60-DA53381DACF2}" srcOrd="0" destOrd="0" presId="urn:microsoft.com/office/officeart/2005/8/layout/hProcess9"/>
    <dgm:cxn modelId="{C22F7A51-018A-405D-93A6-EFC4402AB7CA}" type="presParOf" srcId="{62DD382D-CD10-4829-A09A-A6BFC81B1C0A}" destId="{2FFD7BDD-F760-4F40-A10B-B3D321768B88}" srcOrd="1" destOrd="0" presId="urn:microsoft.com/office/officeart/2005/8/layout/hProcess9"/>
    <dgm:cxn modelId="{CE9A7699-D013-4E77-9E54-EF45B718A5EB}" type="presParOf" srcId="{62DD382D-CD10-4829-A09A-A6BFC81B1C0A}" destId="{D402C13E-BFED-4613-A4FE-D5BD8883128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1E6EE46-7F4F-4073-8A5B-F0D0C10EB7B8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B2EA6F9-26D2-461A-A6E7-E946C78DD3E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dirty="0"/>
        </a:p>
      </dgm:t>
    </dgm:pt>
    <dgm:pt modelId="{6A5B949B-9E46-4C6C-8C3F-62FC4A9C3D70}" type="parTrans" cxnId="{DD87C51D-726C-4C22-A5B0-6D50F328C510}">
      <dgm:prSet/>
      <dgm:spPr/>
      <dgm:t>
        <a:bodyPr/>
        <a:lstStyle/>
        <a:p>
          <a:endParaRPr lang="ru-RU"/>
        </a:p>
      </dgm:t>
    </dgm:pt>
    <dgm:pt modelId="{0C1CC200-E0DC-48A0-93BA-A69646A56B6C}" type="sibTrans" cxnId="{DD87C51D-726C-4C22-A5B0-6D50F328C510}">
      <dgm:prSet/>
      <dgm:spPr/>
      <dgm:t>
        <a:bodyPr/>
        <a:lstStyle/>
        <a:p>
          <a:endParaRPr lang="ru-RU"/>
        </a:p>
      </dgm:t>
    </dgm:pt>
    <dgm:pt modelId="{AE464215-6814-4ED4-8C2D-7E9220848A8B}">
      <dgm:prSet phldrT="[Текст]" custT="1"/>
      <dgm:spPr/>
      <dgm:t>
        <a:bodyPr/>
        <a:lstStyle/>
        <a:p>
          <a:r>
            <a:rPr lang="ru-RU" sz="3600" dirty="0" smtClean="0">
              <a:latin typeface="Times New Roman" pitchFamily="18" charset="0"/>
              <a:cs typeface="Times New Roman" pitchFamily="18" charset="0"/>
            </a:rPr>
            <a:t>96,7 %</a:t>
          </a:r>
          <a:endParaRPr lang="ru-RU" sz="3600" dirty="0"/>
        </a:p>
      </dgm:t>
    </dgm:pt>
    <dgm:pt modelId="{94EF7143-8D9E-4595-980B-42DC55177AE5}" type="parTrans" cxnId="{FF1B7E29-14FB-4400-AFAC-D60B7D8AC439}">
      <dgm:prSet/>
      <dgm:spPr/>
      <dgm:t>
        <a:bodyPr/>
        <a:lstStyle/>
        <a:p>
          <a:endParaRPr lang="ru-RU"/>
        </a:p>
      </dgm:t>
    </dgm:pt>
    <dgm:pt modelId="{F09BBDA9-9ACA-4E87-9E19-E76E6C39E71D}" type="sibTrans" cxnId="{FF1B7E29-14FB-4400-AFAC-D60B7D8AC439}">
      <dgm:prSet/>
      <dgm:spPr/>
      <dgm:t>
        <a:bodyPr/>
        <a:lstStyle/>
        <a:p>
          <a:endParaRPr lang="ru-RU"/>
        </a:p>
      </dgm:t>
    </dgm:pt>
    <dgm:pt modelId="{FFDE71BE-DCFE-4CB0-BE08-128FFA04E25B}" type="pres">
      <dgm:prSet presAssocID="{31E6EE46-7F4F-4073-8A5B-F0D0C10EB7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BEEA08-5CC3-4AD4-A6D1-916C1C91DE3D}" type="pres">
      <dgm:prSet presAssocID="{31E6EE46-7F4F-4073-8A5B-F0D0C10EB7B8}" presName="arrow" presStyleLbl="bgShp" presStyleIdx="0" presStyleCnt="1" custAng="10800000" custScaleX="114333"/>
      <dgm:spPr/>
      <dgm:t>
        <a:bodyPr/>
        <a:lstStyle/>
        <a:p>
          <a:endParaRPr lang="ru-RU"/>
        </a:p>
      </dgm:t>
    </dgm:pt>
    <dgm:pt modelId="{62DD382D-CD10-4829-A09A-A6BFC81B1C0A}" type="pres">
      <dgm:prSet presAssocID="{31E6EE46-7F4F-4073-8A5B-F0D0C10EB7B8}" presName="linearProcess" presStyleCnt="0"/>
      <dgm:spPr/>
    </dgm:pt>
    <dgm:pt modelId="{63004F43-213A-4873-8F60-DA53381DACF2}" type="pres">
      <dgm:prSet presAssocID="{0B2EA6F9-26D2-461A-A6E7-E946C78DD3EC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D7BDD-F760-4F40-A10B-B3D321768B88}" type="pres">
      <dgm:prSet presAssocID="{0C1CC200-E0DC-48A0-93BA-A69646A56B6C}" presName="sibTrans" presStyleCnt="0"/>
      <dgm:spPr/>
    </dgm:pt>
    <dgm:pt modelId="{D402C13E-BFED-4613-A4FE-D5BD88831288}" type="pres">
      <dgm:prSet presAssocID="{AE464215-6814-4ED4-8C2D-7E9220848A8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B7E29-14FB-4400-AFAC-D60B7D8AC439}" srcId="{31E6EE46-7F4F-4073-8A5B-F0D0C10EB7B8}" destId="{AE464215-6814-4ED4-8C2D-7E9220848A8B}" srcOrd="1" destOrd="0" parTransId="{94EF7143-8D9E-4595-980B-42DC55177AE5}" sibTransId="{F09BBDA9-9ACA-4E87-9E19-E76E6C39E71D}"/>
    <dgm:cxn modelId="{DD87C51D-726C-4C22-A5B0-6D50F328C510}" srcId="{31E6EE46-7F4F-4073-8A5B-F0D0C10EB7B8}" destId="{0B2EA6F9-26D2-461A-A6E7-E946C78DD3EC}" srcOrd="0" destOrd="0" parTransId="{6A5B949B-9E46-4C6C-8C3F-62FC4A9C3D70}" sibTransId="{0C1CC200-E0DC-48A0-93BA-A69646A56B6C}"/>
    <dgm:cxn modelId="{926B619C-8AEF-41C1-B1AA-FB1F35C6CB2B}" type="presOf" srcId="{31E6EE46-7F4F-4073-8A5B-F0D0C10EB7B8}" destId="{FFDE71BE-DCFE-4CB0-BE08-128FFA04E25B}" srcOrd="0" destOrd="0" presId="urn:microsoft.com/office/officeart/2005/8/layout/hProcess9"/>
    <dgm:cxn modelId="{FD85E095-13A4-4667-90BB-1A50CF38FA1E}" type="presOf" srcId="{0B2EA6F9-26D2-461A-A6E7-E946C78DD3EC}" destId="{63004F43-213A-4873-8F60-DA53381DACF2}" srcOrd="0" destOrd="0" presId="urn:microsoft.com/office/officeart/2005/8/layout/hProcess9"/>
    <dgm:cxn modelId="{D529D94F-C4AA-4B9A-903F-5320ADFC61E8}" type="presOf" srcId="{AE464215-6814-4ED4-8C2D-7E9220848A8B}" destId="{D402C13E-BFED-4613-A4FE-D5BD88831288}" srcOrd="0" destOrd="0" presId="urn:microsoft.com/office/officeart/2005/8/layout/hProcess9"/>
    <dgm:cxn modelId="{642BAF06-CCAE-4AC9-8B01-77ABEFAEB090}" type="presParOf" srcId="{FFDE71BE-DCFE-4CB0-BE08-128FFA04E25B}" destId="{FCBEEA08-5CC3-4AD4-A6D1-916C1C91DE3D}" srcOrd="0" destOrd="0" presId="urn:microsoft.com/office/officeart/2005/8/layout/hProcess9"/>
    <dgm:cxn modelId="{0A99F14F-194C-42F1-88C5-B9DDE363A511}" type="presParOf" srcId="{FFDE71BE-DCFE-4CB0-BE08-128FFA04E25B}" destId="{62DD382D-CD10-4829-A09A-A6BFC81B1C0A}" srcOrd="1" destOrd="0" presId="urn:microsoft.com/office/officeart/2005/8/layout/hProcess9"/>
    <dgm:cxn modelId="{0029188E-BA30-43B5-A9D3-72198D619C26}" type="presParOf" srcId="{62DD382D-CD10-4829-A09A-A6BFC81B1C0A}" destId="{63004F43-213A-4873-8F60-DA53381DACF2}" srcOrd="0" destOrd="0" presId="urn:microsoft.com/office/officeart/2005/8/layout/hProcess9"/>
    <dgm:cxn modelId="{56959883-8E1C-4296-A4F5-C592CE6101A9}" type="presParOf" srcId="{62DD382D-CD10-4829-A09A-A6BFC81B1C0A}" destId="{2FFD7BDD-F760-4F40-A10B-B3D321768B88}" srcOrd="1" destOrd="0" presId="urn:microsoft.com/office/officeart/2005/8/layout/hProcess9"/>
    <dgm:cxn modelId="{0D1F1A8A-32F2-4D04-96F2-1783BB066FB6}" type="presParOf" srcId="{62DD382D-CD10-4829-A09A-A6BFC81B1C0A}" destId="{D402C13E-BFED-4613-A4FE-D5BD88831288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>
          <a:off x="66403" y="0"/>
          <a:ext cx="4979761" cy="2592287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512817" y="777686"/>
          <a:ext cx="1981120" cy="1036915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Процент исполнения</a:t>
          </a:r>
          <a:endParaRPr lang="ru-RU" sz="2600" kern="1200" dirty="0"/>
        </a:p>
      </dsp:txBody>
      <dsp:txXfrm>
        <a:off x="512817" y="777686"/>
        <a:ext cx="1981120" cy="1036915"/>
      </dsp:txXfrm>
    </dsp:sp>
    <dsp:sp modelId="{D402C13E-BFED-4613-A4FE-D5BD88831288}">
      <dsp:nvSpPr>
        <dsp:cNvPr id="0" name=""/>
        <dsp:cNvSpPr/>
      </dsp:nvSpPr>
      <dsp:spPr>
        <a:xfrm>
          <a:off x="2618630" y="777686"/>
          <a:ext cx="1981120" cy="103691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99,9 %</a:t>
          </a:r>
          <a:endParaRPr lang="ru-RU" sz="4000" kern="1200" dirty="0"/>
        </a:p>
      </dsp:txBody>
      <dsp:txXfrm>
        <a:off x="2618630" y="777686"/>
        <a:ext cx="1981120" cy="1036915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 rot="10800000">
          <a:off x="0" y="0"/>
          <a:ext cx="3960438" cy="2448271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50714" y="734481"/>
          <a:ext cx="1881209" cy="979308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sz="2500" kern="1200" dirty="0"/>
        </a:p>
      </dsp:txBody>
      <dsp:txXfrm>
        <a:off x="50714" y="734481"/>
        <a:ext cx="1881209" cy="979308"/>
      </dsp:txXfrm>
    </dsp:sp>
    <dsp:sp modelId="{D402C13E-BFED-4613-A4FE-D5BD88831288}">
      <dsp:nvSpPr>
        <dsp:cNvPr id="0" name=""/>
        <dsp:cNvSpPr/>
      </dsp:nvSpPr>
      <dsp:spPr>
        <a:xfrm>
          <a:off x="2028516" y="734481"/>
          <a:ext cx="1881209" cy="97930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1 322,1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28516" y="734481"/>
        <a:ext cx="1881209" cy="979308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 rot="10800000">
          <a:off x="57810" y="0"/>
          <a:ext cx="3988835" cy="2376264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72198" y="712879"/>
          <a:ext cx="1929976" cy="950505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sz="2400" kern="1200" dirty="0"/>
        </a:p>
      </dsp:txBody>
      <dsp:txXfrm>
        <a:off x="72198" y="712879"/>
        <a:ext cx="1929976" cy="950505"/>
      </dsp:txXfrm>
    </dsp:sp>
    <dsp:sp modelId="{D402C13E-BFED-4613-A4FE-D5BD88831288}">
      <dsp:nvSpPr>
        <dsp:cNvPr id="0" name=""/>
        <dsp:cNvSpPr/>
      </dsp:nvSpPr>
      <dsp:spPr>
        <a:xfrm>
          <a:off x="2102281" y="712879"/>
          <a:ext cx="1929976" cy="95050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100,0 %</a:t>
          </a:r>
          <a:endParaRPr lang="ru-RU" sz="3600" kern="1200" dirty="0"/>
        </a:p>
      </dsp:txBody>
      <dsp:txXfrm>
        <a:off x="2102281" y="712879"/>
        <a:ext cx="1929976" cy="950505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 rot="10800000">
          <a:off x="0" y="0"/>
          <a:ext cx="3960438" cy="2448271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50714" y="734481"/>
          <a:ext cx="1881209" cy="979308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sz="2500" kern="1200" dirty="0"/>
        </a:p>
      </dsp:txBody>
      <dsp:txXfrm>
        <a:off x="50714" y="734481"/>
        <a:ext cx="1881209" cy="979308"/>
      </dsp:txXfrm>
    </dsp:sp>
    <dsp:sp modelId="{D402C13E-BFED-4613-A4FE-D5BD88831288}">
      <dsp:nvSpPr>
        <dsp:cNvPr id="0" name=""/>
        <dsp:cNvSpPr/>
      </dsp:nvSpPr>
      <dsp:spPr>
        <a:xfrm>
          <a:off x="2028516" y="734481"/>
          <a:ext cx="1881209" cy="97930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2 344,8</a:t>
          </a:r>
          <a:endParaRPr lang="ru-RU" sz="3200" kern="1200" dirty="0"/>
        </a:p>
      </dsp:txBody>
      <dsp:txXfrm>
        <a:off x="2028516" y="734481"/>
        <a:ext cx="1881209" cy="979308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 rot="10800000">
          <a:off x="57810" y="0"/>
          <a:ext cx="3988835" cy="2376264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142343" y="712879"/>
          <a:ext cx="1859831" cy="950505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sz="2400" kern="1200" dirty="0"/>
        </a:p>
      </dsp:txBody>
      <dsp:txXfrm>
        <a:off x="142343" y="712879"/>
        <a:ext cx="1859831" cy="950505"/>
      </dsp:txXfrm>
    </dsp:sp>
    <dsp:sp modelId="{D402C13E-BFED-4613-A4FE-D5BD88831288}">
      <dsp:nvSpPr>
        <dsp:cNvPr id="0" name=""/>
        <dsp:cNvSpPr/>
      </dsp:nvSpPr>
      <dsp:spPr>
        <a:xfrm>
          <a:off x="2102281" y="712879"/>
          <a:ext cx="1859831" cy="95050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99,9 %</a:t>
          </a:r>
          <a:endParaRPr lang="ru-RU" sz="3600" kern="1200" dirty="0"/>
        </a:p>
      </dsp:txBody>
      <dsp:txXfrm>
        <a:off x="2102281" y="712879"/>
        <a:ext cx="1859831" cy="950505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5E0F7E-509F-411B-8F80-CFB5658B17B3}">
      <dsp:nvSpPr>
        <dsp:cNvPr id="0" name=""/>
        <dsp:cNvSpPr/>
      </dsp:nvSpPr>
      <dsp:spPr>
        <a:xfrm>
          <a:off x="0" y="4488724"/>
          <a:ext cx="3096343" cy="982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0" u="none" kern="1200" dirty="0" smtClean="0">
              <a:latin typeface="Times New Roman" pitchFamily="18" charset="0"/>
              <a:cs typeface="Times New Roman" pitchFamily="18" charset="0"/>
            </a:rPr>
            <a:t>Другие вопросы в области национальной безопасности и правоохранительной деятельности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488724"/>
        <a:ext cx="3096343" cy="982023"/>
      </dsp:txXfrm>
    </dsp:sp>
    <dsp:sp modelId="{7CF477DA-601D-49F1-878D-F39A16A88A7A}">
      <dsp:nvSpPr>
        <dsp:cNvPr id="0" name=""/>
        <dsp:cNvSpPr/>
      </dsp:nvSpPr>
      <dsp:spPr>
        <a:xfrm rot="10800000">
          <a:off x="0" y="2993103"/>
          <a:ext cx="3096343" cy="1510351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0" u="none" kern="1200" dirty="0" smtClean="0">
              <a:latin typeface="Times New Roman" pitchFamily="18" charset="0"/>
              <a:cs typeface="Times New Roman" pitchFamily="18" charset="0"/>
            </a:rPr>
            <a:t>Защита населения и территории от чрезвычайных ситуаций природного и техногенного характера, гражданская оборона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2993103"/>
        <a:ext cx="3096343" cy="1510351"/>
      </dsp:txXfrm>
    </dsp:sp>
    <dsp:sp modelId="{56FBBB28-7054-457E-88BD-65E54C4499AF}">
      <dsp:nvSpPr>
        <dsp:cNvPr id="0" name=""/>
        <dsp:cNvSpPr/>
      </dsp:nvSpPr>
      <dsp:spPr>
        <a:xfrm rot="10800000">
          <a:off x="0" y="1497481"/>
          <a:ext cx="3096343" cy="1510351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ЗАГС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1497481"/>
        <a:ext cx="3096343" cy="1510351"/>
      </dsp:txXfrm>
    </dsp:sp>
    <dsp:sp modelId="{B2D77980-4D5B-4E42-98A5-19BE0B988386}">
      <dsp:nvSpPr>
        <dsp:cNvPr id="0" name=""/>
        <dsp:cNvSpPr/>
      </dsp:nvSpPr>
      <dsp:spPr>
        <a:xfrm rot="10800000">
          <a:off x="0" y="1860"/>
          <a:ext cx="3096343" cy="1510351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Органы юстиции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1860"/>
        <a:ext cx="3096343" cy="1510351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 rot="10800000">
          <a:off x="0" y="0"/>
          <a:ext cx="3960438" cy="2448271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50714" y="734481"/>
          <a:ext cx="1881209" cy="979308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sz="2500" kern="1200" dirty="0"/>
        </a:p>
      </dsp:txBody>
      <dsp:txXfrm>
        <a:off x="50714" y="734481"/>
        <a:ext cx="1881209" cy="979308"/>
      </dsp:txXfrm>
    </dsp:sp>
    <dsp:sp modelId="{D402C13E-BFED-4613-A4FE-D5BD88831288}">
      <dsp:nvSpPr>
        <dsp:cNvPr id="0" name=""/>
        <dsp:cNvSpPr/>
      </dsp:nvSpPr>
      <dsp:spPr>
        <a:xfrm>
          <a:off x="2028516" y="734481"/>
          <a:ext cx="1881209" cy="97930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9 553,3</a:t>
          </a:r>
          <a:endParaRPr lang="ru-RU" sz="3200" kern="1200" dirty="0"/>
        </a:p>
      </dsp:txBody>
      <dsp:txXfrm>
        <a:off x="2028516" y="734481"/>
        <a:ext cx="1881209" cy="979308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 rot="10800000">
          <a:off x="57810" y="0"/>
          <a:ext cx="3988835" cy="2376264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142343" y="712879"/>
          <a:ext cx="1859831" cy="950505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sz="2400" kern="1200" dirty="0"/>
        </a:p>
      </dsp:txBody>
      <dsp:txXfrm>
        <a:off x="142343" y="712879"/>
        <a:ext cx="1859831" cy="950505"/>
      </dsp:txXfrm>
    </dsp:sp>
    <dsp:sp modelId="{D402C13E-BFED-4613-A4FE-D5BD88831288}">
      <dsp:nvSpPr>
        <dsp:cNvPr id="0" name=""/>
        <dsp:cNvSpPr/>
      </dsp:nvSpPr>
      <dsp:spPr>
        <a:xfrm>
          <a:off x="2102281" y="712879"/>
          <a:ext cx="1859831" cy="95050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99,8 %</a:t>
          </a:r>
          <a:endParaRPr lang="ru-RU" sz="3600" kern="1200" dirty="0"/>
        </a:p>
      </dsp:txBody>
      <dsp:txXfrm>
        <a:off x="2102281" y="712879"/>
        <a:ext cx="1859831" cy="950505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92968B3-8CEF-4E8B-AD55-1CDAF9FE5490}">
      <dsp:nvSpPr>
        <dsp:cNvPr id="0" name=""/>
        <dsp:cNvSpPr/>
      </dsp:nvSpPr>
      <dsp:spPr>
        <a:xfrm>
          <a:off x="0" y="4119521"/>
          <a:ext cx="3096343" cy="13521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u="none" kern="1200" dirty="0" smtClean="0">
              <a:latin typeface="Times New Roman" pitchFamily="18" charset="0"/>
              <a:cs typeface="Times New Roman" pitchFamily="18" charset="0"/>
            </a:rPr>
            <a:t>Другие вопросы в области национальной экономики (МАУ МФЦ, полномочия)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119521"/>
        <a:ext cx="3096343" cy="1352118"/>
      </dsp:txXfrm>
    </dsp:sp>
    <dsp:sp modelId="{E212A934-3653-484E-A8A8-473368382F92}">
      <dsp:nvSpPr>
        <dsp:cNvPr id="0" name=""/>
        <dsp:cNvSpPr/>
      </dsp:nvSpPr>
      <dsp:spPr>
        <a:xfrm rot="10800000">
          <a:off x="0" y="2060244"/>
          <a:ext cx="3096343" cy="2079558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u="none" kern="1200" dirty="0" smtClean="0">
              <a:latin typeface="Times New Roman" pitchFamily="18" charset="0"/>
              <a:cs typeface="Times New Roman" pitchFamily="18" charset="0"/>
            </a:rPr>
            <a:t>Дорожное хозяйство (дорожные фонды)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2060244"/>
        <a:ext cx="3096343" cy="2079558"/>
      </dsp:txXfrm>
    </dsp:sp>
    <dsp:sp modelId="{B2D77980-4D5B-4E42-98A5-19BE0B988386}">
      <dsp:nvSpPr>
        <dsp:cNvPr id="0" name=""/>
        <dsp:cNvSpPr/>
      </dsp:nvSpPr>
      <dsp:spPr>
        <a:xfrm rot="10800000">
          <a:off x="0" y="967"/>
          <a:ext cx="3096343" cy="2079558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u="none" kern="1200" dirty="0" smtClean="0">
              <a:latin typeface="Times New Roman" pitchFamily="18" charset="0"/>
              <a:cs typeface="Times New Roman" pitchFamily="18" charset="0"/>
            </a:rPr>
            <a:t>Сельское хозяйство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967"/>
        <a:ext cx="3096343" cy="2079558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799A3BE-124F-4D4C-8B38-26C72E1B0F67}">
      <dsp:nvSpPr>
        <dsp:cNvPr id="0" name=""/>
        <dsp:cNvSpPr/>
      </dsp:nvSpPr>
      <dsp:spPr>
        <a:xfrm>
          <a:off x="646" y="846255"/>
          <a:ext cx="1379614" cy="82776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sz="1800" kern="1200" dirty="0"/>
        </a:p>
      </dsp:txBody>
      <dsp:txXfrm>
        <a:off x="646" y="846255"/>
        <a:ext cx="1379614" cy="827768"/>
      </dsp:txXfrm>
    </dsp:sp>
    <dsp:sp modelId="{5E11FEFD-40C5-4939-80AF-BF33F03B17C5}">
      <dsp:nvSpPr>
        <dsp:cNvPr id="0" name=""/>
        <dsp:cNvSpPr/>
      </dsp:nvSpPr>
      <dsp:spPr>
        <a:xfrm>
          <a:off x="1518222" y="1089067"/>
          <a:ext cx="292478" cy="342144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1518222" y="1089067"/>
        <a:ext cx="292478" cy="342144"/>
      </dsp:txXfrm>
    </dsp:sp>
    <dsp:sp modelId="{EC8640EB-620C-4A36-90A7-93EF5C8248B2}">
      <dsp:nvSpPr>
        <dsp:cNvPr id="0" name=""/>
        <dsp:cNvSpPr/>
      </dsp:nvSpPr>
      <dsp:spPr>
        <a:xfrm>
          <a:off x="1932106" y="846255"/>
          <a:ext cx="1379614" cy="82776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14 291,8</a:t>
          </a:r>
          <a:endParaRPr lang="ru-RU" sz="2400" kern="1200" dirty="0"/>
        </a:p>
      </dsp:txBody>
      <dsp:txXfrm>
        <a:off x="1932106" y="846255"/>
        <a:ext cx="1379614" cy="827768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5E3BE2-97A4-493B-9E79-FD8DFDC63F7F}">
      <dsp:nvSpPr>
        <dsp:cNvPr id="0" name=""/>
        <dsp:cNvSpPr/>
      </dsp:nvSpPr>
      <dsp:spPr>
        <a:xfrm>
          <a:off x="632" y="783245"/>
          <a:ext cx="1349622" cy="8097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sz="1800" kern="1200" dirty="0"/>
        </a:p>
      </dsp:txBody>
      <dsp:txXfrm>
        <a:off x="632" y="783245"/>
        <a:ext cx="1349622" cy="809773"/>
      </dsp:txXfrm>
    </dsp:sp>
    <dsp:sp modelId="{902E2AF0-9D4A-41BC-9341-81CCE7C3BEAF}">
      <dsp:nvSpPr>
        <dsp:cNvPr id="0" name=""/>
        <dsp:cNvSpPr/>
      </dsp:nvSpPr>
      <dsp:spPr>
        <a:xfrm>
          <a:off x="1485217" y="1020778"/>
          <a:ext cx="286119" cy="334706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1485217" y="1020778"/>
        <a:ext cx="286119" cy="334706"/>
      </dsp:txXfrm>
    </dsp:sp>
    <dsp:sp modelId="{E370C7A6-0241-4D73-8BB2-85910ED02953}">
      <dsp:nvSpPr>
        <dsp:cNvPr id="0" name=""/>
        <dsp:cNvSpPr/>
      </dsp:nvSpPr>
      <dsp:spPr>
        <a:xfrm>
          <a:off x="1890104" y="783245"/>
          <a:ext cx="1349622" cy="80977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99,1 %</a:t>
          </a:r>
          <a:endParaRPr lang="ru-RU" sz="2800" kern="1200" dirty="0"/>
        </a:p>
      </dsp:txBody>
      <dsp:txXfrm>
        <a:off x="1890104" y="783245"/>
        <a:ext cx="1349622" cy="80977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>
          <a:off x="1" y="0"/>
          <a:ext cx="5184573" cy="2592287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321567" y="777686"/>
          <a:ext cx="2207495" cy="1036915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Объем исполнения</a:t>
          </a:r>
          <a:endParaRPr lang="ru-RU" sz="2600" kern="1200" dirty="0"/>
        </a:p>
      </dsp:txBody>
      <dsp:txXfrm>
        <a:off x="321567" y="777686"/>
        <a:ext cx="2207495" cy="1036915"/>
      </dsp:txXfrm>
    </dsp:sp>
    <dsp:sp modelId="{D402C13E-BFED-4613-A4FE-D5BD88831288}">
      <dsp:nvSpPr>
        <dsp:cNvPr id="0" name=""/>
        <dsp:cNvSpPr/>
      </dsp:nvSpPr>
      <dsp:spPr>
        <a:xfrm>
          <a:off x="2655512" y="777686"/>
          <a:ext cx="2207495" cy="103691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633 577,0 </a:t>
          </a:r>
          <a:endParaRPr lang="ru-RU" sz="3600" kern="1200" dirty="0"/>
        </a:p>
      </dsp:txBody>
      <dsp:txXfrm>
        <a:off x="2655512" y="777686"/>
        <a:ext cx="2207495" cy="1036915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B49B4D-4053-4125-817D-FE61C4B8F322}">
      <dsp:nvSpPr>
        <dsp:cNvPr id="0" name=""/>
        <dsp:cNvSpPr/>
      </dsp:nvSpPr>
      <dsp:spPr>
        <a:xfrm>
          <a:off x="4620" y="239736"/>
          <a:ext cx="2761759" cy="110470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u="none" kern="1200" dirty="0" smtClean="0">
              <a:latin typeface="Times New Roman" pitchFamily="18" charset="0"/>
              <a:cs typeface="Times New Roman" pitchFamily="18" charset="0"/>
            </a:rPr>
            <a:t>Жилищное хозяйство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20" y="239736"/>
        <a:ext cx="2761759" cy="1104703"/>
      </dsp:txXfrm>
    </dsp:sp>
    <dsp:sp modelId="{48B7E16C-32C6-4BBD-82C9-CAD045D3F622}">
      <dsp:nvSpPr>
        <dsp:cNvPr id="0" name=""/>
        <dsp:cNvSpPr/>
      </dsp:nvSpPr>
      <dsp:spPr>
        <a:xfrm>
          <a:off x="2490204" y="239736"/>
          <a:ext cx="2761759" cy="110470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u="none" kern="1200" dirty="0" smtClean="0">
              <a:latin typeface="Times New Roman" pitchFamily="18" charset="0"/>
              <a:cs typeface="Times New Roman" pitchFamily="18" charset="0"/>
            </a:rPr>
            <a:t>Благоустройство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490204" y="239736"/>
        <a:ext cx="2761759" cy="1104703"/>
      </dsp:txXfrm>
    </dsp:sp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32A4B96-EC8E-458B-B5A7-17D81A9065DF}">
      <dsp:nvSpPr>
        <dsp:cNvPr id="0" name=""/>
        <dsp:cNvSpPr/>
      </dsp:nvSpPr>
      <dsp:spPr>
        <a:xfrm>
          <a:off x="0" y="2923"/>
          <a:ext cx="3528391" cy="786239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Расходы средств районного бюджета на обеспечение жильем детей - сирот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923"/>
        <a:ext cx="3528391" cy="786239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32A4B96-EC8E-458B-B5A7-17D81A9065DF}">
      <dsp:nvSpPr>
        <dsp:cNvPr id="0" name=""/>
        <dsp:cNvSpPr/>
      </dsp:nvSpPr>
      <dsp:spPr>
        <a:xfrm>
          <a:off x="0" y="346"/>
          <a:ext cx="3744416" cy="791395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МБТ сельским поселениям на формирование современной городской среды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46"/>
        <a:ext cx="3744416" cy="791395"/>
      </dsp:txXfrm>
    </dsp:sp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 rot="10800000">
          <a:off x="1" y="0"/>
          <a:ext cx="4176461" cy="2448271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2090" y="734481"/>
          <a:ext cx="2035210" cy="979308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sz="2500" kern="1200" dirty="0"/>
        </a:p>
      </dsp:txBody>
      <dsp:txXfrm>
        <a:off x="2090" y="734481"/>
        <a:ext cx="2035210" cy="979308"/>
      </dsp:txXfrm>
    </dsp:sp>
    <dsp:sp modelId="{D402C13E-BFED-4613-A4FE-D5BD88831288}">
      <dsp:nvSpPr>
        <dsp:cNvPr id="0" name=""/>
        <dsp:cNvSpPr/>
      </dsp:nvSpPr>
      <dsp:spPr>
        <a:xfrm>
          <a:off x="2139163" y="734481"/>
          <a:ext cx="2035210" cy="97930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388 836,4</a:t>
          </a:r>
          <a:endParaRPr lang="ru-RU" sz="3200" kern="1200" dirty="0"/>
        </a:p>
      </dsp:txBody>
      <dsp:txXfrm>
        <a:off x="2139163" y="734481"/>
        <a:ext cx="2035210" cy="979308"/>
      </dsp:txXfrm>
    </dsp:sp>
  </dsp:spTree>
</dsp:drawing>
</file>

<file path=ppt/diagrams/drawing2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 rot="10800000">
          <a:off x="57810" y="0"/>
          <a:ext cx="3988835" cy="2376264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142343" y="712879"/>
          <a:ext cx="1859831" cy="950505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sz="2400" kern="1200" dirty="0"/>
        </a:p>
      </dsp:txBody>
      <dsp:txXfrm>
        <a:off x="142343" y="712879"/>
        <a:ext cx="1859831" cy="950505"/>
      </dsp:txXfrm>
    </dsp:sp>
    <dsp:sp modelId="{D402C13E-BFED-4613-A4FE-D5BD88831288}">
      <dsp:nvSpPr>
        <dsp:cNvPr id="0" name=""/>
        <dsp:cNvSpPr/>
      </dsp:nvSpPr>
      <dsp:spPr>
        <a:xfrm>
          <a:off x="2102281" y="712879"/>
          <a:ext cx="1859831" cy="95050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99,9 %</a:t>
          </a:r>
          <a:endParaRPr lang="ru-RU" sz="3600" kern="1200" dirty="0"/>
        </a:p>
      </dsp:txBody>
      <dsp:txXfrm>
        <a:off x="2102281" y="712879"/>
        <a:ext cx="1859831" cy="950505"/>
      </dsp:txXfrm>
    </dsp:sp>
  </dsp:spTree>
</dsp:drawing>
</file>

<file path=ppt/diagrams/drawing2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007A74-6AA1-4F0F-BA67-2B9C40E5954B}">
      <dsp:nvSpPr>
        <dsp:cNvPr id="0" name=""/>
        <dsp:cNvSpPr/>
      </dsp:nvSpPr>
      <dsp:spPr>
        <a:xfrm>
          <a:off x="0" y="4699070"/>
          <a:ext cx="3096343" cy="7709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u="none" kern="1200" dirty="0" smtClean="0">
              <a:latin typeface="Times New Roman" pitchFamily="18" charset="0"/>
              <a:cs typeface="Times New Roman" pitchFamily="18" charset="0"/>
            </a:rPr>
            <a:t>Другие вопросы в области образования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699070"/>
        <a:ext cx="3096343" cy="770921"/>
      </dsp:txXfrm>
    </dsp:sp>
    <dsp:sp modelId="{58D1958D-D916-4278-8D04-FBFD21F91194}">
      <dsp:nvSpPr>
        <dsp:cNvPr id="0" name=""/>
        <dsp:cNvSpPr/>
      </dsp:nvSpPr>
      <dsp:spPr>
        <a:xfrm rot="10800000">
          <a:off x="0" y="3524956"/>
          <a:ext cx="3096343" cy="1185677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u="none" kern="1200" dirty="0" smtClean="0">
              <a:latin typeface="Times New Roman" pitchFamily="18" charset="0"/>
              <a:cs typeface="Times New Roman" pitchFamily="18" charset="0"/>
            </a:rPr>
            <a:t>Молодежная политика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3524956"/>
        <a:ext cx="3096343" cy="1185677"/>
      </dsp:txXfrm>
    </dsp:sp>
    <dsp:sp modelId="{56FBBB28-7054-457E-88BD-65E54C4499AF}">
      <dsp:nvSpPr>
        <dsp:cNvPr id="0" name=""/>
        <dsp:cNvSpPr/>
      </dsp:nvSpPr>
      <dsp:spPr>
        <a:xfrm rot="10800000">
          <a:off x="0" y="2350843"/>
          <a:ext cx="3096343" cy="1185677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u="none" kern="1200" dirty="0" smtClean="0">
              <a:latin typeface="Times New Roman" pitchFamily="18" charset="0"/>
              <a:cs typeface="Times New Roman" pitchFamily="18" charset="0"/>
            </a:rPr>
            <a:t>Дополнительное образование детей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2350843"/>
        <a:ext cx="3096343" cy="1185677"/>
      </dsp:txXfrm>
    </dsp:sp>
    <dsp:sp modelId="{E212A934-3653-484E-A8A8-473368382F92}">
      <dsp:nvSpPr>
        <dsp:cNvPr id="0" name=""/>
        <dsp:cNvSpPr/>
      </dsp:nvSpPr>
      <dsp:spPr>
        <a:xfrm rot="10800000">
          <a:off x="0" y="1176729"/>
          <a:ext cx="3096343" cy="1185677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u="none" kern="1200" dirty="0" smtClean="0">
              <a:latin typeface="Times New Roman" pitchFamily="18" charset="0"/>
              <a:cs typeface="Times New Roman" pitchFamily="18" charset="0"/>
            </a:rPr>
            <a:t>Общее образование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1176729"/>
        <a:ext cx="3096343" cy="1185677"/>
      </dsp:txXfrm>
    </dsp:sp>
    <dsp:sp modelId="{B2D77980-4D5B-4E42-98A5-19BE0B988386}">
      <dsp:nvSpPr>
        <dsp:cNvPr id="0" name=""/>
        <dsp:cNvSpPr/>
      </dsp:nvSpPr>
      <dsp:spPr>
        <a:xfrm rot="10800000">
          <a:off x="0" y="2616"/>
          <a:ext cx="3096343" cy="1185677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u="none" kern="1200" dirty="0" smtClean="0">
              <a:latin typeface="Times New Roman" pitchFamily="18" charset="0"/>
              <a:cs typeface="Times New Roman" pitchFamily="18" charset="0"/>
            </a:rPr>
            <a:t>Дошкольное образование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2616"/>
        <a:ext cx="3096343" cy="1185677"/>
      </dsp:txXfrm>
    </dsp:sp>
  </dsp:spTree>
</dsp:drawing>
</file>

<file path=ppt/diagrams/drawing2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 rot="10800000">
          <a:off x="1" y="0"/>
          <a:ext cx="4176461" cy="2448271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144840" y="734481"/>
          <a:ext cx="1892460" cy="979308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sz="2500" kern="1200" dirty="0"/>
        </a:p>
      </dsp:txBody>
      <dsp:txXfrm>
        <a:off x="144840" y="734481"/>
        <a:ext cx="1892460" cy="979308"/>
      </dsp:txXfrm>
    </dsp:sp>
    <dsp:sp modelId="{D402C13E-BFED-4613-A4FE-D5BD88831288}">
      <dsp:nvSpPr>
        <dsp:cNvPr id="0" name=""/>
        <dsp:cNvSpPr/>
      </dsp:nvSpPr>
      <dsp:spPr>
        <a:xfrm>
          <a:off x="2139163" y="734481"/>
          <a:ext cx="1892460" cy="97930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46 250,6</a:t>
          </a:r>
          <a:endParaRPr lang="ru-RU" sz="3200" kern="1200" dirty="0"/>
        </a:p>
      </dsp:txBody>
      <dsp:txXfrm>
        <a:off x="2139163" y="734481"/>
        <a:ext cx="1892460" cy="979308"/>
      </dsp:txXfrm>
    </dsp:sp>
  </dsp:spTree>
</dsp:drawing>
</file>

<file path=ppt/diagrams/drawing2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 rot="10800000">
          <a:off x="59838" y="0"/>
          <a:ext cx="4128794" cy="2376264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240273" y="712879"/>
          <a:ext cx="1832153" cy="950505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sz="2400" kern="1200" dirty="0"/>
        </a:p>
      </dsp:txBody>
      <dsp:txXfrm>
        <a:off x="240273" y="712879"/>
        <a:ext cx="1832153" cy="950505"/>
      </dsp:txXfrm>
    </dsp:sp>
    <dsp:sp modelId="{D402C13E-BFED-4613-A4FE-D5BD88831288}">
      <dsp:nvSpPr>
        <dsp:cNvPr id="0" name=""/>
        <dsp:cNvSpPr/>
      </dsp:nvSpPr>
      <dsp:spPr>
        <a:xfrm>
          <a:off x="2176045" y="712879"/>
          <a:ext cx="1832153" cy="95050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99,8 %</a:t>
          </a:r>
          <a:endParaRPr lang="ru-RU" sz="3600" kern="1200" dirty="0"/>
        </a:p>
      </dsp:txBody>
      <dsp:txXfrm>
        <a:off x="2176045" y="712879"/>
        <a:ext cx="1832153" cy="950505"/>
      </dsp:txXfrm>
    </dsp:sp>
  </dsp:spTree>
</dsp:drawing>
</file>

<file path=ppt/diagrams/drawing2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C12DB9-2801-436E-938B-7B477F7A840D}">
      <dsp:nvSpPr>
        <dsp:cNvPr id="0" name=""/>
        <dsp:cNvSpPr/>
      </dsp:nvSpPr>
      <dsp:spPr>
        <a:xfrm>
          <a:off x="0" y="0"/>
          <a:ext cx="3305167" cy="16417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u="none" kern="1200" smtClean="0">
              <a:latin typeface="Times New Roman" pitchFamily="18" charset="0"/>
              <a:cs typeface="Times New Roman" pitchFamily="18" charset="0"/>
            </a:rPr>
            <a:t>Культура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1629728" cy="1641782"/>
      </dsp:txXfrm>
    </dsp:sp>
    <dsp:sp modelId="{34EA660F-DA14-4F91-96E1-00C0A8081130}">
      <dsp:nvSpPr>
        <dsp:cNvPr id="0" name=""/>
        <dsp:cNvSpPr/>
      </dsp:nvSpPr>
      <dsp:spPr>
        <a:xfrm>
          <a:off x="291632" y="1915412"/>
          <a:ext cx="3305167" cy="16417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u="none" kern="1200" dirty="0" smtClean="0">
              <a:latin typeface="Times New Roman" pitchFamily="18" charset="0"/>
              <a:cs typeface="Times New Roman" pitchFamily="18" charset="0"/>
            </a:rPr>
            <a:t>Кинематография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91632" y="1915412"/>
        <a:ext cx="1946376" cy="1641782"/>
      </dsp:txXfrm>
    </dsp:sp>
    <dsp:sp modelId="{B090E3A7-A872-4EFC-98DF-435EB2428B14}">
      <dsp:nvSpPr>
        <dsp:cNvPr id="0" name=""/>
        <dsp:cNvSpPr/>
      </dsp:nvSpPr>
      <dsp:spPr>
        <a:xfrm>
          <a:off x="583264" y="3830825"/>
          <a:ext cx="3305167" cy="16417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u="none" kern="1200" dirty="0" smtClean="0">
              <a:latin typeface="Times New Roman" pitchFamily="18" charset="0"/>
              <a:cs typeface="Times New Roman" pitchFamily="18" charset="0"/>
            </a:rPr>
            <a:t>Другие вопросы в области культуры, кинематографии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83264" y="3830825"/>
        <a:ext cx="1946376" cy="1641782"/>
      </dsp:txXfrm>
    </dsp:sp>
    <dsp:sp modelId="{99335FD9-843D-4142-9371-AC7161D56F08}">
      <dsp:nvSpPr>
        <dsp:cNvPr id="0" name=""/>
        <dsp:cNvSpPr/>
      </dsp:nvSpPr>
      <dsp:spPr>
        <a:xfrm>
          <a:off x="2238008" y="1245018"/>
          <a:ext cx="1067158" cy="106715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lumMod val="40000"/>
            <a:lumOff val="60000"/>
            <a:alpha val="9000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latin typeface="Times New Roman" pitchFamily="18" charset="0"/>
            <a:cs typeface="Times New Roman" pitchFamily="18" charset="0"/>
          </a:endParaRPr>
        </a:p>
      </dsp:txBody>
      <dsp:txXfrm>
        <a:off x="2238008" y="1245018"/>
        <a:ext cx="1067158" cy="1067158"/>
      </dsp:txXfrm>
    </dsp:sp>
    <dsp:sp modelId="{D8EDF97C-F160-4285-95B9-609F28579426}">
      <dsp:nvSpPr>
        <dsp:cNvPr id="0" name=""/>
        <dsp:cNvSpPr/>
      </dsp:nvSpPr>
      <dsp:spPr>
        <a:xfrm>
          <a:off x="2529641" y="3149485"/>
          <a:ext cx="1067158" cy="106715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lumMod val="40000"/>
            <a:lumOff val="60000"/>
            <a:alpha val="9000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b="1" kern="1200">
            <a:latin typeface="Times New Roman" pitchFamily="18" charset="0"/>
            <a:cs typeface="Times New Roman" pitchFamily="18" charset="0"/>
          </a:endParaRPr>
        </a:p>
      </dsp:txBody>
      <dsp:txXfrm>
        <a:off x="2529641" y="3149485"/>
        <a:ext cx="1067158" cy="1067158"/>
      </dsp:txXfrm>
    </dsp:sp>
  </dsp:spTree>
</dsp:drawing>
</file>

<file path=ppt/diagrams/drawing2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151352-6CF8-492D-8DEB-9F0B12C21402}">
      <dsp:nvSpPr>
        <dsp:cNvPr id="0" name=""/>
        <dsp:cNvSpPr/>
      </dsp:nvSpPr>
      <dsp:spPr>
        <a:xfrm>
          <a:off x="801" y="279231"/>
          <a:ext cx="1709521" cy="102571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sz="2300" kern="1200" dirty="0"/>
        </a:p>
      </dsp:txBody>
      <dsp:txXfrm>
        <a:off x="801" y="279231"/>
        <a:ext cx="1709521" cy="1025713"/>
      </dsp:txXfrm>
    </dsp:sp>
    <dsp:sp modelId="{4910C7BA-85B8-455B-8A3B-48F021A6728D}">
      <dsp:nvSpPr>
        <dsp:cNvPr id="0" name=""/>
        <dsp:cNvSpPr/>
      </dsp:nvSpPr>
      <dsp:spPr>
        <a:xfrm>
          <a:off x="1881275" y="580107"/>
          <a:ext cx="362418" cy="423961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1881275" y="580107"/>
        <a:ext cx="362418" cy="423961"/>
      </dsp:txXfrm>
    </dsp:sp>
    <dsp:sp modelId="{D38FD2D7-3932-47FD-B7E2-99D8B03997BD}">
      <dsp:nvSpPr>
        <dsp:cNvPr id="0" name=""/>
        <dsp:cNvSpPr/>
      </dsp:nvSpPr>
      <dsp:spPr>
        <a:xfrm>
          <a:off x="2394132" y="279231"/>
          <a:ext cx="1709521" cy="102571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48 956,5</a:t>
          </a:r>
          <a:endParaRPr lang="ru-RU" sz="2800" kern="1200" dirty="0"/>
        </a:p>
      </dsp:txBody>
      <dsp:txXfrm>
        <a:off x="2394132" y="279231"/>
        <a:ext cx="1709521" cy="102571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05D2EB8-7F42-4E92-9FBD-913806114195}">
      <dsp:nvSpPr>
        <dsp:cNvPr id="0" name=""/>
        <dsp:cNvSpPr/>
      </dsp:nvSpPr>
      <dsp:spPr>
        <a:xfrm>
          <a:off x="0" y="4252475"/>
          <a:ext cx="1728191" cy="9303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Государственная</a:t>
          </a:r>
          <a:r>
            <a:rPr lang="ru-RU" sz="1400" kern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пошлина (ГП)</a:t>
          </a:r>
          <a:endParaRPr lang="ru-RU" sz="1400" b="1" kern="1200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4252475"/>
        <a:ext cx="1728191" cy="930337"/>
      </dsp:txXfrm>
    </dsp:sp>
    <dsp:sp modelId="{0F5481FC-35F0-4068-9F72-A8AEF934D839}">
      <dsp:nvSpPr>
        <dsp:cNvPr id="0" name=""/>
        <dsp:cNvSpPr/>
      </dsp:nvSpPr>
      <dsp:spPr>
        <a:xfrm rot="10800000">
          <a:off x="0" y="2835571"/>
          <a:ext cx="1728191" cy="1430859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Налог на совокупный доход (НСД )</a:t>
          </a:r>
          <a:endParaRPr lang="ru-RU" sz="1400" kern="1200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2835571"/>
        <a:ext cx="1728191" cy="1430859"/>
      </dsp:txXfrm>
    </dsp:sp>
    <dsp:sp modelId="{56FBBB28-7054-457E-88BD-65E54C4499AF}">
      <dsp:nvSpPr>
        <dsp:cNvPr id="0" name=""/>
        <dsp:cNvSpPr/>
      </dsp:nvSpPr>
      <dsp:spPr>
        <a:xfrm rot="10800000">
          <a:off x="0" y="1418666"/>
          <a:ext cx="1728191" cy="1430859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Налог на доходы физических лиц (НДФЛ)</a:t>
          </a:r>
          <a:endParaRPr lang="ru-RU" sz="1400" b="1" kern="1200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1418666"/>
        <a:ext cx="1728191" cy="1430859"/>
      </dsp:txXfrm>
    </dsp:sp>
    <dsp:sp modelId="{B2D77980-4D5B-4E42-98A5-19BE0B988386}">
      <dsp:nvSpPr>
        <dsp:cNvPr id="0" name=""/>
        <dsp:cNvSpPr/>
      </dsp:nvSpPr>
      <dsp:spPr>
        <a:xfrm rot="10800000">
          <a:off x="0" y="1762"/>
          <a:ext cx="1728191" cy="1430859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Налоговые поступления</a:t>
          </a:r>
          <a:endParaRPr lang="ru-RU" sz="1800" b="1" kern="1200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1762"/>
        <a:ext cx="1728191" cy="1430859"/>
      </dsp:txXfrm>
    </dsp:sp>
  </dsp:spTree>
</dsp:drawing>
</file>

<file path=ppt/diagrams/drawing3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A2C26B9-663C-453B-9F11-11B318B92C5C}">
      <dsp:nvSpPr>
        <dsp:cNvPr id="0" name=""/>
        <dsp:cNvSpPr/>
      </dsp:nvSpPr>
      <dsp:spPr>
        <a:xfrm>
          <a:off x="794" y="175654"/>
          <a:ext cx="1694737" cy="101684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sz="2200" kern="1200" dirty="0"/>
        </a:p>
      </dsp:txBody>
      <dsp:txXfrm>
        <a:off x="794" y="175654"/>
        <a:ext cx="1694737" cy="1016842"/>
      </dsp:txXfrm>
    </dsp:sp>
    <dsp:sp modelId="{770C1FA3-415D-4BA0-ABF9-1CDDFAE7EF5A}">
      <dsp:nvSpPr>
        <dsp:cNvPr id="0" name=""/>
        <dsp:cNvSpPr/>
      </dsp:nvSpPr>
      <dsp:spPr>
        <a:xfrm>
          <a:off x="1865006" y="473928"/>
          <a:ext cx="359284" cy="420294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1865006" y="473928"/>
        <a:ext cx="359284" cy="420294"/>
      </dsp:txXfrm>
    </dsp:sp>
    <dsp:sp modelId="{835BF970-590A-4F43-A619-682F1400B6FE}">
      <dsp:nvSpPr>
        <dsp:cNvPr id="0" name=""/>
        <dsp:cNvSpPr/>
      </dsp:nvSpPr>
      <dsp:spPr>
        <a:xfrm>
          <a:off x="2373427" y="175654"/>
          <a:ext cx="1694737" cy="101684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100,0 %</a:t>
          </a:r>
          <a:endParaRPr lang="ru-RU" sz="3200" kern="1200" dirty="0"/>
        </a:p>
      </dsp:txBody>
      <dsp:txXfrm>
        <a:off x="2373427" y="175654"/>
        <a:ext cx="1694737" cy="1016842"/>
      </dsp:txXfrm>
    </dsp:sp>
  </dsp:spTree>
</dsp:drawing>
</file>

<file path=ppt/diagrams/drawing3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92968B3-8CEF-4E8B-AD55-1CDAF9FE5490}">
      <dsp:nvSpPr>
        <dsp:cNvPr id="0" name=""/>
        <dsp:cNvSpPr/>
      </dsp:nvSpPr>
      <dsp:spPr>
        <a:xfrm>
          <a:off x="0" y="4011113"/>
          <a:ext cx="1800199" cy="13165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u="none" kern="1200" dirty="0" smtClean="0">
              <a:latin typeface="Times New Roman" pitchFamily="18" charset="0"/>
              <a:cs typeface="Times New Roman" pitchFamily="18" charset="0"/>
            </a:rPr>
            <a:t>Охрана семьи и детства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011113"/>
        <a:ext cx="1800199" cy="1316536"/>
      </dsp:txXfrm>
    </dsp:sp>
    <dsp:sp modelId="{E212A934-3653-484E-A8A8-473368382F92}">
      <dsp:nvSpPr>
        <dsp:cNvPr id="0" name=""/>
        <dsp:cNvSpPr/>
      </dsp:nvSpPr>
      <dsp:spPr>
        <a:xfrm rot="10800000">
          <a:off x="0" y="2006027"/>
          <a:ext cx="1800199" cy="2024833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u="none" kern="1200" dirty="0" smtClean="0">
              <a:latin typeface="Times New Roman" pitchFamily="18" charset="0"/>
              <a:cs typeface="Times New Roman" pitchFamily="18" charset="0"/>
            </a:rPr>
            <a:t>Социальное обеспечение населения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2006027"/>
        <a:ext cx="1800199" cy="2024833"/>
      </dsp:txXfrm>
    </dsp:sp>
    <dsp:sp modelId="{B2D77980-4D5B-4E42-98A5-19BE0B988386}">
      <dsp:nvSpPr>
        <dsp:cNvPr id="0" name=""/>
        <dsp:cNvSpPr/>
      </dsp:nvSpPr>
      <dsp:spPr>
        <a:xfrm rot="10800000">
          <a:off x="0" y="941"/>
          <a:ext cx="1800199" cy="2024833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u="none" kern="1200" dirty="0" smtClean="0">
              <a:latin typeface="Times New Roman" pitchFamily="18" charset="0"/>
              <a:cs typeface="Times New Roman" pitchFamily="18" charset="0"/>
            </a:rPr>
            <a:t>Пенсионное обеспечение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941"/>
        <a:ext cx="1800199" cy="2024833"/>
      </dsp:txXfrm>
    </dsp:sp>
  </dsp:spTree>
</dsp:drawing>
</file>

<file path=ppt/diagrams/drawing3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32A4B96-EC8E-458B-B5A7-17D81A9065DF}">
      <dsp:nvSpPr>
        <dsp:cNvPr id="0" name=""/>
        <dsp:cNvSpPr/>
      </dsp:nvSpPr>
      <dsp:spPr>
        <a:xfrm>
          <a:off x="0" y="5848"/>
          <a:ext cx="3528391" cy="786239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Доплата к пенсиям муниципальных служащих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5848"/>
        <a:ext cx="3528391" cy="786239"/>
      </dsp:txXfrm>
    </dsp:sp>
  </dsp:spTree>
</dsp:drawing>
</file>

<file path=ppt/diagrams/drawing3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151352-6CF8-492D-8DEB-9F0B12C21402}">
      <dsp:nvSpPr>
        <dsp:cNvPr id="0" name=""/>
        <dsp:cNvSpPr/>
      </dsp:nvSpPr>
      <dsp:spPr>
        <a:xfrm>
          <a:off x="801" y="279231"/>
          <a:ext cx="1709521" cy="102571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sz="2300" kern="1200" dirty="0"/>
        </a:p>
      </dsp:txBody>
      <dsp:txXfrm>
        <a:off x="801" y="279231"/>
        <a:ext cx="1709521" cy="1025713"/>
      </dsp:txXfrm>
    </dsp:sp>
    <dsp:sp modelId="{4910C7BA-85B8-455B-8A3B-48F021A6728D}">
      <dsp:nvSpPr>
        <dsp:cNvPr id="0" name=""/>
        <dsp:cNvSpPr/>
      </dsp:nvSpPr>
      <dsp:spPr>
        <a:xfrm>
          <a:off x="1881275" y="580107"/>
          <a:ext cx="362418" cy="423961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1881275" y="580107"/>
        <a:ext cx="362418" cy="423961"/>
      </dsp:txXfrm>
    </dsp:sp>
    <dsp:sp modelId="{D38FD2D7-3932-47FD-B7E2-99D8B03997BD}">
      <dsp:nvSpPr>
        <dsp:cNvPr id="0" name=""/>
        <dsp:cNvSpPr/>
      </dsp:nvSpPr>
      <dsp:spPr>
        <a:xfrm>
          <a:off x="2394132" y="279231"/>
          <a:ext cx="1709521" cy="102571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839,7</a:t>
          </a:r>
          <a:endParaRPr lang="ru-RU" sz="3200" kern="1200" dirty="0"/>
        </a:p>
      </dsp:txBody>
      <dsp:txXfrm>
        <a:off x="2394132" y="279231"/>
        <a:ext cx="1709521" cy="1025713"/>
      </dsp:txXfrm>
    </dsp:sp>
  </dsp:spTree>
</dsp:drawing>
</file>

<file path=ppt/diagrams/drawing3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A2C26B9-663C-453B-9F11-11B318B92C5C}">
      <dsp:nvSpPr>
        <dsp:cNvPr id="0" name=""/>
        <dsp:cNvSpPr/>
      </dsp:nvSpPr>
      <dsp:spPr>
        <a:xfrm>
          <a:off x="808" y="166657"/>
          <a:ext cx="1724729" cy="103483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sz="2300" kern="1200" dirty="0"/>
        </a:p>
      </dsp:txBody>
      <dsp:txXfrm>
        <a:off x="808" y="166657"/>
        <a:ext cx="1724729" cy="1034837"/>
      </dsp:txXfrm>
    </dsp:sp>
    <dsp:sp modelId="{770C1FA3-415D-4BA0-ABF9-1CDDFAE7EF5A}">
      <dsp:nvSpPr>
        <dsp:cNvPr id="0" name=""/>
        <dsp:cNvSpPr/>
      </dsp:nvSpPr>
      <dsp:spPr>
        <a:xfrm>
          <a:off x="1898011" y="470209"/>
          <a:ext cx="365642" cy="427732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1898011" y="470209"/>
        <a:ext cx="365642" cy="427732"/>
      </dsp:txXfrm>
    </dsp:sp>
    <dsp:sp modelId="{835BF970-590A-4F43-A619-682F1400B6FE}">
      <dsp:nvSpPr>
        <dsp:cNvPr id="0" name=""/>
        <dsp:cNvSpPr/>
      </dsp:nvSpPr>
      <dsp:spPr>
        <a:xfrm>
          <a:off x="2415429" y="166657"/>
          <a:ext cx="1724729" cy="103483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100,0 %</a:t>
          </a:r>
          <a:endParaRPr lang="ru-RU" sz="3200" kern="1200" dirty="0"/>
        </a:p>
      </dsp:txBody>
      <dsp:txXfrm>
        <a:off x="2415429" y="166657"/>
        <a:ext cx="1724729" cy="1034837"/>
      </dsp:txXfrm>
    </dsp:sp>
  </dsp:spTree>
</dsp:drawing>
</file>

<file path=ppt/diagrams/drawing3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151352-6CF8-492D-8DEB-9F0B12C21402}">
      <dsp:nvSpPr>
        <dsp:cNvPr id="0" name=""/>
        <dsp:cNvSpPr/>
      </dsp:nvSpPr>
      <dsp:spPr>
        <a:xfrm>
          <a:off x="1364" y="63348"/>
          <a:ext cx="2909186" cy="174551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sz="3900" kern="1200" dirty="0"/>
        </a:p>
      </dsp:txBody>
      <dsp:txXfrm>
        <a:off x="1364" y="63348"/>
        <a:ext cx="2909186" cy="1745511"/>
      </dsp:txXfrm>
    </dsp:sp>
    <dsp:sp modelId="{4910C7BA-85B8-455B-8A3B-48F021A6728D}">
      <dsp:nvSpPr>
        <dsp:cNvPr id="0" name=""/>
        <dsp:cNvSpPr/>
      </dsp:nvSpPr>
      <dsp:spPr>
        <a:xfrm>
          <a:off x="3201469" y="575364"/>
          <a:ext cx="616747" cy="72147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/>
        </a:p>
      </dsp:txBody>
      <dsp:txXfrm>
        <a:off x="3201469" y="575364"/>
        <a:ext cx="616747" cy="721478"/>
      </dsp:txXfrm>
    </dsp:sp>
    <dsp:sp modelId="{D38FD2D7-3932-47FD-B7E2-99D8B03997BD}">
      <dsp:nvSpPr>
        <dsp:cNvPr id="0" name=""/>
        <dsp:cNvSpPr/>
      </dsp:nvSpPr>
      <dsp:spPr>
        <a:xfrm>
          <a:off x="4074225" y="63348"/>
          <a:ext cx="2909186" cy="17455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74 228,5</a:t>
          </a:r>
          <a:endParaRPr lang="ru-RU" sz="4000" kern="1200" dirty="0"/>
        </a:p>
      </dsp:txBody>
      <dsp:txXfrm>
        <a:off x="4074225" y="63348"/>
        <a:ext cx="2909186" cy="1745511"/>
      </dsp:txXfrm>
    </dsp:sp>
  </dsp:spTree>
</dsp:drawing>
</file>

<file path=ppt/diagrams/drawing3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A2C26B9-663C-453B-9F11-11B318B92C5C}">
      <dsp:nvSpPr>
        <dsp:cNvPr id="0" name=""/>
        <dsp:cNvSpPr/>
      </dsp:nvSpPr>
      <dsp:spPr>
        <a:xfrm>
          <a:off x="1392" y="0"/>
          <a:ext cx="2969169" cy="172819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sz="4000" kern="1200" dirty="0"/>
        </a:p>
      </dsp:txBody>
      <dsp:txXfrm>
        <a:off x="1392" y="0"/>
        <a:ext cx="2969169" cy="1728191"/>
      </dsp:txXfrm>
    </dsp:sp>
    <dsp:sp modelId="{770C1FA3-415D-4BA0-ABF9-1CDDFAE7EF5A}">
      <dsp:nvSpPr>
        <dsp:cNvPr id="0" name=""/>
        <dsp:cNvSpPr/>
      </dsp:nvSpPr>
      <dsp:spPr>
        <a:xfrm>
          <a:off x="3267827" y="495918"/>
          <a:ext cx="630201" cy="736354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/>
        </a:p>
      </dsp:txBody>
      <dsp:txXfrm>
        <a:off x="3267827" y="495918"/>
        <a:ext cx="630201" cy="736354"/>
      </dsp:txXfrm>
    </dsp:sp>
    <dsp:sp modelId="{835BF970-590A-4F43-A619-682F1400B6FE}">
      <dsp:nvSpPr>
        <dsp:cNvPr id="0" name=""/>
        <dsp:cNvSpPr/>
      </dsp:nvSpPr>
      <dsp:spPr>
        <a:xfrm>
          <a:off x="4159622" y="0"/>
          <a:ext cx="2969169" cy="172819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99,6 %</a:t>
          </a:r>
          <a:endParaRPr lang="ru-RU" sz="4000" kern="1200" dirty="0"/>
        </a:p>
      </dsp:txBody>
      <dsp:txXfrm>
        <a:off x="4159622" y="0"/>
        <a:ext cx="2969169" cy="1728191"/>
      </dsp:txXfrm>
    </dsp:sp>
  </dsp:spTree>
</dsp:drawing>
</file>

<file path=ppt/diagrams/drawing3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32A4B96-EC8E-458B-B5A7-17D81A9065DF}">
      <dsp:nvSpPr>
        <dsp:cNvPr id="0" name=""/>
        <dsp:cNvSpPr/>
      </dsp:nvSpPr>
      <dsp:spPr>
        <a:xfrm>
          <a:off x="0" y="5848"/>
          <a:ext cx="5328591" cy="786239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u="none" kern="1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 том числе Дотации на выравнивание бюджетной обеспеченности сельских поселений</a:t>
          </a:r>
          <a:endParaRPr lang="ru-RU" sz="1600" b="0" kern="1200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5848"/>
        <a:ext cx="5328591" cy="78623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94B1FD-5942-448A-A7E6-923AB3681361}">
      <dsp:nvSpPr>
        <dsp:cNvPr id="0" name=""/>
        <dsp:cNvSpPr/>
      </dsp:nvSpPr>
      <dsp:spPr>
        <a:xfrm>
          <a:off x="0" y="5026248"/>
          <a:ext cx="1944216" cy="6596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Прочие</a:t>
          </a:r>
          <a:endParaRPr lang="ru-RU" sz="1200" b="1" kern="1200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5026248"/>
        <a:ext cx="1944216" cy="659692"/>
      </dsp:txXfrm>
    </dsp:sp>
    <dsp:sp modelId="{FF440314-694A-4A35-9B7B-E7F7040DFF49}">
      <dsp:nvSpPr>
        <dsp:cNvPr id="0" name=""/>
        <dsp:cNvSpPr/>
      </dsp:nvSpPr>
      <dsp:spPr>
        <a:xfrm rot="10800000">
          <a:off x="0" y="4021537"/>
          <a:ext cx="1944216" cy="1014606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Штрафы, санкции, возмещение ущерба (штрафы)</a:t>
          </a:r>
          <a:endParaRPr lang="ru-RU" sz="1200" b="1" kern="1200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4021537"/>
        <a:ext cx="1944216" cy="1014606"/>
      </dsp:txXfrm>
    </dsp:sp>
    <dsp:sp modelId="{DC43628A-036E-49C2-81DB-8B0598681080}">
      <dsp:nvSpPr>
        <dsp:cNvPr id="0" name=""/>
        <dsp:cNvSpPr/>
      </dsp:nvSpPr>
      <dsp:spPr>
        <a:xfrm rot="10800000">
          <a:off x="0" y="3016825"/>
          <a:ext cx="1944216" cy="1014606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Доходы от продажи материальных и нематериальных активов (имущество)</a:t>
          </a:r>
          <a:endParaRPr lang="ru-RU" sz="1200" b="1" kern="1200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3016825"/>
        <a:ext cx="1944216" cy="1014606"/>
      </dsp:txXfrm>
    </dsp:sp>
    <dsp:sp modelId="{0F5481FC-35F0-4068-9F72-A8AEF934D839}">
      <dsp:nvSpPr>
        <dsp:cNvPr id="0" name=""/>
        <dsp:cNvSpPr/>
      </dsp:nvSpPr>
      <dsp:spPr>
        <a:xfrm rot="10800000">
          <a:off x="0" y="2012113"/>
          <a:ext cx="1944216" cy="1014606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Доходы при пользовании природными ресурсами (окружающая среда)</a:t>
          </a:r>
          <a:endParaRPr lang="ru-RU" sz="1200" kern="1200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2012113"/>
        <a:ext cx="1944216" cy="1014606"/>
      </dsp:txXfrm>
    </dsp:sp>
    <dsp:sp modelId="{56FBBB28-7054-457E-88BD-65E54C4499AF}">
      <dsp:nvSpPr>
        <dsp:cNvPr id="0" name=""/>
        <dsp:cNvSpPr/>
      </dsp:nvSpPr>
      <dsp:spPr>
        <a:xfrm rot="10800000">
          <a:off x="0" y="1007402"/>
          <a:ext cx="1944216" cy="1014606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Доходы от использование имущества (аренда)</a:t>
          </a:r>
          <a:endParaRPr lang="ru-RU" sz="1200" b="1" kern="1200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1007402"/>
        <a:ext cx="1944216" cy="1014606"/>
      </dsp:txXfrm>
    </dsp:sp>
    <dsp:sp modelId="{B2D77980-4D5B-4E42-98A5-19BE0B988386}">
      <dsp:nvSpPr>
        <dsp:cNvPr id="0" name=""/>
        <dsp:cNvSpPr/>
      </dsp:nvSpPr>
      <dsp:spPr>
        <a:xfrm rot="10800000">
          <a:off x="0" y="2690"/>
          <a:ext cx="1944216" cy="1014606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Неналоговые поступления</a:t>
          </a:r>
          <a:endParaRPr lang="ru-RU" sz="1800" b="1" kern="1200" dirty="0">
            <a:solidFill>
              <a:schemeClr val="tx2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2690"/>
        <a:ext cx="1944216" cy="101460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>
          <a:off x="72009" y="0"/>
          <a:ext cx="4968549" cy="2376264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624654" y="712879"/>
          <a:ext cx="1869282" cy="950505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sz="2400" kern="1200" dirty="0"/>
        </a:p>
      </dsp:txBody>
      <dsp:txXfrm>
        <a:off x="624654" y="712879"/>
        <a:ext cx="1869282" cy="950505"/>
      </dsp:txXfrm>
    </dsp:sp>
    <dsp:sp modelId="{D402C13E-BFED-4613-A4FE-D5BD88831288}">
      <dsp:nvSpPr>
        <dsp:cNvPr id="0" name=""/>
        <dsp:cNvSpPr/>
      </dsp:nvSpPr>
      <dsp:spPr>
        <a:xfrm>
          <a:off x="2618630" y="712879"/>
          <a:ext cx="1869282" cy="95050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99,6 %</a:t>
          </a:r>
          <a:endParaRPr lang="ru-RU" sz="3600" kern="1200" dirty="0"/>
        </a:p>
      </dsp:txBody>
      <dsp:txXfrm>
        <a:off x="2618630" y="712879"/>
        <a:ext cx="1869282" cy="95050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>
          <a:off x="1" y="0"/>
          <a:ext cx="4968549" cy="2448271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213067" y="734481"/>
          <a:ext cx="2210617" cy="979308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sz="2500" kern="1200" dirty="0"/>
        </a:p>
      </dsp:txBody>
      <dsp:txXfrm>
        <a:off x="213067" y="734481"/>
        <a:ext cx="2210617" cy="979308"/>
      </dsp:txXfrm>
    </dsp:sp>
    <dsp:sp modelId="{D402C13E-BFED-4613-A4FE-D5BD88831288}">
      <dsp:nvSpPr>
        <dsp:cNvPr id="0" name=""/>
        <dsp:cNvSpPr/>
      </dsp:nvSpPr>
      <dsp:spPr>
        <a:xfrm>
          <a:off x="2544866" y="734481"/>
          <a:ext cx="2210617" cy="97930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631 481,1</a:t>
          </a:r>
          <a:endParaRPr lang="ru-RU" sz="3600" kern="1200" dirty="0"/>
        </a:p>
      </dsp:txBody>
      <dsp:txXfrm>
        <a:off x="2544866" y="734481"/>
        <a:ext cx="2210617" cy="97930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2C95B7-D5E7-4C78-BD42-D391714464AA}">
      <dsp:nvSpPr>
        <dsp:cNvPr id="0" name=""/>
        <dsp:cNvSpPr/>
      </dsp:nvSpPr>
      <dsp:spPr>
        <a:xfrm>
          <a:off x="0" y="4867760"/>
          <a:ext cx="3096343" cy="5326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Образование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867760"/>
        <a:ext cx="3096343" cy="532676"/>
      </dsp:txXfrm>
    </dsp:sp>
    <dsp:sp modelId="{B7EFAB9A-6EB1-45DE-8EFB-A89DE28D69E7}">
      <dsp:nvSpPr>
        <dsp:cNvPr id="0" name=""/>
        <dsp:cNvSpPr/>
      </dsp:nvSpPr>
      <dsp:spPr>
        <a:xfrm rot="10800000">
          <a:off x="0" y="4056494"/>
          <a:ext cx="3096343" cy="819256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Другие вопросы </a:t>
          </a: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(ОХО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)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4056494"/>
        <a:ext cx="3096343" cy="819256"/>
      </dsp:txXfrm>
    </dsp:sp>
    <dsp:sp modelId="{39EE4124-4989-48DC-AC97-A1FF202F1EC4}">
      <dsp:nvSpPr>
        <dsp:cNvPr id="0" name=""/>
        <dsp:cNvSpPr/>
      </dsp:nvSpPr>
      <dsp:spPr>
        <a:xfrm rot="10800000">
          <a:off x="0" y="3245227"/>
          <a:ext cx="3096343" cy="819256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Резервный фонд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3245227"/>
        <a:ext cx="3096343" cy="819256"/>
      </dsp:txXfrm>
    </dsp:sp>
    <dsp:sp modelId="{936696FF-D1E2-400D-B2FF-801731E5EF83}">
      <dsp:nvSpPr>
        <dsp:cNvPr id="0" name=""/>
        <dsp:cNvSpPr/>
      </dsp:nvSpPr>
      <dsp:spPr>
        <a:xfrm rot="10800000">
          <a:off x="0" y="2433961"/>
          <a:ext cx="3096343" cy="819256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Финансовый отдел, Контрольная комиссия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2433961"/>
        <a:ext cx="3096343" cy="819256"/>
      </dsp:txXfrm>
    </dsp:sp>
    <dsp:sp modelId="{7CF477DA-601D-49F1-878D-F39A16A88A7A}">
      <dsp:nvSpPr>
        <dsp:cNvPr id="0" name=""/>
        <dsp:cNvSpPr/>
      </dsp:nvSpPr>
      <dsp:spPr>
        <a:xfrm rot="10800000">
          <a:off x="0" y="1622695"/>
          <a:ext cx="3096343" cy="819256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Аппарат управления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1622695"/>
        <a:ext cx="3096343" cy="819256"/>
      </dsp:txXfrm>
    </dsp:sp>
    <dsp:sp modelId="{56FBBB28-7054-457E-88BD-65E54C4499AF}">
      <dsp:nvSpPr>
        <dsp:cNvPr id="0" name=""/>
        <dsp:cNvSpPr/>
      </dsp:nvSpPr>
      <dsp:spPr>
        <a:xfrm rot="10800000">
          <a:off x="0" y="811429"/>
          <a:ext cx="3096343" cy="819256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Совет Депутатов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811429"/>
        <a:ext cx="3096343" cy="819256"/>
      </dsp:txXfrm>
    </dsp:sp>
    <dsp:sp modelId="{B2D77980-4D5B-4E42-98A5-19BE0B988386}">
      <dsp:nvSpPr>
        <dsp:cNvPr id="0" name=""/>
        <dsp:cNvSpPr/>
      </dsp:nvSpPr>
      <dsp:spPr>
        <a:xfrm rot="10800000">
          <a:off x="0" y="163"/>
          <a:ext cx="3096343" cy="819256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ГЛАВА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163"/>
        <a:ext cx="3096343" cy="819256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 rot="10800000">
          <a:off x="0" y="0"/>
          <a:ext cx="3960438" cy="2448271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50714" y="734481"/>
          <a:ext cx="1881209" cy="979308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Объем  исполнения</a:t>
          </a:r>
          <a:endParaRPr lang="ru-RU" sz="2500" kern="1200" dirty="0"/>
        </a:p>
      </dsp:txBody>
      <dsp:txXfrm>
        <a:off x="50714" y="734481"/>
        <a:ext cx="1881209" cy="979308"/>
      </dsp:txXfrm>
    </dsp:sp>
    <dsp:sp modelId="{D402C13E-BFED-4613-A4FE-D5BD88831288}">
      <dsp:nvSpPr>
        <dsp:cNvPr id="0" name=""/>
        <dsp:cNvSpPr/>
      </dsp:nvSpPr>
      <dsp:spPr>
        <a:xfrm>
          <a:off x="2028516" y="734481"/>
          <a:ext cx="1881209" cy="979308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44 857,4</a:t>
          </a:r>
          <a:endParaRPr lang="ru-RU" sz="3200" kern="1200" dirty="0"/>
        </a:p>
      </dsp:txBody>
      <dsp:txXfrm>
        <a:off x="2028516" y="734481"/>
        <a:ext cx="1881209" cy="979308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BEEA08-5CC3-4AD4-A6D1-916C1C91DE3D}">
      <dsp:nvSpPr>
        <dsp:cNvPr id="0" name=""/>
        <dsp:cNvSpPr/>
      </dsp:nvSpPr>
      <dsp:spPr>
        <a:xfrm rot="10800000">
          <a:off x="57810" y="0"/>
          <a:ext cx="3988835" cy="2376264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004F43-213A-4873-8F60-DA53381DACF2}">
      <dsp:nvSpPr>
        <dsp:cNvPr id="0" name=""/>
        <dsp:cNvSpPr/>
      </dsp:nvSpPr>
      <dsp:spPr>
        <a:xfrm>
          <a:off x="142343" y="712879"/>
          <a:ext cx="1859831" cy="950505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Процент исполнения </a:t>
          </a:r>
          <a:endParaRPr lang="ru-RU" sz="2400" kern="1200" dirty="0"/>
        </a:p>
      </dsp:txBody>
      <dsp:txXfrm>
        <a:off x="142343" y="712879"/>
        <a:ext cx="1859831" cy="950505"/>
      </dsp:txXfrm>
    </dsp:sp>
    <dsp:sp modelId="{D402C13E-BFED-4613-A4FE-D5BD88831288}">
      <dsp:nvSpPr>
        <dsp:cNvPr id="0" name=""/>
        <dsp:cNvSpPr/>
      </dsp:nvSpPr>
      <dsp:spPr>
        <a:xfrm>
          <a:off x="2102281" y="712879"/>
          <a:ext cx="1859831" cy="95050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itchFamily="18" charset="0"/>
              <a:cs typeface="Times New Roman" pitchFamily="18" charset="0"/>
            </a:rPr>
            <a:t>96,7 %</a:t>
          </a:r>
          <a:endParaRPr lang="ru-RU" sz="3600" kern="1200" dirty="0"/>
        </a:p>
      </dsp:txBody>
      <dsp:txXfrm>
        <a:off x="2102281" y="712879"/>
        <a:ext cx="1859831" cy="9505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0.81651</cdr:x>
      <cdr:y>0.62909</cdr:y>
    </cdr:from>
    <cdr:to>
      <cdr:x>0.93182</cdr:x>
      <cdr:y>0.89492</cdr:y>
    </cdr:to>
    <cdr:sp macro="" textlink="">
      <cdr:nvSpPr>
        <cdr:cNvPr id="3" name="Прямая соединительная линия 2"/>
        <cdr:cNvSpPr/>
      </cdr:nvSpPr>
      <cdr:spPr>
        <a:xfrm xmlns:a="http://schemas.openxmlformats.org/drawingml/2006/main" flipH="1">
          <a:off x="6408711" y="2429681"/>
          <a:ext cx="905010" cy="1026703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AE1C3-055F-4B9F-B99E-C539575D0595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35013"/>
            <a:ext cx="4897437" cy="3675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54828"/>
            <a:ext cx="5388610" cy="4409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B20A7-9BDC-4AA7-AA96-3BF73FC2428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FA87A-6D95-4159-8E34-6F581DBABDA5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8B59B-D891-4C6F-B05F-66B5C3B7D9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73F15-53E3-490A-8C68-702FEAA04B4B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8B59B-D891-4C6F-B05F-66B5C3B7D9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9409A-8276-42FD-9B55-A203690EB1E0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8B59B-D891-4C6F-B05F-66B5C3B7D9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1454-C402-4F3F-9CA5-B07B83FD4588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8B59B-D891-4C6F-B05F-66B5C3B7D9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57B26-4997-48C7-B215-0D429BBB99D1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8B59B-D891-4C6F-B05F-66B5C3B7D9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2A91-9FBA-4FBF-A828-9A1ECC1ECFD0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8B59B-D891-4C6F-B05F-66B5C3B7D9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4055B-CE26-4EEE-9DF6-9D217BEC4C92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8B59B-D891-4C6F-B05F-66B5C3B7D9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3E6E3-55AC-4D5A-8BF9-1F6D8DC1337C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8B59B-D891-4C6F-B05F-66B5C3B7D9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CA90-4590-4AEC-AC12-968344E0CD3A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8B59B-D891-4C6F-B05F-66B5C3B7D9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C0200-36A0-4FF0-8422-A35B593A1E88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8B59B-D891-4C6F-B05F-66B5C3B7D9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4310-C11B-4A48-A518-892CA2DBBFE4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8B59B-D891-4C6F-B05F-66B5C3B7D9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2000"/>
            <a:lum/>
          </a:blip>
          <a:srcRect/>
          <a:stretch>
            <a:fillRect t="-1000" r="-16000" b="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F6CFC-1CC2-4DC5-B220-207425F21B25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8B59B-D891-4C6F-B05F-66B5C3B7D9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Layout" Target="../diagrams/layout5.xml"/><Relationship Id="rId7" Type="http://schemas.openxmlformats.org/officeDocument/2006/relationships/chart" Target="../charts/chart7.xml"/><Relationship Id="rId12" Type="http://schemas.microsoft.com/office/2007/relationships/diagramDrawing" Target="../diagrams/drawing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openxmlformats.org/officeDocument/2006/relationships/diagramColors" Target="../diagrams/colors6.xml"/><Relationship Id="rId5" Type="http://schemas.openxmlformats.org/officeDocument/2006/relationships/diagramColors" Target="../diagrams/colors5.xml"/><Relationship Id="rId10" Type="http://schemas.openxmlformats.org/officeDocument/2006/relationships/diagramQuickStyle" Target="../diagrams/quickStyle6.xml"/><Relationship Id="rId4" Type="http://schemas.openxmlformats.org/officeDocument/2006/relationships/diagramQuickStyle" Target="../diagrams/quickStyle5.xml"/><Relationship Id="rId9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13" Type="http://schemas.openxmlformats.org/officeDocument/2006/relationships/diagramLayout" Target="../diagrams/layout9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12" Type="http://schemas.openxmlformats.org/officeDocument/2006/relationships/diagramData" Target="../diagrams/data9.xml"/><Relationship Id="rId2" Type="http://schemas.openxmlformats.org/officeDocument/2006/relationships/diagramData" Target="../diagrams/data7.xml"/><Relationship Id="rId16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5" Type="http://schemas.openxmlformats.org/officeDocument/2006/relationships/diagramColors" Target="../diagrams/colors9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Relationship Id="rId14" Type="http://schemas.openxmlformats.org/officeDocument/2006/relationships/diagramQuickStyle" Target="../diagrams/quickStyle9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13" Type="http://schemas.openxmlformats.org/officeDocument/2006/relationships/diagramLayout" Target="../diagrams/layout14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12" Type="http://schemas.openxmlformats.org/officeDocument/2006/relationships/diagramData" Target="../diagrams/data14.xml"/><Relationship Id="rId2" Type="http://schemas.openxmlformats.org/officeDocument/2006/relationships/diagramData" Target="../diagrams/data12.xml"/><Relationship Id="rId16" Type="http://schemas.microsoft.com/office/2007/relationships/diagramDrawing" Target="../diagrams/drawing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5" Type="http://schemas.openxmlformats.org/officeDocument/2006/relationships/diagramColors" Target="../diagrams/colors14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Relationship Id="rId14" Type="http://schemas.openxmlformats.org/officeDocument/2006/relationships/diagramQuickStyle" Target="../diagrams/quickStyle14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13" Type="http://schemas.openxmlformats.org/officeDocument/2006/relationships/diagramLayout" Target="../diagrams/layout17.xml"/><Relationship Id="rId3" Type="http://schemas.openxmlformats.org/officeDocument/2006/relationships/diagramLayout" Target="../diagrams/layout15.xml"/><Relationship Id="rId7" Type="http://schemas.openxmlformats.org/officeDocument/2006/relationships/diagramData" Target="../diagrams/data16.xml"/><Relationship Id="rId12" Type="http://schemas.openxmlformats.org/officeDocument/2006/relationships/diagramData" Target="../diagrams/data17.xml"/><Relationship Id="rId2" Type="http://schemas.openxmlformats.org/officeDocument/2006/relationships/diagramData" Target="../diagrams/data15.xml"/><Relationship Id="rId16" Type="http://schemas.microsoft.com/office/2007/relationships/diagramDrawing" Target="../diagrams/drawing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5" Type="http://schemas.openxmlformats.org/officeDocument/2006/relationships/diagramColors" Target="../diagrams/colors17.xml"/><Relationship Id="rId10" Type="http://schemas.openxmlformats.org/officeDocument/2006/relationships/diagramColors" Target="../diagrams/colors16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Relationship Id="rId14" Type="http://schemas.openxmlformats.org/officeDocument/2006/relationships/diagramQuickStyle" Target="../diagrams/quickStyle17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9.xml"/><Relationship Id="rId13" Type="http://schemas.openxmlformats.org/officeDocument/2006/relationships/diagramLayout" Target="../diagrams/layout20.xml"/><Relationship Id="rId18" Type="http://schemas.openxmlformats.org/officeDocument/2006/relationships/diagramLayout" Target="../diagrams/layout21.xml"/><Relationship Id="rId26" Type="http://schemas.microsoft.com/office/2007/relationships/diagramDrawing" Target="../diagrams/drawing22.xml"/><Relationship Id="rId3" Type="http://schemas.openxmlformats.org/officeDocument/2006/relationships/diagramLayout" Target="../diagrams/layout18.xml"/><Relationship Id="rId21" Type="http://schemas.microsoft.com/office/2007/relationships/diagramDrawing" Target="../diagrams/drawing21.xml"/><Relationship Id="rId7" Type="http://schemas.openxmlformats.org/officeDocument/2006/relationships/diagramData" Target="../diagrams/data19.xml"/><Relationship Id="rId12" Type="http://schemas.openxmlformats.org/officeDocument/2006/relationships/diagramData" Target="../diagrams/data20.xml"/><Relationship Id="rId17" Type="http://schemas.openxmlformats.org/officeDocument/2006/relationships/diagramData" Target="../diagrams/data21.xml"/><Relationship Id="rId25" Type="http://schemas.openxmlformats.org/officeDocument/2006/relationships/diagramColors" Target="../diagrams/colors22.xml"/><Relationship Id="rId2" Type="http://schemas.openxmlformats.org/officeDocument/2006/relationships/diagramData" Target="../diagrams/data18.xml"/><Relationship Id="rId16" Type="http://schemas.microsoft.com/office/2007/relationships/diagramDrawing" Target="../diagrams/drawing20.xml"/><Relationship Id="rId20" Type="http://schemas.openxmlformats.org/officeDocument/2006/relationships/diagramColors" Target="../diagrams/colors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11" Type="http://schemas.microsoft.com/office/2007/relationships/diagramDrawing" Target="../diagrams/drawing19.xml"/><Relationship Id="rId24" Type="http://schemas.openxmlformats.org/officeDocument/2006/relationships/diagramQuickStyle" Target="../diagrams/quickStyle22.xml"/><Relationship Id="rId5" Type="http://schemas.openxmlformats.org/officeDocument/2006/relationships/diagramColors" Target="../diagrams/colors18.xml"/><Relationship Id="rId15" Type="http://schemas.openxmlformats.org/officeDocument/2006/relationships/diagramColors" Target="../diagrams/colors20.xml"/><Relationship Id="rId23" Type="http://schemas.openxmlformats.org/officeDocument/2006/relationships/diagramLayout" Target="../diagrams/layout22.xml"/><Relationship Id="rId10" Type="http://schemas.openxmlformats.org/officeDocument/2006/relationships/diagramColors" Target="../diagrams/colors19.xml"/><Relationship Id="rId19" Type="http://schemas.openxmlformats.org/officeDocument/2006/relationships/diagramQuickStyle" Target="../diagrams/quickStyle21.xml"/><Relationship Id="rId4" Type="http://schemas.openxmlformats.org/officeDocument/2006/relationships/diagramQuickStyle" Target="../diagrams/quickStyle18.xml"/><Relationship Id="rId9" Type="http://schemas.openxmlformats.org/officeDocument/2006/relationships/diagramQuickStyle" Target="../diagrams/quickStyle19.xml"/><Relationship Id="rId14" Type="http://schemas.openxmlformats.org/officeDocument/2006/relationships/diagramQuickStyle" Target="../diagrams/quickStyle20.xml"/><Relationship Id="rId22" Type="http://schemas.openxmlformats.org/officeDocument/2006/relationships/diagramData" Target="../diagrams/data2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4.xml"/><Relationship Id="rId13" Type="http://schemas.openxmlformats.org/officeDocument/2006/relationships/diagramLayout" Target="../diagrams/layout25.xml"/><Relationship Id="rId3" Type="http://schemas.openxmlformats.org/officeDocument/2006/relationships/diagramLayout" Target="../diagrams/layout23.xml"/><Relationship Id="rId7" Type="http://schemas.openxmlformats.org/officeDocument/2006/relationships/diagramData" Target="../diagrams/data24.xml"/><Relationship Id="rId12" Type="http://schemas.openxmlformats.org/officeDocument/2006/relationships/diagramData" Target="../diagrams/data25.xml"/><Relationship Id="rId2" Type="http://schemas.openxmlformats.org/officeDocument/2006/relationships/diagramData" Target="../diagrams/data23.xml"/><Relationship Id="rId16" Type="http://schemas.microsoft.com/office/2007/relationships/diagramDrawing" Target="../diagrams/drawing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11" Type="http://schemas.microsoft.com/office/2007/relationships/diagramDrawing" Target="../diagrams/drawing24.xml"/><Relationship Id="rId5" Type="http://schemas.openxmlformats.org/officeDocument/2006/relationships/diagramColors" Target="../diagrams/colors23.xml"/><Relationship Id="rId15" Type="http://schemas.openxmlformats.org/officeDocument/2006/relationships/diagramColors" Target="../diagrams/colors25.xml"/><Relationship Id="rId10" Type="http://schemas.openxmlformats.org/officeDocument/2006/relationships/diagramColors" Target="../diagrams/colors24.xml"/><Relationship Id="rId4" Type="http://schemas.openxmlformats.org/officeDocument/2006/relationships/diagramQuickStyle" Target="../diagrams/quickStyle23.xml"/><Relationship Id="rId9" Type="http://schemas.openxmlformats.org/officeDocument/2006/relationships/diagramQuickStyle" Target="../diagrams/quickStyle24.xml"/><Relationship Id="rId14" Type="http://schemas.openxmlformats.org/officeDocument/2006/relationships/diagramQuickStyle" Target="../diagrams/quickStyle2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7.xml"/><Relationship Id="rId13" Type="http://schemas.openxmlformats.org/officeDocument/2006/relationships/diagramLayout" Target="../diagrams/layout28.xml"/><Relationship Id="rId18" Type="http://schemas.openxmlformats.org/officeDocument/2006/relationships/image" Target="../media/image4.jpeg"/><Relationship Id="rId3" Type="http://schemas.openxmlformats.org/officeDocument/2006/relationships/diagramLayout" Target="../diagrams/layout26.xml"/><Relationship Id="rId7" Type="http://schemas.openxmlformats.org/officeDocument/2006/relationships/diagramData" Target="../diagrams/data27.xml"/><Relationship Id="rId12" Type="http://schemas.openxmlformats.org/officeDocument/2006/relationships/diagramData" Target="../diagrams/data28.xml"/><Relationship Id="rId17" Type="http://schemas.openxmlformats.org/officeDocument/2006/relationships/image" Target="../media/image3.png"/><Relationship Id="rId2" Type="http://schemas.openxmlformats.org/officeDocument/2006/relationships/diagramData" Target="../diagrams/data26.xml"/><Relationship Id="rId16" Type="http://schemas.microsoft.com/office/2007/relationships/diagramDrawing" Target="../diagrams/drawing2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11" Type="http://schemas.microsoft.com/office/2007/relationships/diagramDrawing" Target="../diagrams/drawing27.xml"/><Relationship Id="rId5" Type="http://schemas.openxmlformats.org/officeDocument/2006/relationships/diagramColors" Target="../diagrams/colors26.xml"/><Relationship Id="rId15" Type="http://schemas.openxmlformats.org/officeDocument/2006/relationships/diagramColors" Target="../diagrams/colors28.xml"/><Relationship Id="rId10" Type="http://schemas.openxmlformats.org/officeDocument/2006/relationships/diagramColors" Target="../diagrams/colors27.xml"/><Relationship Id="rId4" Type="http://schemas.openxmlformats.org/officeDocument/2006/relationships/diagramQuickStyle" Target="../diagrams/quickStyle26.xml"/><Relationship Id="rId9" Type="http://schemas.openxmlformats.org/officeDocument/2006/relationships/diagramQuickStyle" Target="../diagrams/quickStyle27.xml"/><Relationship Id="rId14" Type="http://schemas.openxmlformats.org/officeDocument/2006/relationships/diagramQuickStyle" Target="../diagrams/quickStyle28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0.xml"/><Relationship Id="rId13" Type="http://schemas.openxmlformats.org/officeDocument/2006/relationships/diagramLayout" Target="../diagrams/layout31.xml"/><Relationship Id="rId18" Type="http://schemas.openxmlformats.org/officeDocument/2006/relationships/diagramLayout" Target="../diagrams/layout32.xml"/><Relationship Id="rId3" Type="http://schemas.openxmlformats.org/officeDocument/2006/relationships/diagramLayout" Target="../diagrams/layout29.xml"/><Relationship Id="rId21" Type="http://schemas.microsoft.com/office/2007/relationships/diagramDrawing" Target="../diagrams/drawing32.xml"/><Relationship Id="rId7" Type="http://schemas.openxmlformats.org/officeDocument/2006/relationships/diagramData" Target="../diagrams/data30.xml"/><Relationship Id="rId12" Type="http://schemas.openxmlformats.org/officeDocument/2006/relationships/diagramData" Target="../diagrams/data31.xml"/><Relationship Id="rId17" Type="http://schemas.openxmlformats.org/officeDocument/2006/relationships/diagramData" Target="../diagrams/data32.xml"/><Relationship Id="rId2" Type="http://schemas.openxmlformats.org/officeDocument/2006/relationships/diagramData" Target="../diagrams/data29.xml"/><Relationship Id="rId16" Type="http://schemas.microsoft.com/office/2007/relationships/diagramDrawing" Target="../diagrams/drawing31.xml"/><Relationship Id="rId20" Type="http://schemas.openxmlformats.org/officeDocument/2006/relationships/diagramColors" Target="../diagrams/colors3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9.xml"/><Relationship Id="rId11" Type="http://schemas.microsoft.com/office/2007/relationships/diagramDrawing" Target="../diagrams/drawing30.xml"/><Relationship Id="rId5" Type="http://schemas.openxmlformats.org/officeDocument/2006/relationships/diagramColors" Target="../diagrams/colors29.xml"/><Relationship Id="rId15" Type="http://schemas.openxmlformats.org/officeDocument/2006/relationships/diagramColors" Target="../diagrams/colors31.xml"/><Relationship Id="rId10" Type="http://schemas.openxmlformats.org/officeDocument/2006/relationships/diagramColors" Target="../diagrams/colors30.xml"/><Relationship Id="rId19" Type="http://schemas.openxmlformats.org/officeDocument/2006/relationships/diagramQuickStyle" Target="../diagrams/quickStyle32.xml"/><Relationship Id="rId4" Type="http://schemas.openxmlformats.org/officeDocument/2006/relationships/diagramQuickStyle" Target="../diagrams/quickStyle29.xml"/><Relationship Id="rId9" Type="http://schemas.openxmlformats.org/officeDocument/2006/relationships/diagramQuickStyle" Target="../diagrams/quickStyle30.xml"/><Relationship Id="rId14" Type="http://schemas.openxmlformats.org/officeDocument/2006/relationships/diagramQuickStyle" Target="../diagrams/quickStyle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4.xml"/><Relationship Id="rId3" Type="http://schemas.openxmlformats.org/officeDocument/2006/relationships/diagramLayout" Target="../diagrams/layout33.xml"/><Relationship Id="rId7" Type="http://schemas.openxmlformats.org/officeDocument/2006/relationships/diagramData" Target="../diagrams/data34.xml"/><Relationship Id="rId12" Type="http://schemas.openxmlformats.org/officeDocument/2006/relationships/image" Target="../media/image5.png"/><Relationship Id="rId2" Type="http://schemas.openxmlformats.org/officeDocument/2006/relationships/diagramData" Target="../diagrams/data3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3.xml"/><Relationship Id="rId11" Type="http://schemas.microsoft.com/office/2007/relationships/diagramDrawing" Target="../diagrams/drawing34.xml"/><Relationship Id="rId5" Type="http://schemas.openxmlformats.org/officeDocument/2006/relationships/diagramColors" Target="../diagrams/colors33.xml"/><Relationship Id="rId10" Type="http://schemas.openxmlformats.org/officeDocument/2006/relationships/diagramColors" Target="../diagrams/colors34.xml"/><Relationship Id="rId4" Type="http://schemas.openxmlformats.org/officeDocument/2006/relationships/diagramQuickStyle" Target="../diagrams/quickStyle33.xml"/><Relationship Id="rId9" Type="http://schemas.openxmlformats.org/officeDocument/2006/relationships/diagramQuickStyle" Target="../diagrams/quickStyle34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6.xml"/><Relationship Id="rId13" Type="http://schemas.openxmlformats.org/officeDocument/2006/relationships/diagramLayout" Target="../diagrams/layout37.xml"/><Relationship Id="rId3" Type="http://schemas.openxmlformats.org/officeDocument/2006/relationships/diagramLayout" Target="../diagrams/layout35.xml"/><Relationship Id="rId7" Type="http://schemas.openxmlformats.org/officeDocument/2006/relationships/diagramData" Target="../diagrams/data36.xml"/><Relationship Id="rId12" Type="http://schemas.openxmlformats.org/officeDocument/2006/relationships/diagramData" Target="../diagrams/data37.xml"/><Relationship Id="rId2" Type="http://schemas.openxmlformats.org/officeDocument/2006/relationships/diagramData" Target="../diagrams/data35.xml"/><Relationship Id="rId16" Type="http://schemas.microsoft.com/office/2007/relationships/diagramDrawing" Target="../diagrams/drawing3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5.xml"/><Relationship Id="rId11" Type="http://schemas.microsoft.com/office/2007/relationships/diagramDrawing" Target="../diagrams/drawing36.xml"/><Relationship Id="rId5" Type="http://schemas.openxmlformats.org/officeDocument/2006/relationships/diagramColors" Target="../diagrams/colors35.xml"/><Relationship Id="rId15" Type="http://schemas.openxmlformats.org/officeDocument/2006/relationships/diagramColors" Target="../diagrams/colors37.xml"/><Relationship Id="rId10" Type="http://schemas.openxmlformats.org/officeDocument/2006/relationships/diagramColors" Target="../diagrams/colors36.xml"/><Relationship Id="rId4" Type="http://schemas.openxmlformats.org/officeDocument/2006/relationships/diagramQuickStyle" Target="../diagrams/quickStyle35.xml"/><Relationship Id="rId9" Type="http://schemas.openxmlformats.org/officeDocument/2006/relationships/diagramQuickStyle" Target="../diagrams/quickStyle36.xml"/><Relationship Id="rId14" Type="http://schemas.openxmlformats.org/officeDocument/2006/relationships/diagramQuickStyle" Target="../diagrams/quickStyle3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mailto:finadam@mail.orb.r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diagramLayout" Target="../diagrams/layout3.xml"/><Relationship Id="rId7" Type="http://schemas.openxmlformats.org/officeDocument/2006/relationships/chart" Target="../charts/chart2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diagramLayout" Target="../diagrams/layout4.xml"/><Relationship Id="rId7" Type="http://schemas.openxmlformats.org/officeDocument/2006/relationships/chart" Target="../charts/char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356993"/>
            <a:ext cx="7772400" cy="1470025"/>
          </a:xfrm>
          <a:noFill/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 основе решения «Об исполнении бюджета муниципального образования Адамовский район за 2018 год»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95736" y="6237312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п. Адамовка 2018 год</a:t>
            </a:r>
            <a:endParaRPr lang="ru-RU" sz="1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55576" y="2060848"/>
            <a:ext cx="7772400" cy="1424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БЮДЖЕТ ДЛЯ ГРАЖДАН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Сведения о выполнении указов Президента Российской Федерации в сфере образования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115616" y="908720"/>
            <a:ext cx="7488832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23528" y="1052736"/>
          <a:ext cx="8640960" cy="5400600"/>
        </p:xfrm>
        <a:graphic>
          <a:graphicData uri="http://schemas.openxmlformats.org/drawingml/2006/table">
            <a:tbl>
              <a:tblPr/>
              <a:tblGrid>
                <a:gridCol w="696886"/>
                <a:gridCol w="730880"/>
                <a:gridCol w="804482"/>
                <a:gridCol w="648780"/>
                <a:gridCol w="647364"/>
                <a:gridCol w="876012"/>
                <a:gridCol w="682014"/>
                <a:gridCol w="730880"/>
                <a:gridCol w="879446"/>
                <a:gridCol w="504056"/>
                <a:gridCol w="648072"/>
                <a:gridCol w="792088"/>
              </a:tblGrid>
              <a:tr h="1398399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Средняя заработная плата отдельных категорий работников бюджетной сферы, в соответствии с Указами Президента Российской Федерации и параметрами, установленными соглашениями, заключенными между соответствующими органами исполнительной власти и муниципальными районами (городскими округами) (рублей)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5186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Средняя заработная плата педагогических работников образовательных учреждений общего образования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Средняя заработная плата педагогических работников дошкольных образовательных учреждений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Средняя заработная плата педагогических работников учреждений дополнительного образования детей в сфере образования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Средняя заработная плата педагогических работников учреждений дополнительного образования детей в сфере физической культуры и спорта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843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план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факт  на 01.01.2019                                         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 исполнения на 01.01.2019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план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факт                                          на 01.01.2019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 исполнения на 01.01.2019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план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факт                                          на 01.01.2019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 исполнения  на 01.01.2019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план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факт                                           (на отчетную дату)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 исполнения  (на отчетную дату)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0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34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</a:t>
                      </a:r>
                    </a:p>
                  </a:txBody>
                  <a:tcPr marL="4500" marR="4500" marT="45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6958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27 300,0</a:t>
                      </a:r>
                    </a:p>
                  </a:txBody>
                  <a:tcPr marL="4500" marR="4500" marT="45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28119,0</a:t>
                      </a:r>
                    </a:p>
                  </a:txBody>
                  <a:tcPr marL="4500" marR="4500" marT="45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выполнено</a:t>
                      </a:r>
                    </a:p>
                  </a:txBody>
                  <a:tcPr marL="4500" marR="4500" marT="45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19 500,0</a:t>
                      </a:r>
                    </a:p>
                  </a:txBody>
                  <a:tcPr marL="4500" marR="4500" marT="45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20 085,0</a:t>
                      </a:r>
                    </a:p>
                  </a:txBody>
                  <a:tcPr marL="4500" marR="4500" marT="45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выполнено</a:t>
                      </a:r>
                    </a:p>
                  </a:txBody>
                  <a:tcPr marL="4500" marR="4500" marT="45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27300,0</a:t>
                      </a:r>
                    </a:p>
                  </a:txBody>
                  <a:tcPr marL="4500" marR="4500" marT="45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28119,0</a:t>
                      </a:r>
                    </a:p>
                  </a:txBody>
                  <a:tcPr marL="4500" marR="4500" marT="45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выполнено</a:t>
                      </a:r>
                    </a:p>
                  </a:txBody>
                  <a:tcPr marL="4500" marR="4500" marT="45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500" marR="4500" marT="45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500" marR="4500" marT="45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выполнено</a:t>
                      </a:r>
                    </a:p>
                  </a:txBody>
                  <a:tcPr marL="4500" marR="4500" marT="45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Сведения о выполнении указов Президента Российской Федерации в сфере культуры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259632" y="908720"/>
            <a:ext cx="7344816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7544" y="1196752"/>
          <a:ext cx="8352930" cy="5469225"/>
        </p:xfrm>
        <a:graphic>
          <a:graphicData uri="http://schemas.openxmlformats.org/drawingml/2006/table">
            <a:tbl>
              <a:tblPr/>
              <a:tblGrid>
                <a:gridCol w="1440880"/>
                <a:gridCol w="1390764"/>
                <a:gridCol w="1440880"/>
                <a:gridCol w="1390764"/>
                <a:gridCol w="1286350"/>
                <a:gridCol w="1403292"/>
              </a:tblGrid>
              <a:tr h="2191603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Средняя заработная плата отдельных категорий работников бюджетной сферы, в соответствии с Указами Президента Российской Федерации и параметрами, установленными соглашениями, заключенными между соответствующими органами исполнительной власти и муниципальными районами (городскими округами) (рублей)</a:t>
                      </a:r>
                    </a:p>
                  </a:txBody>
                  <a:tcPr marL="4687" marR="4687" marT="4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517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Средняя заработная плата педагогических работников учреждений дополнительного образования детей в сфере культуры</a:t>
                      </a:r>
                    </a:p>
                  </a:txBody>
                  <a:tcPr marL="4687" marR="4687" marT="4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Средняя заработная плата работников учреждений культуры</a:t>
                      </a:r>
                    </a:p>
                  </a:txBody>
                  <a:tcPr marL="4687" marR="4687" marT="4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897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план</a:t>
                      </a:r>
                    </a:p>
                  </a:txBody>
                  <a:tcPr marL="4687" marR="4687" marT="4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факт                                          на 01.01.2019</a:t>
                      </a:r>
                    </a:p>
                  </a:txBody>
                  <a:tcPr marL="4687" marR="4687" marT="4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 исполнения на 01.01.2019</a:t>
                      </a:r>
                    </a:p>
                  </a:txBody>
                  <a:tcPr marL="4687" marR="4687" marT="4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план</a:t>
                      </a:r>
                    </a:p>
                  </a:txBody>
                  <a:tcPr marL="4687" marR="4687" marT="4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факт                                           на 01.01.2019</a:t>
                      </a:r>
                    </a:p>
                  </a:txBody>
                  <a:tcPr marL="4687" marR="4687" marT="4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 исполнения  на 01.01.2019</a:t>
                      </a:r>
                    </a:p>
                  </a:txBody>
                  <a:tcPr marL="4687" marR="4687" marT="4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4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</a:t>
                      </a:r>
                    </a:p>
                  </a:txBody>
                  <a:tcPr marL="4687" marR="4687" marT="4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37</a:t>
                      </a:r>
                    </a:p>
                  </a:txBody>
                  <a:tcPr marL="4687" marR="4687" marT="4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38</a:t>
                      </a:r>
                    </a:p>
                  </a:txBody>
                  <a:tcPr marL="4687" marR="4687" marT="4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</a:t>
                      </a:r>
                    </a:p>
                  </a:txBody>
                  <a:tcPr marL="4687" marR="4687" marT="4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4687" marR="4687" marT="4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41</a:t>
                      </a:r>
                    </a:p>
                  </a:txBody>
                  <a:tcPr marL="4687" marR="4687" marT="46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4603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28100,0</a:t>
                      </a:r>
                    </a:p>
                  </a:txBody>
                  <a:tcPr marL="4687" marR="4687" marT="4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29388,1</a:t>
                      </a:r>
                    </a:p>
                  </a:txBody>
                  <a:tcPr marL="4687" marR="4687" marT="4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выполнено</a:t>
                      </a:r>
                    </a:p>
                  </a:txBody>
                  <a:tcPr marL="4687" marR="4687" marT="4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22000,0</a:t>
                      </a:r>
                    </a:p>
                  </a:txBody>
                  <a:tcPr marL="4687" marR="4687" marT="4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22711,6</a:t>
                      </a:r>
                    </a:p>
                  </a:txBody>
                  <a:tcPr marL="4687" marR="4687" marT="4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выполнено</a:t>
                      </a:r>
                    </a:p>
                  </a:txBody>
                  <a:tcPr marL="4687" marR="4687" marT="46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547664" y="47667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Исполнение по расходам районного бюджета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691680" y="836712"/>
            <a:ext cx="5472608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Схема 11"/>
          <p:cNvGraphicFramePr/>
          <p:nvPr/>
        </p:nvGraphicFramePr>
        <p:xfrm>
          <a:off x="179512" y="3717032"/>
          <a:ext cx="5112568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Диаграмма 14"/>
          <p:cNvGraphicFramePr/>
          <p:nvPr/>
        </p:nvGraphicFramePr>
        <p:xfrm>
          <a:off x="5292080" y="476672"/>
          <a:ext cx="5184576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0" name="Схема 19"/>
          <p:cNvGraphicFramePr/>
          <p:nvPr/>
        </p:nvGraphicFramePr>
        <p:xfrm>
          <a:off x="323528" y="1196752"/>
          <a:ext cx="4968552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634082"/>
          </a:xfrm>
        </p:spPr>
        <p:txBody>
          <a:bodyPr>
            <a:norm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Сведения об исполнении бюджета по разделам и подразделам классификации расходов бюджета с объяснениями причин отклонений, на 01 января 2019 года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8" y="1268760"/>
          <a:ext cx="8640959" cy="4968551"/>
        </p:xfrm>
        <a:graphic>
          <a:graphicData uri="http://schemas.openxmlformats.org/drawingml/2006/table">
            <a:tbl>
              <a:tblPr/>
              <a:tblGrid>
                <a:gridCol w="1380867"/>
                <a:gridCol w="843278"/>
                <a:gridCol w="845913"/>
                <a:gridCol w="885441"/>
                <a:gridCol w="811654"/>
                <a:gridCol w="695704"/>
                <a:gridCol w="3178102"/>
              </a:tblGrid>
              <a:tr h="47219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Код раздела, подраздела расходов по бюджетной классификации</a:t>
                      </a:r>
                    </a:p>
                  </a:txBody>
                  <a:tcPr marL="4926" marR="4926" marT="49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 на год</a:t>
                      </a:r>
                    </a:p>
                  </a:txBody>
                  <a:tcPr marL="4926" marR="4926" marT="49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latin typeface="Times New Roman"/>
                        </a:rPr>
                        <a:t>Кассовые расходы на 01.01.2019г.</a:t>
                      </a:r>
                    </a:p>
                  </a:txBody>
                  <a:tcPr marL="4926" marR="4926" marT="492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Разница между первоначально утвержденными показателями расходов и их фактическими значениями, руб. (гр.2-гр.4)</a:t>
                      </a:r>
                    </a:p>
                  </a:txBody>
                  <a:tcPr marL="4926" marR="4926" marT="49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Процент отклонения</a:t>
                      </a:r>
                    </a:p>
                  </a:txBody>
                  <a:tcPr marL="4926" marR="4926" marT="49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Причины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отклонений</a:t>
                      </a:r>
                    </a:p>
                  </a:txBody>
                  <a:tcPr marL="4926" marR="4926" marT="49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319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первоначальным 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решением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 бюджете, руб.</a:t>
                      </a:r>
                    </a:p>
                  </a:txBody>
                  <a:tcPr marL="4926" marR="4926" marT="49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/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 учетом изменений 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 01.01.2019, руб.</a:t>
                      </a:r>
                    </a:p>
                  </a:txBody>
                  <a:tcPr marL="4926" marR="4926" marT="49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19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4926" marR="4926" marT="49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4926" marR="4926" marT="49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4926" marR="4926" marT="49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4926" marR="4926" marT="49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4926" marR="4926" marT="49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4926" marR="4926" marT="49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4926" marR="4926" marT="49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64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000 0102 0000000 000 000</a:t>
                      </a:r>
                    </a:p>
                  </a:txBody>
                  <a:tcPr marL="4926" marR="4926" marT="49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1 344 000,00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1 344 000,00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1 329 365,42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14 634,58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98,91</a:t>
                      </a:r>
                    </a:p>
                  </a:txBody>
                  <a:tcPr marL="4926" marR="4926" marT="49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926" marR="4926" marT="49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85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000 0103 0000000 000 000</a:t>
                      </a:r>
                    </a:p>
                  </a:txBody>
                  <a:tcPr marL="4926" marR="4926" marT="49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90 000,00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90 000,00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79 996,34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10 003,66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88,88</a:t>
                      </a:r>
                    </a:p>
                  </a:txBody>
                  <a:tcPr marL="4926" marR="4926" marT="49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3787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000 0104 0000000 000 000</a:t>
                      </a:r>
                    </a:p>
                  </a:txBody>
                  <a:tcPr marL="4926" marR="4926" marT="49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18 948 240,00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18 853 172,00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18 756 321,04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191 918,96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98,99</a:t>
                      </a:r>
                    </a:p>
                  </a:txBody>
                  <a:tcPr marL="4926" marR="4926" marT="49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от 28.09.2018г. № 381, от 20.11.2018г. № 409, от 25.12.2018г. № 417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 перераспределение бюджетных ассигнований на Отдел образования для обеспечения деятельности школ 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96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000 0105 0000000 000 000</a:t>
                      </a:r>
                    </a:p>
                  </a:txBody>
                  <a:tcPr marL="4926" marR="4926" marT="49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258 000,00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258 000,00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258 000,00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</a:t>
                      </a:r>
                    </a:p>
                  </a:txBody>
                  <a:tcPr marL="4926" marR="4926" marT="49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4926" marR="4926" marT="49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>
            <a:off x="1979712" y="908720"/>
            <a:ext cx="5544616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1" y="476672"/>
          <a:ext cx="8424934" cy="5807988"/>
        </p:xfrm>
        <a:graphic>
          <a:graphicData uri="http://schemas.openxmlformats.org/drawingml/2006/table">
            <a:tbl>
              <a:tblPr/>
              <a:tblGrid>
                <a:gridCol w="1351290"/>
                <a:gridCol w="794270"/>
                <a:gridCol w="827794"/>
                <a:gridCol w="866476"/>
                <a:gridCol w="794270"/>
                <a:gridCol w="680803"/>
                <a:gridCol w="3110031"/>
              </a:tblGrid>
              <a:tr h="126471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000 0106 0000000 000 000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7 637 200,00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7 784 200,00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7 687 391,52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-50 191,52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100,66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№363 от 22.06.2018г., №409 от 20.11.2018г., № 417 от 25.12.2018г."О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  - увеличение бюджетных ассигнований в связи с повышением МРОТ с 01 мая 2018 года и на приобретение программного продукта; перераспределение бюджетных ассигнований  на Отдел образования на погашение кредиторской задолженности; уведомление Министерства финансов Оренбургской области- предоставление дотации на поддержку мер по обеспечению сбалансированности бюджета по направлению "Поощрение муниципальных образований - победителей и участников всероссийских конкурсов в сфере управления общественными финансами" 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23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000 0111 0000000 000 000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1 250 000,00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1 250 000,00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от 22.06.2018г. № 363, от 28.09.2018г. № 381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 перераспределение бюджетных ассигнований  на Отдел образования (690 000,0 рублей), на Отдел культуры (560 000,0 рублей)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9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000 0113 0000000 000 000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13 922 600,00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18 070 107,79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16 746 283,33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-2 823 683,33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120,28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от 22.06.2018г. № 363, от 28.09.2018г. № 381, от 20.11.2018г. № 409, от 25.12.2018г. № 417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 увеличение бюджетных ассигнований в связи с увеличением МРОТ с 01 мая 2018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года,в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связи с созданием муниципального казенного учреждения "Центр бюджетного учета и отчетности", перераспределение бюджетных ассигнований на Отдел образования для обеспечения деятельности школ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5536" y="476672"/>
          <a:ext cx="8496944" cy="6170468"/>
        </p:xfrm>
        <a:graphic>
          <a:graphicData uri="http://schemas.openxmlformats.org/drawingml/2006/table">
            <a:tbl>
              <a:tblPr/>
              <a:tblGrid>
                <a:gridCol w="1362839"/>
                <a:gridCol w="801059"/>
                <a:gridCol w="834870"/>
                <a:gridCol w="873882"/>
                <a:gridCol w="801059"/>
                <a:gridCol w="686622"/>
                <a:gridCol w="3136613"/>
              </a:tblGrid>
              <a:tr h="7529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000 0203 0000000 000 000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1 189 000,00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1 322 100,00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1 322 100,00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-133 100,00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111,19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Уведомление Аппарата Губернатора и Правительства Оренбургской области - увеличение бюджетных ассигнований на осуществление первичного воинского учета на территориях, где отсутствуют военные комиссариаты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75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000 0304 0000000 000 000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1 016 500,00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1 016 500,00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1 016 500,00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44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000 0309 0000000 000 000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1 697 400,00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1 289 411,00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1 288 320,06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409 079,94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75,90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от 28.09.2018г. № 381, от 20.11.2018г. № 409, от 25.12.2018г. № 417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 перераспределение бюджетных ассигнований по Администрации и на Отдел образования для обеспечения деятельности школ и на погашение кредиторской задолженности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51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000 0314 0000000 000 000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40 000,00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909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000 0405 0000000 000 000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638 200,00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312 400,00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312 116,00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326 084,00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48,91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Уведомление Министерства сельского хозяйства, пищевой и перерабатывающей промышленности Оренбургской области - уменьшение субвенций на выполнение отдельных государственных полномочий по защите населения от болезней, общих для человека и животных, в части сбора, утилизации и уничтожения биологических отходов 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2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000 0409 0000000 000 000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5 487 500,00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5 487 500,00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5 487 500,00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2" y="548680"/>
          <a:ext cx="8424937" cy="6158347"/>
        </p:xfrm>
        <a:graphic>
          <a:graphicData uri="http://schemas.openxmlformats.org/drawingml/2006/table">
            <a:tbl>
              <a:tblPr/>
              <a:tblGrid>
                <a:gridCol w="1351290"/>
                <a:gridCol w="794271"/>
                <a:gridCol w="827794"/>
                <a:gridCol w="866476"/>
                <a:gridCol w="794271"/>
                <a:gridCol w="680803"/>
                <a:gridCol w="3110032"/>
              </a:tblGrid>
              <a:tr h="332072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000 0412 0000000 000 000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3 571 800,00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3 768 989,00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3 753 690,83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-181 890,83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105,09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от 22.06.2018г. № 363, от 28.09.2018г. № 381, от 20.11.2018г. № 409, от 25.12.2018г. № 417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перераспределение бюджетных ассигнований по Администрации, на обеспечение деятельности МАУ "МФЦ" и на Отдел образования на обеспечение деятельности школ и погашение кредиторской задолженности; уведомление Министерства экономического развития, промышленной политики и торговли Оренбургской области - предоставление межбюджетного трансферта на возмещение стоимости горюче-смазочных материалов при доставке автомобильным транспортом социально значимых товаров в отдаленные, труднодоступные и малонаселенные пункты Оренбургской области, а также населенные пункты, в которых отсутствуют торговые объекты, за счет межбюджетных трансфертов прошлых лет из областного бюджета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63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000 0501 0000000 000 000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9 416 000,00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9 416 000,00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9 416 000,00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6363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000 0502 0000000 000 000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16 082 000,00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16 082 000,00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Решение Совета депутатов МО Адамовский район от 14.03.2018г. № 345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перераспределение бюджетных ассигнований на раздел 14 подраздел 02 для предоставления дотации на поддержку мер по обеспечению сбалансированности бюджетов поселений по направлению "На проведение мероприятий по очистке воды от радона в населенных пунктах Оренбургской области"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6" y="476672"/>
          <a:ext cx="8568954" cy="5976663"/>
        </p:xfrm>
        <a:graphic>
          <a:graphicData uri="http://schemas.openxmlformats.org/drawingml/2006/table">
            <a:tbl>
              <a:tblPr/>
              <a:tblGrid>
                <a:gridCol w="1374389"/>
                <a:gridCol w="807848"/>
                <a:gridCol w="841945"/>
                <a:gridCol w="881288"/>
                <a:gridCol w="807848"/>
                <a:gridCol w="692441"/>
                <a:gridCol w="3163195"/>
              </a:tblGrid>
              <a:tr h="11318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000 0503 0000000 000 000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5 000 000,00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4 875 820,81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-4 875 820,81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#ДЕЛ/0!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Уведомление Министерства строительства, жилищно-коммунального и дорожного хозяйства Оренбургской области - предоставление субсидии на поддержку муниципальных программ формирования современной городской среды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8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000 0701 0000000 000 000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83 655 700,00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81 584 762,27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81 584 762,27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2 070 937,73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97,52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от 28.09.2018г. № 381, от 20.11.2018г. № 409, от 25.12.2018г. № 417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 перераспределение бюджетных ассигнований на школы для погашения кредиторской задолженности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578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000 0702 0000000 000 000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236 706 300,00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268 038 919,09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268 038 919,09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-31 332 619,09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113,24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от 22.06.2018г.№ 363,от 28.09.2018г. № 381, от 20.11.2018г. № 409, от 25.12.2018г. № 417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 увеличение бюджетных ассигнований по школам в связи с увеличением МРОТ с 01 мая 2018 года и в связи с перераспределением  бюджетных ассигнований по Отделу образования, с Администрации (в том числе с резервного фонда по чрезвычайным ситуациям), Отдела культуры, финансового отдела для погашения кредиторской задолженности и на обеспечение деятельности школ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332656"/>
          <a:ext cx="8640958" cy="6722388"/>
        </p:xfrm>
        <a:graphic>
          <a:graphicData uri="http://schemas.openxmlformats.org/drawingml/2006/table">
            <a:tbl>
              <a:tblPr/>
              <a:tblGrid>
                <a:gridCol w="1385938"/>
                <a:gridCol w="814635"/>
                <a:gridCol w="849020"/>
                <a:gridCol w="888693"/>
                <a:gridCol w="814635"/>
                <a:gridCol w="698260"/>
                <a:gridCol w="3189777"/>
              </a:tblGrid>
              <a:tr h="15352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000 0703 0000000 000 000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21 603 600,00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21 904 157,35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21 903 668,35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-300 068,35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101,39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от 22.06.2018г. № 363, от 20.11.2018г. № 409, от 25.12.2018г. № 417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 увеличение бюджетных ассигнований в связи с увеличением МРОТ с 01 мая 2018 года, перераспределение бюджетных ассигнований по Отделу образования для обеспечения деятельности школ, перераспределение бюджетных ассигнований по Отделу культуры на МБУ ДО "ДШИ"; уведомление Министерства финансов Оренбургской области - увеличение бюджетных ассигнований на финансирование социально значимых мероприятий 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165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000 0707 0000000 000 000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390 000,00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350 000,00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299 523,42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90 476,58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76,80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от 14.03.2018г. № 345,от 25.12.2018г. № 417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 перераспределение бюджетных ассигнований с Администрации на Отдел образования по муниципальной программе «Повышение безопасности дорожного движения в Адамовском районе в 2018 – 2020 годы», перераспределение бюджетных ассигнований на Отдел образования для погашения кредиторской задолженности по школам 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727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000 0709 0000000 000 000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22 533 200,00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17 351 301,71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17 009 554,61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5 523 645,39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75,49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от 14.03.2018г. № 345, от 22.06.2018г.№ 363,от 28.09.2018г. № 381, от 20.11.2018г. № 409, от 25.12.2018г. № 417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 перераспределение бюджетных ассигнований на раздел 01 подраздел 13 в связи с созданием муниципального казенного учреждения "Центр бюджетного учета и отчетности"; перераспределение с Администрации бюджетных ассигнований в рамках муниципальных программ «Развитие физической культуры и спорта в Адамовском районе на 2017-2020 годы» и «Повышение безопасности дорожного движения в Адамовском районе в 2018 – 2020 годы» на Отдел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образования;перераспределение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бюджетных ассигнований по Отделу образования на обеспечение деятельности школ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1" y="476672"/>
          <a:ext cx="8496942" cy="6326148"/>
        </p:xfrm>
        <a:graphic>
          <a:graphicData uri="http://schemas.openxmlformats.org/drawingml/2006/table">
            <a:tbl>
              <a:tblPr/>
              <a:tblGrid>
                <a:gridCol w="1362839"/>
                <a:gridCol w="801058"/>
                <a:gridCol w="834870"/>
                <a:gridCol w="873882"/>
                <a:gridCol w="801058"/>
                <a:gridCol w="686622"/>
                <a:gridCol w="3136613"/>
              </a:tblGrid>
              <a:tr h="2539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000 0801 0000000 000 000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24 490 000,00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26 394 920,00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26 351 664,95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-1 861 664,95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107,60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от 14.03.2018г. № 345, от 22.06.2018г.№ 363,от 28.09.2018г. № 381, от 20.11.2018г. № 409, от 25.12.2018г. № 417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перераспределение бюджетных ассигнований по Отделу культуры с МБУ "МТС" и МБУК "РЦКиД "Восход" на МБУК "РДК"Целинник",перераспределение бюджетных ассигнований с резервного фонда по чрезвычайным ситуациям на МБУК "РДК "Целинник", увеличение бюджетных ассигнований в связи с заключением дополнительных соглашений с поселениями на осуществление части переданных полномочий; уведомление Министерства финансов Оренбургской области - увеличение бюджетных ассигнований на финансирование социально значимых мероприятий; уведомление Министерства культуры и внешних связей Оренбургской области - предоставление субсидии на поддержку отрасли культуры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36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000 0802 0000000 000 000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717 300,00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1 649 300,00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1 648 300,00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-931 000,00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229,79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от 14.03.2018г. № 345, от 22.06.2018г.№ 363, от 20.11.2018г. № 409, от 25.12.2018г. № 417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перераспределение бюджетных ассигнований с МБУК "РЦКиД "Восход" на МБУК "РДК "Целинник", перераспределение бюджетных ассигнований с резервного фонда по чрезвычайным ситуациям на МБУК "РЦКиД "Восход",перераспределение бюджетных ассигнований с МБУ "МТС" и МБУК "ЦКС" на МБУК "РЦКиД "Восход" 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752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000 0804 0000000 000 000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18 341 100,00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18 312 780,00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18 250 657,12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90 442,88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99,51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от 14.03.2018г. № 345, от 22.06.2018г.№ 363,от 28.09.2018г. № 381, от 20.11.2018г. № 409, от 25.12.2018г. № 417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перераспределение бюджетных ассигнований по Отделу культуры с МБУ "МТС" на МБУК "РДК"Целинник",увеличение бюджетных ассигнований в связи с увеличением МРОТ с 01 мая 2018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года,увеличение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бюджетных ассигнований в связи с заключением дополнительных соглашений с поселениями на осуществление части переданных полномочий, перераспределение бюджетных ассигнований на Отдел образования для погашения кредиторской задолженности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Скриншот 05-12-2019 14531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2276872"/>
            <a:ext cx="3180499" cy="206890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15616" y="260648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Сведения об исполнении основных характеристик бюджета (доходы, расходы, дефицит/профицит)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979712" y="980728"/>
            <a:ext cx="5472608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23528" y="1268760"/>
            <a:ext cx="856895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Исполнение доходов районного бюджета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2018 году составило 633 577,0 тыс. рублей, или 99,9% к бюджетным назначениям, утвержденным в сумме 633 945,7 тыс. рублей. Отклонение в размере 368,7 тыс. рублей сложилось из суммы перевыполнения собственных налоговых и неналоговых доходов (38,3 тыс. рублей) и невыполнения безвозмездных поступлений (407,0 тыс. рублей).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23528" y="4149080"/>
            <a:ext cx="864096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Расходы в 2018 году исполнены по расходам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сумме 631 481,1 тыс. рублей, что составило 99,6% от бюджетных назначений, предусмотренных решением о бюджете.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Объем неисполненных бюджетных назначений, предусмотренных решением о бюджете, составил 2 464,6 тыс. рублей. 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связи с изменениями в течение года объемов доходной и расходной частей бюджета в отчетном году кассовое исполнение бюджета района сложилось с </a:t>
            </a:r>
            <a:r>
              <a:rPr lang="ru-RU" sz="16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профицитом</a:t>
            </a: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размер которого составил </a:t>
            </a: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2 095,9 тыс. рублей</a:t>
            </a: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6" y="404663"/>
          <a:ext cx="8496947" cy="6120682"/>
        </p:xfrm>
        <a:graphic>
          <a:graphicData uri="http://schemas.openxmlformats.org/drawingml/2006/table">
            <a:tbl>
              <a:tblPr/>
              <a:tblGrid>
                <a:gridCol w="1362840"/>
                <a:gridCol w="801059"/>
                <a:gridCol w="834870"/>
                <a:gridCol w="873883"/>
                <a:gridCol w="801059"/>
                <a:gridCol w="686622"/>
                <a:gridCol w="3136614"/>
              </a:tblGrid>
              <a:tr h="15538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000 1001 0000000 000 000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2 152 000,00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1 956 171,99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1 956 171,98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195 828,02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90,90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от 28.09.2018г. № 381,от 25.12.2018г. № 417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перераспределение бюджетных ассигнований на Отдел образования для обеспечения деятельности школ и погашения кредиторской задолженности 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24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000 1003 0000000 000 000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25 281 300,00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16 253 800,00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16 253 800,00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9 027 500,00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64,29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Уменьшение бюджетных ассигнований на реализацию мероприятий по обеспечению жильем молодых семей на основании уведомления Департамента молодежной политики Оренбургской области и в соответствии с заключенными дополнительными соглашениями с поселениями на осуществление части переданных полномочий 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3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000 1004 0000000 000 000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30 058 700,00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30 746 585,80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30 746 553,11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-687 853,11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102,29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от 22.06.2018г.№ 363, от 20.11.2018г. № 409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перераспределение бюджетных ассигнований по Отделу образования; уведомления Министерства образования Оренбургской области - увеличение субвенций на осуществление переданных полномочий по содержанию детей в замещающих семьях, увеличение субвенций на осуществление переданных полномочий по выплате компенсации части родительской платы за присмотр и уход за детьми, посещающими образовательные организации, реализующие образовательную программу дошкольного образования; уменьшение субвенций на выплату единовременного пособия при всех формах устройства детей, лишенных родительского попечения, в семью 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7544" y="548680"/>
          <a:ext cx="8352929" cy="6133336"/>
        </p:xfrm>
        <a:graphic>
          <a:graphicData uri="http://schemas.openxmlformats.org/drawingml/2006/table">
            <a:tbl>
              <a:tblPr/>
              <a:tblGrid>
                <a:gridCol w="1339741"/>
                <a:gridCol w="787482"/>
                <a:gridCol w="820719"/>
                <a:gridCol w="859071"/>
                <a:gridCol w="787482"/>
                <a:gridCol w="674984"/>
                <a:gridCol w="805379"/>
                <a:gridCol w="2278071"/>
              </a:tblGrid>
              <a:tr h="25422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000 1102 0000000 000 000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940 000,00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839 662,00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839 662,00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100 338,00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89,33</a:t>
                      </a:r>
                    </a:p>
                  </a:txBody>
                  <a:tcPr marL="5596" marR="5596" marT="559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Решения Совета депутатов МО Адамовский район от 14.03.2018г., от 20.11.2018г. № 409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перераспределение бюджетных ассигнований с Администрации на Отдел образования в рамках муниципальной программы «Развитие физической культуры и спорта в Адамовском районе на 2017-2020 годы»;перераспределение бюджетных ассигнований по Администрации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83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000 1401 0000000 000 000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58 429 000,00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58 429 000,00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58 429 000,00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422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000 1402 0000000 000 000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16 082 000,00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15 799 446,00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-15 799 446,00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#ДЕЛ/0!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Решение Совета депутатов МО Адамовский район от 14.03.2018г. № 345 "О внесении изменений в решение Совета депутатов МО Адамовский район от 27.12.2017г. № 320 "О бюджете МО Адамовский район на 2018 год и плановый период 2019 и 2020 годов" - перераспределение бюджетных ассигнований с раздела 05 подраздел 02 для предоставления дотации на поддержку мер по обеспечению сбалансированности бюджетов поселений по направлению "На проведение мероприятий по очистке воды от радона в населенных пунктах Оренбургской области"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74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Итого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607 886 640,00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633 945 740,00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631 481 088,25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-26 059 100,00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5596" marR="5596" marT="5596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/>
        </p:nvGraphicFramePr>
        <p:xfrm>
          <a:off x="5148064" y="1988840"/>
          <a:ext cx="3816424" cy="4704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" name="Правая фигурная скобка 23"/>
          <p:cNvSpPr/>
          <p:nvPr/>
        </p:nvSpPr>
        <p:spPr>
          <a:xfrm>
            <a:off x="4139952" y="1988840"/>
            <a:ext cx="936104" cy="4608512"/>
          </a:xfrm>
          <a:prstGeom prst="rightBrace">
            <a:avLst>
              <a:gd name="adj1" fmla="val 8333"/>
              <a:gd name="adj2" fmla="val 48055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835696" y="47667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Исполнение по муниципальным программам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907704" y="836712"/>
            <a:ext cx="5544616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Диаграмма 11"/>
          <p:cNvGraphicFramePr/>
          <p:nvPr/>
        </p:nvGraphicFramePr>
        <p:xfrm>
          <a:off x="-396552" y="1412776"/>
          <a:ext cx="612068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3568" y="332656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Сведения о реализуемых муниципальных программах и достигнутых целевых показателях (индикаторах)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907704" y="1052736"/>
            <a:ext cx="5544616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251520" y="1268760"/>
            <a:ext cx="8712968" cy="5191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2018 году в Адамовском районе реализовывались следующие муниципальные программы:</a:t>
            </a:r>
          </a:p>
          <a:p>
            <a:pPr lvl="0" indent="45720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«Развитие системы образования Адамовского района на 2017-2020 годы»;</a:t>
            </a:r>
          </a:p>
          <a:p>
            <a:pPr lvl="0" indent="45720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Муниципальная программа  «Обеспечение жильем молодых семей в Адамовском районе Оренбургской области на  2014-2020 годы»;</a:t>
            </a:r>
          </a:p>
          <a:p>
            <a:pPr lvl="0" indent="45720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«Развитие системы градорегулирования  муниципального образования Адамовский район на 2018-2020 годы»</a:t>
            </a:r>
          </a:p>
          <a:p>
            <a:pPr lvl="0" indent="45720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«Информатизация администрации муниципального образования Адамовский район» на 2016-2018 годы»;</a:t>
            </a:r>
          </a:p>
          <a:p>
            <a:pPr lvl="0" indent="45720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«Модернизация объектов коммунальной инфраструктуры муниципального образования Адамовский район на 2015-2020 годы»</a:t>
            </a:r>
          </a:p>
          <a:p>
            <a:pPr lvl="0" indent="45720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«Развитие физической культуры и спорта в Адамовском районе на 2017-2020 годы»;</a:t>
            </a:r>
          </a:p>
          <a:p>
            <a:pPr lvl="0" indent="45720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«Развитие культуры Адамовского района на 2015-2020 годы»;</a:t>
            </a:r>
          </a:p>
          <a:p>
            <a:pPr lvl="0" indent="45720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«Управление земельно-имущественным комплексом Адамовского района  Оренбургской области» на 2016 – 2020 годы»;</a:t>
            </a:r>
          </a:p>
          <a:p>
            <a:pPr lvl="0" indent="45720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«Защита населения и территории муниципального образования Адамовский район Оренбургской области от чрезвычайных ситуаций, обеспечение пожарной безопасности и безопасности людей на водных объектах на 2017-2019 годы»;</a:t>
            </a:r>
          </a:p>
          <a:p>
            <a:pPr lvl="0" indent="45720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«Развитие сельского хозяйства и регулирование рынков сельскохозяйственной продукции, сырья и продовольствия Адамовского района» на 2013-2020 годы;</a:t>
            </a:r>
          </a:p>
          <a:p>
            <a:pPr lvl="0" indent="45720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«Реализация молодежной политики на территории муниципального образования Адамовский район Оренбургской области» на 2018 – 2020годы;</a:t>
            </a:r>
          </a:p>
          <a:p>
            <a:pPr lvl="0" indent="45720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79512" y="244043"/>
            <a:ext cx="8856985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Муниципальная программа «Комплексные меры противодействия злоупотреблению наркотиками и их незаконному обороту в Адамовском районе на 2018 – 2020 годы»;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Муниципальная программа «Повышение безопасности дорожного движения в Адамовском районе в 2018 – 2020 годы»;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Муниципальная программа «Обеспечение правопорядка на территории муниципального образования Адамовский район на 2018 – 2020 годы»;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Муниципальная программа «Развитие транспортной системы Адамовского района на 2015-2020 годы»;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Муниципальная программа «Развитие муниципальной службы в администрации Адамовского района» на 2016-2020 годы;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Муниципальная программа «Управление муниципальными финансами Адамовского района» на 2016 – 2020 годы;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Муниципальная программа «Устойчивое развитие сельских территорий» на 2014-2017 годы и на период до 2020 года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Муниципальная программа «Совершенствование и закрепление медицинских кадров в муниципальном образовании Адамовский район» на 2017-2020 годы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Муниципальная программа «Гармонизация  межэтнических и межконфессиональных отношений на территории  Адамовского района Оренбургской области на 2017-2020 годы»;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Муниципальная программа «Программа энергосбережения и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энергоэффективности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МО Адамовский район на 2017-2020 годы»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Муниципальная программа «Профилактика терроризма, а также минимизации и (или) ликвидации последствий проявления терроризма на территории Адамовского района на 2018-2020 годы»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Муниципальная программа «Улучшение условий и охраны труда в Адамовском районе на 2017-2020 годы»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Муниципальная программа «Профилактика экстремизма на территории муниципального образования Адамовский район на 2017-2020 годы»;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Муниципальная программа «Обеспечение жильем отдельных категорий граждан, установленных законодательством Оренбургской области, на территории муниципального образования Адамовский район на 2018-2020 годы»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Муниципальная программа "Экономическое развитие муниципального образования Адамовский район" на 2018-2020 годы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179512" y="2204864"/>
            <a:ext cx="87129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Расходы бюджета муниципального образования Адамовский район в разрезе муниципальных программ представлены в таблице 1.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395536" y="2852936"/>
          <a:ext cx="8424935" cy="3528392"/>
        </p:xfrm>
        <a:graphic>
          <a:graphicData uri="http://schemas.openxmlformats.org/drawingml/2006/table">
            <a:tbl>
              <a:tblPr/>
              <a:tblGrid>
                <a:gridCol w="608280"/>
                <a:gridCol w="3041402"/>
                <a:gridCol w="1641178"/>
                <a:gridCol w="1705206"/>
                <a:gridCol w="1428869"/>
              </a:tblGrid>
              <a:tr h="677966">
                <a:tc gridSpan="5"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Сведения о ресурсном обеспечении муниципальных программ (подпрограмм) за отчетный год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10256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№ п/п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Наименование муниципальной программы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ПЛАН 31.12.2018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(тыс. рублей)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Кассовое исполнение на 31.12.2018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 (тыс. рублей)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Процент исполнения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0170"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«Развитие системы образования Адамовского района на 2017-2020 годы»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415 980,1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415 638,3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98,82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812360" y="2492896"/>
            <a:ext cx="1009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Таблица 1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404664"/>
            <a:ext cx="878497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Фактически в 2018 году профинансировано 19 муниципальных программ на общую сумму 622 981,1 тыс. рублей, рост программных расходов в сравнении с прошлым отчетным периодом составил 10%. Доля фактических программных расходов в общем объеме фактических расходов бюджета за 2018 год составила 98,7 %.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Финансовое обеспечение реализации муниципальных программ осуществлялось за счет средств федерального бюджета в размере 10 061,9 тыс. рублей, областного бюджета в размере 317 105,3 тыс. рублей, бюджета муниципального образования в размере 262 750,8 тыс. рублей и бюджета сельских поселений в размере  33 063,1 тыс. рублей.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620688"/>
          <a:ext cx="8208911" cy="5832648"/>
        </p:xfrm>
        <a:graphic>
          <a:graphicData uri="http://schemas.openxmlformats.org/drawingml/2006/table">
            <a:tbl>
              <a:tblPr/>
              <a:tblGrid>
                <a:gridCol w="592684"/>
                <a:gridCol w="2963416"/>
                <a:gridCol w="1599096"/>
                <a:gridCol w="1661483"/>
                <a:gridCol w="1392232"/>
              </a:tblGrid>
              <a:tr h="1296144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 «Обеспечение жильем молодых семей в Адамовском районе Оренбургской области на  2014-2020 годы»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16 113,8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16 113,8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100,0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«Информатизация администрации муниципального образования Адамовский район» на 2016-2018 годы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917,0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854,9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89,55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120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«Развитие физической культуры и спорта в Адамовском районе на 2017-2020 годы»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914,7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914,7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100,00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«Развитие культуры Адамовского района на 2015-2020 годы»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49 472,9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49 377,6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98,88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«Управление земельно-имущественным комплексом Адамовского района  Оренбургской области» на 2016 – 2020 годы</a:t>
                      </a:r>
                    </a:p>
                  </a:txBody>
                  <a:tcPr marL="56444" marR="564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748,5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733,7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83,73</a:t>
                      </a:r>
                    </a:p>
                  </a:txBody>
                  <a:tcPr marL="56444" marR="564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3" y="620688"/>
          <a:ext cx="8352928" cy="2377440"/>
        </p:xfrm>
        <a:graphic>
          <a:graphicData uri="http://schemas.openxmlformats.org/drawingml/2006/table">
            <a:tbl>
              <a:tblPr/>
              <a:tblGrid>
                <a:gridCol w="603081"/>
                <a:gridCol w="3015407"/>
                <a:gridCol w="1627151"/>
                <a:gridCol w="1690632"/>
                <a:gridCol w="1416657"/>
              </a:tblGrid>
              <a:tr h="1200133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«Защита населения и территории муниципального образования Адамовский район Оренбургской области от чрезвычайных ситуаций, обеспечение пожарной безопасности и безопасности людей на водных объектах на 2017-2019 годы»»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1 289,4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1 288,3  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94,53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107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«Развитие сельского хозяйства и регулирование рынков сельскохозяйственной продукции, сырья и продовольствия Адамовского района» на 2013-2020 годы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312,4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312,1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67544" y="2996952"/>
          <a:ext cx="8352928" cy="3312368"/>
        </p:xfrm>
        <a:graphic>
          <a:graphicData uri="http://schemas.openxmlformats.org/drawingml/2006/table">
            <a:tbl>
              <a:tblPr/>
              <a:tblGrid>
                <a:gridCol w="603081"/>
                <a:gridCol w="3015407"/>
                <a:gridCol w="1627151"/>
                <a:gridCol w="1690632"/>
                <a:gridCol w="1416657"/>
              </a:tblGrid>
              <a:tr h="1656184"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«Реализация молодежной политики на территории муниципального образования Адамовский район Оренбургской области» на 2018 – 2020 годы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280,0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241,0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97,38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6184"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«Комплексные меры противодействия злоупотреблению наркотиками и их незаконному обороту в Адамовском районе на 2018 – 2020 годы»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25,0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22,2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100,00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476672"/>
          <a:ext cx="8352927" cy="6192690"/>
        </p:xfrm>
        <a:graphic>
          <a:graphicData uri="http://schemas.openxmlformats.org/drawingml/2006/table">
            <a:tbl>
              <a:tblPr/>
              <a:tblGrid>
                <a:gridCol w="603081"/>
                <a:gridCol w="3015407"/>
                <a:gridCol w="1627150"/>
                <a:gridCol w="1690632"/>
                <a:gridCol w="1416657"/>
              </a:tblGrid>
              <a:tr h="910690"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«Повышение безопасности дорожного движения в Адамовском районе в 2018 – 2020 годы»</a:t>
                      </a: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35,0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35,0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100,00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2827"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«Обеспечение правопорядка на территории муниципального образования Адамовский район на 2018 – 2020 годы»</a:t>
                      </a: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40,0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40,0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100,00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0690"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«Развитие транспортной системы Адамовского района на 2015-2020 годы»</a:t>
                      </a: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5 487,5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5 487,5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100,00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0690"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«Развитие муниципальной службы в администрации Адамовского района» на 2016-2020 годы</a:t>
                      </a: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33 044,9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31 734,7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97,71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0690"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«Управление муниципальными финансами Адамовского района» на 2016 – 2020 годы</a:t>
                      </a: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87 861,1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87 452,6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99,75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7103"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«Гармонизация  межэтнических и межконфессиональных отношений на территории  Адамовского района Оренбургской области на 2017-2020 годы»</a:t>
                      </a: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168,0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156,5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96,65</a:t>
                      </a: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3" y="548680"/>
          <a:ext cx="8208914" cy="5976664"/>
        </p:xfrm>
        <a:graphic>
          <a:graphicData uri="http://schemas.openxmlformats.org/drawingml/2006/table">
            <a:tbl>
              <a:tblPr/>
              <a:tblGrid>
                <a:gridCol w="504057"/>
                <a:gridCol w="3052044"/>
                <a:gridCol w="1599097"/>
                <a:gridCol w="1661484"/>
                <a:gridCol w="1392232"/>
              </a:tblGrid>
              <a:tr h="1629999"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«Профилактика экстремизма на территории муниципального образования Адамовский район на 2017-2020 годы»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21,3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71,00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999"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«Обеспечение жильем отдельных категорий граждан, установленных законодательством Оренбургской области, на территории муниципального образования Адамовский район на 2018-2020 годы»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9 677,7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9 677,7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8333">
                <a:tc>
                  <a:txBody>
                    <a:bodyPr/>
                    <a:lstStyle/>
                    <a:p>
                      <a:pPr marL="0" indent="0"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Муниципальная программа "Экономическое развитие муниципального образования Адамовский район" на 2018-2020 годы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2 879,7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2 879,2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99,98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3333">
                <a:tc gridSpan="2"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ВСЕГО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625 277,7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622 981,1</a:t>
                      </a: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99,6 %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763688" y="47667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Исполнение по доходам районного бюджета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5292080" y="764704"/>
          <a:ext cx="5184576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5" name="Схема 24"/>
          <p:cNvGraphicFramePr/>
          <p:nvPr/>
        </p:nvGraphicFramePr>
        <p:xfrm>
          <a:off x="323528" y="3789040"/>
          <a:ext cx="5112568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907704" y="836712"/>
            <a:ext cx="540060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Схема 9"/>
          <p:cNvGraphicFramePr/>
          <p:nvPr/>
        </p:nvGraphicFramePr>
        <p:xfrm>
          <a:off x="395536" y="1124744"/>
          <a:ext cx="5184576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755576" y="332656"/>
            <a:ext cx="7488833" cy="5232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Сведения о достигнутых целевых показателей (индикаторов) муниципальных программ (подпрограмм) за отчетный год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23528" y="1182657"/>
            <a:ext cx="8568952" cy="544764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Для оценки программ в соответствии с данным критерием, производились расчеты по определению выполнения целевых показателей по каждой из муниципальных программ. При этом оценивалось, все ли достигнутые целевые показатели соответствуют на 100% значениям, утвержденным муниципальной программой.</a:t>
            </a:r>
          </a:p>
          <a:p>
            <a:pPr indent="457200"/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Целевые показатели (индикаторы) 15 (пятнадцати) муниципальных программ из 26 выполнены на 100%: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 «Обеспечение жильем молодых семей в Адамовском районе Оренбургской области на  2014-2020 годы»;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«Развитие системы градорегулирования  муниципального образования Адамовский район на 2018-2020 годы»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«Информатизация администрации муниципального образования Адамовский район» на 2016-2018 годы»;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«Развитие физической культуры и спорта в Адамовском районе на 2017-2020 годы»;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«Защита населения и территории муниципального образования Адамовский район Оренбургской области от чрезвычайных ситуаций, обеспечение пожарной безопасности и безопасности людей на водных объектах на 2017-2019 годы»;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«Комплексные меры противодействия злоупотреблению наркотиками и их незаконному обороту в Адамовском районе на 2018 – 2020 годы»;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«Повышение безопасности дорожного движения в Адамовском районе в 2018 – 2020 годы»;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«Обеспечение правопорядка на территории муниципального образования Адамовский район на 2018 – 2020 годы»;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«Развитие транспортной системы Адамовского района на 2015-2020 годы»;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«Управление муниципальными финансами Адамовского района» на 2016 – 2020 годы;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«Устойчивое развитие сельских территорий» на 2014-2017 годы и на период до 2020 года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«Программа энергосбережения 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энергоэффективности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МО Адамовский район на 2017-2020 годы»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«Профилактика терроризма, а также минимизации и (или) ликвидации последствий проявления терроризма на территории Адамовского района на 2018-2020 годы»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«Улучшение условий и охраны труда в Адамовском районе на 2017-2020 годы»</a:t>
            </a:r>
          </a:p>
          <a:p>
            <a:pPr indent="457200"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«Профилактика экстремизма на территории муниципального образования Адамовский район на 2017-2020 годы» 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195736" y="836712"/>
            <a:ext cx="4752528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23528" y="620688"/>
            <a:ext cx="8568952" cy="415498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/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По 10 (десяти) муниципальным программам среднее значение  целевых показателей составило от 50% до 99%: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«Развитие системы образования Адамовского района на 2017-2020 годы» 93,8%;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«Модернизация объектов коммунальной инфраструктуры муниципального образования Адамовский район на 2015-2020 годы» - 50%;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«Развитие культуры Адамовского района на 2015-2020 годы» - 75%;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«Управление земельно-имущественным комплексом Адамовского района  Оренбургской области» на 2016 – 2020 годы» 50%;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«Развитие сельского хозяйства и регулирование рынков сельскохозяйственной продукции, сырья и продовольствия Адамовского района» на 2013-2020 годы – 57,1%;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«Развитие муниципальной службы в администрации Адамовского района» на 2016-2020 годы – 50%;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«Совершенствование и закрепление медицинских кадров в муниципальном образовании Адамовский район» на 2017-2020 годы – 50%;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«Гармонизация  межэтнических и межконфессиональных отношений на территории  Адамовского района Оренбургской области на 2017-2020 годы» - 80%;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«Обеспечение жильем отдельных категорий граждан, установленных законодательством Оренбургской области, на территории муниципального образования Адамовский район на 2018-2020 годы» - 66,7%;</a:t>
            </a: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"Экономическое развитие муниципального образования Адамовский район" на 2018-2020 годы – 88,9%.</a:t>
            </a:r>
          </a:p>
          <a:p>
            <a:pPr indent="457200"/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По 1 (одной) муниципальной программам среднее значение  целевых показателей составило ниже 50%: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Муниципальная программа «Реализация молодежной политики на территории муниципального образования Адамовский район Оренбургской области» на 2018 - 2020годы - 33,3%: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835696" y="47667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Общегосударственные вопросы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627784" y="836712"/>
            <a:ext cx="4248472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Схема 16"/>
          <p:cNvGraphicFramePr/>
          <p:nvPr/>
        </p:nvGraphicFramePr>
        <p:xfrm>
          <a:off x="107504" y="1268760"/>
          <a:ext cx="3096344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8" name="Схема 17"/>
          <p:cNvGraphicFramePr/>
          <p:nvPr/>
        </p:nvGraphicFramePr>
        <p:xfrm>
          <a:off x="4499992" y="1268760"/>
          <a:ext cx="3960440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9" name="Схема 18"/>
          <p:cNvGraphicFramePr/>
          <p:nvPr/>
        </p:nvGraphicFramePr>
        <p:xfrm>
          <a:off x="4499992" y="4149080"/>
          <a:ext cx="4104456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20" name="Правая фигурная скобка 19"/>
          <p:cNvSpPr/>
          <p:nvPr/>
        </p:nvSpPr>
        <p:spPr>
          <a:xfrm>
            <a:off x="3275856" y="1484784"/>
            <a:ext cx="936104" cy="4968552"/>
          </a:xfrm>
          <a:prstGeom prst="rightBrace">
            <a:avLst>
              <a:gd name="adj1" fmla="val 8333"/>
              <a:gd name="adj2" fmla="val 50000"/>
            </a:avLst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835696" y="47667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Национальная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оборона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3131840" y="908720"/>
            <a:ext cx="3168352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Группа 21"/>
          <p:cNvGrpSpPr/>
          <p:nvPr/>
        </p:nvGrpSpPr>
        <p:grpSpPr>
          <a:xfrm>
            <a:off x="179512" y="2420888"/>
            <a:ext cx="3024335" cy="3024336"/>
            <a:chOff x="0" y="0"/>
            <a:chExt cx="3024335" cy="1656184"/>
          </a:xfrm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0" y="0"/>
              <a:ext cx="3024335" cy="1656184"/>
            </a:xfrm>
            <a:prstGeom prst="roundRect">
              <a:avLst>
                <a:gd name="adj" fmla="val 10000"/>
              </a:avLst>
            </a:pr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Скругленный прямоугольник 4"/>
            <p:cNvSpPr/>
            <p:nvPr/>
          </p:nvSpPr>
          <p:spPr>
            <a:xfrm>
              <a:off x="48508" y="48508"/>
              <a:ext cx="2927319" cy="15591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Мобилизационная и вневойсковая подготовка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-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0" kern="1200" dirty="0" smtClean="0">
                  <a:latin typeface="Times New Roman" pitchFamily="18" charset="0"/>
                  <a:cs typeface="Times New Roman" pitchFamily="18" charset="0"/>
                </a:rPr>
                <a:t>Средства для исполнения сельскими поселениями полномочий по первичному воинскому учету</a:t>
              </a:r>
              <a:endParaRPr lang="ru-RU" sz="1600" b="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3563889" y="3429001"/>
            <a:ext cx="576066" cy="861077"/>
            <a:chOff x="1566957" y="613577"/>
            <a:chExt cx="305195" cy="357020"/>
          </a:xfrm>
          <a:solidFill>
            <a:srgbClr val="7030A0"/>
          </a:solidFill>
        </p:grpSpPr>
        <p:sp>
          <p:nvSpPr>
            <p:cNvPr id="26" name="Стрелка вправо 25"/>
            <p:cNvSpPr/>
            <p:nvPr/>
          </p:nvSpPr>
          <p:spPr>
            <a:xfrm>
              <a:off x="1566958" y="613577"/>
              <a:ext cx="305194" cy="357020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Стрелка вправо 4"/>
            <p:cNvSpPr/>
            <p:nvPr/>
          </p:nvSpPr>
          <p:spPr>
            <a:xfrm>
              <a:off x="1566957" y="684981"/>
              <a:ext cx="213636" cy="2142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kern="1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28" name="Схема 27"/>
          <p:cNvGraphicFramePr/>
          <p:nvPr/>
        </p:nvGraphicFramePr>
        <p:xfrm>
          <a:off x="4499992" y="1268760"/>
          <a:ext cx="3960440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0" name="Схема 29"/>
          <p:cNvGraphicFramePr/>
          <p:nvPr/>
        </p:nvGraphicFramePr>
        <p:xfrm>
          <a:off x="4499992" y="4149080"/>
          <a:ext cx="4104456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Левая круглая скобка 11"/>
          <p:cNvSpPr/>
          <p:nvPr/>
        </p:nvSpPr>
        <p:spPr>
          <a:xfrm>
            <a:off x="4355976" y="2492896"/>
            <a:ext cx="72008" cy="2808312"/>
          </a:xfrm>
          <a:prstGeom prst="leftBracke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835696" y="47667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Национальная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безопасность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843808" y="908720"/>
            <a:ext cx="3744416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Схема 27"/>
          <p:cNvGraphicFramePr/>
          <p:nvPr/>
        </p:nvGraphicFramePr>
        <p:xfrm>
          <a:off x="4499992" y="1268760"/>
          <a:ext cx="3960440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0" name="Схема 29"/>
          <p:cNvGraphicFramePr/>
          <p:nvPr/>
        </p:nvGraphicFramePr>
        <p:xfrm>
          <a:off x="4499992" y="4149080"/>
          <a:ext cx="4104456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/>
        </p:nvGraphicFramePr>
        <p:xfrm>
          <a:off x="107504" y="1196752"/>
          <a:ext cx="3096344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>
            <a:off x="3347864" y="1556792"/>
            <a:ext cx="864096" cy="4752528"/>
          </a:xfrm>
          <a:prstGeom prst="rightBrace">
            <a:avLst>
              <a:gd name="adj1" fmla="val 8333"/>
              <a:gd name="adj2" fmla="val 50301"/>
            </a:avLst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835696" y="47667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Национальная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экономика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843808" y="908720"/>
            <a:ext cx="3744416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Схема 27"/>
          <p:cNvGraphicFramePr/>
          <p:nvPr/>
        </p:nvGraphicFramePr>
        <p:xfrm>
          <a:off x="4499992" y="1268760"/>
          <a:ext cx="3960440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0" name="Схема 29"/>
          <p:cNvGraphicFramePr/>
          <p:nvPr/>
        </p:nvGraphicFramePr>
        <p:xfrm>
          <a:off x="4499992" y="4149080"/>
          <a:ext cx="4104456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/>
        </p:nvGraphicFramePr>
        <p:xfrm>
          <a:off x="107504" y="1196752"/>
          <a:ext cx="3096344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>
            <a:off x="3347864" y="1556792"/>
            <a:ext cx="864096" cy="4752528"/>
          </a:xfrm>
          <a:prstGeom prst="rightBrace">
            <a:avLst>
              <a:gd name="adj1" fmla="val 8333"/>
              <a:gd name="adj2" fmla="val 50301"/>
            </a:avLst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835696" y="47667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Жилищно коммунальное хозяйство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483768" y="908720"/>
            <a:ext cx="4464496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Схема 27"/>
          <p:cNvGraphicFramePr/>
          <p:nvPr/>
        </p:nvGraphicFramePr>
        <p:xfrm>
          <a:off x="5508104" y="1484784"/>
          <a:ext cx="3312368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0" name="Схема 29"/>
          <p:cNvGraphicFramePr/>
          <p:nvPr/>
        </p:nvGraphicFramePr>
        <p:xfrm>
          <a:off x="5508104" y="3212976"/>
          <a:ext cx="3240360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1" name="Схема 10"/>
          <p:cNvGraphicFramePr/>
          <p:nvPr/>
        </p:nvGraphicFramePr>
        <p:xfrm>
          <a:off x="107504" y="1988840"/>
          <a:ext cx="5256584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cxnSp>
        <p:nvCxnSpPr>
          <p:cNvPr id="12" name="Прямая со стрелкой 11"/>
          <p:cNvCxnSpPr/>
          <p:nvPr/>
        </p:nvCxnSpPr>
        <p:spPr>
          <a:xfrm>
            <a:off x="1403648" y="3356992"/>
            <a:ext cx="0" cy="576064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Схема 12"/>
          <p:cNvGraphicFramePr/>
          <p:nvPr/>
        </p:nvGraphicFramePr>
        <p:xfrm>
          <a:off x="179512" y="3933056"/>
          <a:ext cx="3528392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cxnSp>
        <p:nvCxnSpPr>
          <p:cNvPr id="18" name="Прямая со стрелкой 17"/>
          <p:cNvCxnSpPr/>
          <p:nvPr/>
        </p:nvCxnSpPr>
        <p:spPr>
          <a:xfrm>
            <a:off x="3923928" y="3356992"/>
            <a:ext cx="0" cy="2016224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Схема 19"/>
          <p:cNvGraphicFramePr/>
          <p:nvPr/>
        </p:nvGraphicFramePr>
        <p:xfrm>
          <a:off x="827584" y="5373216"/>
          <a:ext cx="3744416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pSp>
        <p:nvGrpSpPr>
          <p:cNvPr id="22" name="Группа 21"/>
          <p:cNvGrpSpPr/>
          <p:nvPr/>
        </p:nvGrpSpPr>
        <p:grpSpPr>
          <a:xfrm rot="5400000">
            <a:off x="8028384" y="3429000"/>
            <a:ext cx="286119" cy="334706"/>
            <a:chOff x="1485217" y="1020778"/>
            <a:chExt cx="286119" cy="334706"/>
          </a:xfrm>
        </p:grpSpPr>
        <p:sp>
          <p:nvSpPr>
            <p:cNvPr id="23" name="Стрелка вправо 22"/>
            <p:cNvSpPr/>
            <p:nvPr/>
          </p:nvSpPr>
          <p:spPr>
            <a:xfrm>
              <a:off x="1485217" y="1020778"/>
              <a:ext cx="286119" cy="334706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dk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Стрелка вправо 4"/>
            <p:cNvSpPr/>
            <p:nvPr/>
          </p:nvSpPr>
          <p:spPr>
            <a:xfrm>
              <a:off x="1485217" y="1087719"/>
              <a:ext cx="200283" cy="2008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kern="1200"/>
            </a:p>
          </p:txBody>
        </p:sp>
      </p:grpSp>
      <p:sp>
        <p:nvSpPr>
          <p:cNvPr id="25" name="Правая фигурная скобка 24"/>
          <p:cNvSpPr/>
          <p:nvPr/>
        </p:nvSpPr>
        <p:spPr>
          <a:xfrm rot="16200000">
            <a:off x="4103948" y="-2007604"/>
            <a:ext cx="576064" cy="7704856"/>
          </a:xfrm>
          <a:prstGeom prst="rightBrace">
            <a:avLst>
              <a:gd name="adj1" fmla="val 8333"/>
              <a:gd name="adj2" fmla="val 50301"/>
            </a:avLst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835696" y="47667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Образование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843808" y="908720"/>
            <a:ext cx="3744416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Схема 27"/>
          <p:cNvGraphicFramePr/>
          <p:nvPr/>
        </p:nvGraphicFramePr>
        <p:xfrm>
          <a:off x="4283968" y="1268760"/>
          <a:ext cx="4176464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0" name="Схема 29"/>
          <p:cNvGraphicFramePr/>
          <p:nvPr/>
        </p:nvGraphicFramePr>
        <p:xfrm>
          <a:off x="4499992" y="4149080"/>
          <a:ext cx="4104456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/>
        </p:nvGraphicFramePr>
        <p:xfrm>
          <a:off x="107504" y="1196752"/>
          <a:ext cx="3096344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>
            <a:off x="3347864" y="1556792"/>
            <a:ext cx="864096" cy="4752528"/>
          </a:xfrm>
          <a:prstGeom prst="rightBrace">
            <a:avLst>
              <a:gd name="adj1" fmla="val 8333"/>
              <a:gd name="adj2" fmla="val 50301"/>
            </a:avLst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835696" y="47667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Культура и кинематография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699792" y="908720"/>
            <a:ext cx="4104456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Схема 27"/>
          <p:cNvGraphicFramePr/>
          <p:nvPr/>
        </p:nvGraphicFramePr>
        <p:xfrm>
          <a:off x="4283968" y="1268760"/>
          <a:ext cx="4176464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0" name="Схема 29"/>
          <p:cNvGraphicFramePr/>
          <p:nvPr/>
        </p:nvGraphicFramePr>
        <p:xfrm>
          <a:off x="4644008" y="4149080"/>
          <a:ext cx="4248472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/>
        </p:nvGraphicFramePr>
        <p:xfrm>
          <a:off x="107504" y="1196752"/>
          <a:ext cx="3888432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pic>
        <p:nvPicPr>
          <p:cNvPr id="1026" name="Picture 2" descr="C:\Users\Виктор\AppData\Local\Microsoft\Windows\Temporary Internet Files\Content.IE5\XKUY5R2L\Kultura_Channel.svg[1].pn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483768" y="2132856"/>
            <a:ext cx="958365" cy="264861"/>
          </a:xfrm>
          <a:prstGeom prst="rect">
            <a:avLst/>
          </a:prstGeom>
          <a:noFill/>
        </p:spPr>
      </p:pic>
      <p:pic>
        <p:nvPicPr>
          <p:cNvPr id="1027" name="Picture 3" descr="C:\Users\Виктор\AppData\Local\Microsoft\Windows\Temporary Internet Files\Content.IE5\XKUY5R2L\Konvas_cassette_new[1].JPG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843808" y="3633983"/>
            <a:ext cx="737632" cy="624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835696" y="47667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Социальная политика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843808" y="908720"/>
            <a:ext cx="3744416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Схема 27"/>
          <p:cNvGraphicFramePr/>
          <p:nvPr/>
        </p:nvGraphicFramePr>
        <p:xfrm>
          <a:off x="2483768" y="1052736"/>
          <a:ext cx="4104456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0" name="Схема 29"/>
          <p:cNvGraphicFramePr/>
          <p:nvPr/>
        </p:nvGraphicFramePr>
        <p:xfrm>
          <a:off x="4895528" y="2780928"/>
          <a:ext cx="4068960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/>
        </p:nvGraphicFramePr>
        <p:xfrm>
          <a:off x="107504" y="1340768"/>
          <a:ext cx="18002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Схема 7"/>
          <p:cNvGraphicFramePr/>
          <p:nvPr/>
        </p:nvGraphicFramePr>
        <p:xfrm>
          <a:off x="3923928" y="4365104"/>
          <a:ext cx="3528392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pSp>
        <p:nvGrpSpPr>
          <p:cNvPr id="9" name="Группа 8"/>
          <p:cNvGrpSpPr/>
          <p:nvPr/>
        </p:nvGrpSpPr>
        <p:grpSpPr>
          <a:xfrm rot="5400000">
            <a:off x="5466867" y="2462125"/>
            <a:ext cx="362418" cy="423961"/>
            <a:chOff x="1881275" y="580107"/>
            <a:chExt cx="362418" cy="423961"/>
          </a:xfrm>
        </p:grpSpPr>
        <p:sp>
          <p:nvSpPr>
            <p:cNvPr id="10" name="Стрелка вправо 9"/>
            <p:cNvSpPr/>
            <p:nvPr/>
          </p:nvSpPr>
          <p:spPr>
            <a:xfrm>
              <a:off x="1881275" y="580107"/>
              <a:ext cx="362418" cy="423961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dk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Стрелка вправо 4"/>
            <p:cNvSpPr/>
            <p:nvPr/>
          </p:nvSpPr>
          <p:spPr>
            <a:xfrm>
              <a:off x="1881275" y="664899"/>
              <a:ext cx="253693" cy="2543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800" kern="1200"/>
            </a:p>
          </p:txBody>
        </p:sp>
      </p:grpSp>
      <p:cxnSp>
        <p:nvCxnSpPr>
          <p:cNvPr id="23" name="Соединительная линия уступом 22"/>
          <p:cNvCxnSpPr/>
          <p:nvPr/>
        </p:nvCxnSpPr>
        <p:spPr>
          <a:xfrm>
            <a:off x="1691680" y="2564904"/>
            <a:ext cx="2160240" cy="2016224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Соединительная линия уступом 32"/>
          <p:cNvCxnSpPr/>
          <p:nvPr/>
        </p:nvCxnSpPr>
        <p:spPr>
          <a:xfrm>
            <a:off x="1619672" y="3573016"/>
            <a:ext cx="2232248" cy="2088232"/>
          </a:xfrm>
          <a:prstGeom prst="bentConnector3">
            <a:avLst>
              <a:gd name="adj1" fmla="val 32932"/>
            </a:avLst>
          </a:prstGeom>
          <a:ln w="127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Группа 38"/>
          <p:cNvGrpSpPr/>
          <p:nvPr/>
        </p:nvGrpSpPr>
        <p:grpSpPr>
          <a:xfrm>
            <a:off x="3923928" y="5517232"/>
            <a:ext cx="3528391" cy="786239"/>
            <a:chOff x="0" y="5848"/>
            <a:chExt cx="3528391" cy="786239"/>
          </a:xfrm>
        </p:grpSpPr>
        <p:sp>
          <p:nvSpPr>
            <p:cNvPr id="40" name="Скругленный прямоугольник 39"/>
            <p:cNvSpPr/>
            <p:nvPr/>
          </p:nvSpPr>
          <p:spPr>
            <a:xfrm>
              <a:off x="0" y="5848"/>
              <a:ext cx="3528391" cy="786239"/>
            </a:xfrm>
            <a:prstGeom prst="roundRect">
              <a:avLst/>
            </a:prstGeom>
            <a:ln w="158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41" name="Скругленный прямоугольник 4"/>
            <p:cNvSpPr/>
            <p:nvPr/>
          </p:nvSpPr>
          <p:spPr>
            <a:xfrm>
              <a:off x="38381" y="44229"/>
              <a:ext cx="3451629" cy="7094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kern="1200" dirty="0" smtClean="0">
                  <a:latin typeface="Times New Roman" pitchFamily="18" charset="0"/>
                  <a:cs typeface="Times New Roman" pitchFamily="18" charset="0"/>
                </a:rPr>
                <a:t>Обеспечение жильем молодых семей</a:t>
              </a:r>
              <a:endParaRPr lang="ru-RU" sz="16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spect="1"/>
          </p:cNvSpPr>
          <p:nvPr>
            <p:ph type="title"/>
          </p:nvPr>
        </p:nvSpPr>
        <p:spPr>
          <a:xfrm>
            <a:off x="539552" y="404664"/>
            <a:ext cx="8229600" cy="562074"/>
          </a:xfrm>
        </p:spPr>
        <p:txBody>
          <a:bodyPr>
            <a:norm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Сведения об исполнении бюджета по доходам в разрезе основных видов налоговых и неналоговых доходов, безвозмездных поступлений с объяснениями причин отклонений, на 01 января 2019 года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510" y="1087604"/>
          <a:ext cx="8640963" cy="5437740"/>
        </p:xfrm>
        <a:graphic>
          <a:graphicData uri="http://schemas.openxmlformats.org/drawingml/2006/table">
            <a:tbl>
              <a:tblPr/>
              <a:tblGrid>
                <a:gridCol w="1398354"/>
                <a:gridCol w="875304"/>
                <a:gridCol w="875304"/>
                <a:gridCol w="864629"/>
                <a:gridCol w="704515"/>
                <a:gridCol w="704515"/>
                <a:gridCol w="3218342"/>
              </a:tblGrid>
              <a:tr h="1774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Код доходов бюджетной классификации</a:t>
                      </a:r>
                    </a:p>
                  </a:txBody>
                  <a:tcPr marL="2733" marR="2733" marT="2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Утверждено на год</a:t>
                      </a:r>
                    </a:p>
                  </a:txBody>
                  <a:tcPr marL="2733" marR="2733" marT="2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Кассовые расходы на 01.01.2019г.</a:t>
                      </a:r>
                    </a:p>
                  </a:txBody>
                  <a:tcPr marL="2733" marR="2733" marT="273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Разница между первоначально утвержденными показателями расходов и их фактическими значениями, руб. (гр.2-гр.4)</a:t>
                      </a:r>
                    </a:p>
                  </a:txBody>
                  <a:tcPr marL="2733" marR="2733" marT="2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Процент отклонения от первоначального</a:t>
                      </a:r>
                    </a:p>
                  </a:txBody>
                  <a:tcPr marL="2733" marR="2733" marT="2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Причины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отклонений</a:t>
                      </a:r>
                    </a:p>
                  </a:txBody>
                  <a:tcPr marL="2733" marR="2733" marT="2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59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первоначальным </a:t>
                      </a:r>
                      <a:b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решением</a:t>
                      </a:r>
                      <a:b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 бюджете, руб.</a:t>
                      </a:r>
                    </a:p>
                  </a:txBody>
                  <a:tcPr marL="2733" marR="2733" marT="2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 учетом изменений </a:t>
                      </a:r>
                      <a:b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01.01.2019, руб.</a:t>
                      </a:r>
                    </a:p>
                  </a:txBody>
                  <a:tcPr marL="2733" marR="2733" marT="2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74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2733" marR="2733" marT="2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2733" marR="2733" marT="2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2733" marR="2733" marT="2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2733" marR="2733" marT="2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2733" marR="2733" marT="2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2733" marR="2733" marT="2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2733" marR="2733" marT="2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72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000 10102000010000110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79 658 000,00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79 658 000,00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81 971 946,25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-2 313 946,25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102,90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Поступление недоимки прошлых лет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72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000 10501000000000110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6 054 000,00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6 054 000,00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5 349 216,20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704 783,80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88,36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установление завышенных планов; погашение недоимки не в полном объеме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42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000 10502000020000110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2 192 000,00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2 192 000,00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2 347 838,17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-155 838,17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107,11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погашение недоимки прошлых лет</a:t>
                      </a:r>
                    </a:p>
                  </a:txBody>
                  <a:tcPr marL="2733" marR="2733" marT="2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72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000 10503000010000110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5 381 500,00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5 381 500,00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4 071 083,75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1 310 416,25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75,65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установление завышенных планов, так как недоимка прошлых лет была значительно сокращена</a:t>
                      </a:r>
                    </a:p>
                  </a:txBody>
                  <a:tcPr marL="2733" marR="2733" marT="2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72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000 10504000020000110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478 000,00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478 000,00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530 019,55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-52 019,55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110,88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поступления зависят от фактических обращений за патентом</a:t>
                      </a:r>
                    </a:p>
                  </a:txBody>
                  <a:tcPr marL="2733" marR="2733" marT="2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42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000 10803000010000110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1 947 000,00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1 947 000,00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2 374 090,75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-427 090,75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121,94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рост обращений коммунальных служб и энергосбыта</a:t>
                      </a:r>
                    </a:p>
                  </a:txBody>
                  <a:tcPr marL="2733" marR="2733" marT="2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42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000 10806000010000110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-6 000,00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108,82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рост обращений за установлением гражданства</a:t>
                      </a:r>
                    </a:p>
                  </a:txBody>
                  <a:tcPr marL="2733" marR="2733" marT="2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72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000 10807000010000110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514 000,00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514 000,00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873 624,62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-359 624,62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169,97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рост обращений граждан на операции с недвижимым имуществом</a:t>
                      </a:r>
                    </a:p>
                  </a:txBody>
                  <a:tcPr marL="2733" marR="2733" marT="2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03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000 11105000000000120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4 350 000,00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4 350 000,00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6 911 034,47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-2 561 034,47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158,87</a:t>
                      </a:r>
                    </a:p>
                  </a:txBody>
                  <a:tcPr marL="2733" marR="2733" marT="273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погашение недоимки прошлых лет; поступления по фактически поданным заявлениям на арендуемое имущество</a:t>
                      </a:r>
                    </a:p>
                  </a:txBody>
                  <a:tcPr marL="2733" marR="2733" marT="2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611560" y="908720"/>
            <a:ext cx="8136904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835696" y="47667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Физическая культура и спорт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843808" y="908720"/>
            <a:ext cx="3744416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Схема 27"/>
          <p:cNvGraphicFramePr/>
          <p:nvPr/>
        </p:nvGraphicFramePr>
        <p:xfrm>
          <a:off x="4355976" y="1484784"/>
          <a:ext cx="4104456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0" name="Схема 29"/>
          <p:cNvGraphicFramePr/>
          <p:nvPr/>
        </p:nvGraphicFramePr>
        <p:xfrm>
          <a:off x="4355976" y="4869160"/>
          <a:ext cx="4140968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8" name="Группа 17"/>
          <p:cNvGrpSpPr/>
          <p:nvPr/>
        </p:nvGrpSpPr>
        <p:grpSpPr>
          <a:xfrm>
            <a:off x="179512" y="2420888"/>
            <a:ext cx="3024335" cy="3024336"/>
            <a:chOff x="0" y="0"/>
            <a:chExt cx="3024335" cy="1656184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0" y="0"/>
              <a:ext cx="3024335" cy="1656184"/>
            </a:xfrm>
            <a:prstGeom prst="roundRect">
              <a:avLst>
                <a:gd name="adj" fmla="val 10000"/>
              </a:avLst>
            </a:pr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Скругленный прямоугольник 4"/>
            <p:cNvSpPr/>
            <p:nvPr/>
          </p:nvSpPr>
          <p:spPr>
            <a:xfrm>
              <a:off x="48508" y="48508"/>
              <a:ext cx="2927319" cy="15591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Массовый спорт 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-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0" kern="1200" dirty="0" smtClean="0">
                  <a:latin typeface="Times New Roman" pitchFamily="18" charset="0"/>
                  <a:cs typeface="Times New Roman" pitchFamily="18" charset="0"/>
                </a:rPr>
                <a:t>Проведение спортивных мероприятий, приобретение спортивного инвентаря</a:t>
              </a:r>
              <a:endParaRPr lang="ru-RU" b="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2051" name="Picture 3" descr="C:\Users\Виктор\AppData\Local\Microsoft\Windows\Temporary Internet Files\Content.IE5\XKUY5R2L\Sports_current_event.svg[1]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364088" y="3212976"/>
            <a:ext cx="1800200" cy="1556736"/>
          </a:xfrm>
          <a:prstGeom prst="rect">
            <a:avLst/>
          </a:prstGeom>
          <a:noFill/>
        </p:spPr>
      </p:pic>
      <p:grpSp>
        <p:nvGrpSpPr>
          <p:cNvPr id="22" name="Группа 21"/>
          <p:cNvGrpSpPr/>
          <p:nvPr/>
        </p:nvGrpSpPr>
        <p:grpSpPr>
          <a:xfrm>
            <a:off x="3347864" y="3429000"/>
            <a:ext cx="576066" cy="861077"/>
            <a:chOff x="1566957" y="613577"/>
            <a:chExt cx="305195" cy="357020"/>
          </a:xfrm>
          <a:solidFill>
            <a:srgbClr val="7030A0"/>
          </a:solidFill>
        </p:grpSpPr>
        <p:sp>
          <p:nvSpPr>
            <p:cNvPr id="23" name="Стрелка вправо 22"/>
            <p:cNvSpPr/>
            <p:nvPr/>
          </p:nvSpPr>
          <p:spPr>
            <a:xfrm>
              <a:off x="1566958" y="613577"/>
              <a:ext cx="305194" cy="357020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Стрелка вправо 4"/>
            <p:cNvSpPr/>
            <p:nvPr/>
          </p:nvSpPr>
          <p:spPr>
            <a:xfrm>
              <a:off x="1566957" y="684981"/>
              <a:ext cx="213636" cy="2142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kern="1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Левая круглая скобка 24"/>
          <p:cNvSpPr/>
          <p:nvPr/>
        </p:nvSpPr>
        <p:spPr>
          <a:xfrm>
            <a:off x="4211960" y="2276872"/>
            <a:ext cx="117727" cy="3456384"/>
          </a:xfrm>
          <a:prstGeom prst="leftBracket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835696" y="47667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Межбюджетные трансферты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843808" y="908720"/>
            <a:ext cx="3744416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Схема 27"/>
          <p:cNvGraphicFramePr/>
          <p:nvPr/>
        </p:nvGraphicFramePr>
        <p:xfrm>
          <a:off x="1187624" y="1268760"/>
          <a:ext cx="6984776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0" name="Схема 29"/>
          <p:cNvGraphicFramePr/>
          <p:nvPr/>
        </p:nvGraphicFramePr>
        <p:xfrm>
          <a:off x="1187624" y="3356992"/>
          <a:ext cx="7128792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1" name="Схема 10"/>
          <p:cNvGraphicFramePr/>
          <p:nvPr/>
        </p:nvGraphicFramePr>
        <p:xfrm>
          <a:off x="1187624" y="5877272"/>
          <a:ext cx="5328592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cxnSp>
        <p:nvCxnSpPr>
          <p:cNvPr id="13" name="Прямая соединительная линия 12"/>
          <p:cNvCxnSpPr/>
          <p:nvPr/>
        </p:nvCxnSpPr>
        <p:spPr>
          <a:xfrm flipH="1">
            <a:off x="755576" y="2132856"/>
            <a:ext cx="432048" cy="0"/>
          </a:xfrm>
          <a:prstGeom prst="line">
            <a:avLst/>
          </a:prstGeom>
          <a:ln w="1270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755576" y="2132856"/>
            <a:ext cx="0" cy="41044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755576" y="6237312"/>
            <a:ext cx="360040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41805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Сведения о муниципальном долге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339752" y="908720"/>
            <a:ext cx="4392488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1052736"/>
            <a:ext cx="856895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Решением Совета депутатов от 27.12.2017 № 320 «О бюджете муниципального образования Адамовский район на 2018 год и плановый период 2019 и 2020 годов» на 1  января 2018 года утверждены  верхний предел муниципального внутреннего долга муниципального образования Адамовский район,  в том числе верхний предел долга по муниципальным гарантиям, и предельный объем муниципального долга муниципального образования Адамовский район  в сумме 0,00 руб.; расходы  на обслуживание муниципального внутреннего долга муниципального образования Адамовский район на 2018 год не предусматривались.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За 2018 год заимствования не осуществлялись, муниципальные гарантии не предоставлялись. По состоянию на 01.01.2019 года муниципальные долговые обязательства отсутствуют.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691680" y="1556792"/>
            <a:ext cx="596070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/>
            <a:r>
              <a:rPr lang="ru-RU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8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внимание</a:t>
            </a:r>
            <a:endParaRPr lang="ru-RU" sz="8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92081" y="5877273"/>
            <a:ext cx="38519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Финансовый отдел администрации Адамовского района</a:t>
            </a:r>
          </a:p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finadam@mail.orb.ru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тел.:(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35365)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2-27-73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95537" y="404662"/>
          <a:ext cx="8496942" cy="6223023"/>
        </p:xfrm>
        <a:graphic>
          <a:graphicData uri="http://schemas.openxmlformats.org/drawingml/2006/table">
            <a:tbl>
              <a:tblPr/>
              <a:tblGrid>
                <a:gridCol w="1383592"/>
                <a:gridCol w="813256"/>
                <a:gridCol w="866065"/>
                <a:gridCol w="855503"/>
                <a:gridCol w="697076"/>
                <a:gridCol w="697076"/>
                <a:gridCol w="3184374"/>
              </a:tblGrid>
              <a:tr h="4694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000 10501000000000110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6 054 000,00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6 054 000,00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5 349 216,20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704 783,80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88,36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установление завышенных планов; погашение недоимки не в полном объеме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77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000 10502000020000110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2 192 000,00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2 192 000,00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2 347 838,17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-155 838,17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107,11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погашение недоимки прошлых лет</a:t>
                      </a:r>
                    </a:p>
                  </a:txBody>
                  <a:tcPr marL="5680" marR="5680" marT="56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53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000 10503000010000110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5 381 500,00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5 381 500,00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4 071 083,75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1 310 416,25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75,65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установление завышенных планов, так как недоимка прошлых лет была значительно сокращена</a:t>
                      </a:r>
                    </a:p>
                  </a:txBody>
                  <a:tcPr marL="5680" marR="5680" marT="56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33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000 10504000020000110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478 000,00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478 000,00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530 019,55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-52 019,55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110,88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поступления зависят от фактических обращений за патентом</a:t>
                      </a:r>
                    </a:p>
                  </a:txBody>
                  <a:tcPr marL="5680" marR="5680" marT="56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90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000 10803000010000110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1 947 000,00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1 947 000,00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2 374 090,75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-427 090,75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121,94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рост обращений коммунальных служб и энергосбыта</a:t>
                      </a:r>
                    </a:p>
                  </a:txBody>
                  <a:tcPr marL="5680" marR="5680" marT="56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90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000 10806000010000110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-6 000,00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108,82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рост обращений за установлением гражданства</a:t>
                      </a:r>
                    </a:p>
                  </a:txBody>
                  <a:tcPr marL="5680" marR="5680" marT="56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90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000 10807000010000110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514 000,00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514 000,00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873 624,62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-359 624,62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169,97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рост обращений граждан на операции с недвижимым имуществом</a:t>
                      </a:r>
                    </a:p>
                  </a:txBody>
                  <a:tcPr marL="5680" marR="5680" marT="56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031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000 11105000000000120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4 350 000,00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4 350 000,00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6 911 034,47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-2 561 034,47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158,87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погашение недоимки прошлых лет; поступления по фактически поданным заявлениям на арендуемое имущество</a:t>
                      </a:r>
                    </a:p>
                  </a:txBody>
                  <a:tcPr marL="5680" marR="5680" marT="56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512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000 11201000010000120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393 000,00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393 000,00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174 001,24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218 998,76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44,28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поступления по фактически сложившимся расчетам</a:t>
                      </a:r>
                    </a:p>
                  </a:txBody>
                  <a:tcPr marL="5680" marR="5680" marT="56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9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000 11301000000000130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-2 250,00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2 250,00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680" marR="5680" marT="56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1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000 11402000000000000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2 445 000,00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2 445 000,00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-260 050,00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2 705 050,00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-10,64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возврат средств за отказ от приобретенного имущества</a:t>
                      </a:r>
                    </a:p>
                  </a:txBody>
                  <a:tcPr marL="5680" marR="5680" marT="56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031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000 11406000000000430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81 007,04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48 992,96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62,31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отсутствие спроса на приобретение земельных участков</a:t>
                      </a:r>
                    </a:p>
                  </a:txBody>
                  <a:tcPr marL="5680" marR="5680" marT="56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33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000 116030000000000140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23 000,00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13 285,42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9 714,58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57,76</a:t>
                      </a:r>
                    </a:p>
                  </a:txBody>
                  <a:tcPr marL="5680" marR="5680" marT="56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поступление средств по фактически наложенным взысканиям</a:t>
                      </a:r>
                    </a:p>
                  </a:txBody>
                  <a:tcPr marL="5680" marR="5680" marT="56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404667"/>
          <a:ext cx="8568952" cy="6154416"/>
        </p:xfrm>
        <a:graphic>
          <a:graphicData uri="http://schemas.openxmlformats.org/drawingml/2006/table">
            <a:tbl>
              <a:tblPr/>
              <a:tblGrid>
                <a:gridCol w="1395317"/>
                <a:gridCol w="820149"/>
                <a:gridCol w="873405"/>
                <a:gridCol w="862753"/>
                <a:gridCol w="702984"/>
                <a:gridCol w="702984"/>
                <a:gridCol w="838789"/>
                <a:gridCol w="2372571"/>
              </a:tblGrid>
              <a:tr h="3705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000 11606000010000140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 же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5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000 11608000010000140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85 000,00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173 000,00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-88 000,00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203,53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 же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5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000 11625000000000140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245 000,00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245 000,00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217 000,00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11,43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 же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5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000 11628000010000140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#ДЕЛ/0!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 же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5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000 11630000010000140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64 500,00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-60 500,00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1 612,50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 же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5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000 11635000000000140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43 862,18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-11 862,18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137,07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 же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5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000 11643000010000140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23 000,00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301 996,26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-278 996,26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1 313,03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 же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5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000 11690000000000140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1 838 000,00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1 838 000,00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785 425,44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1 052 574,56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42,73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 же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50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000 11701000000000180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1 140,00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-1 140,00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#ДЕЛ/0!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уточнение невыясненных поступлений в последний день месяца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44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000 20201000000000151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134 599 600,00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161 031 100,00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160 748 547,00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-26 148 947,00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119,43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фактическое исполнение по результатам проведенных торгов; увеличение бюджетных ассигнований на основании уведомлений Министерства финансов Оренбургской области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44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000 20202000000000151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43 558 800,00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44 358 100,00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44 233 920,81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-675 120,81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101,55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фактическое исполнение по результатам проведенных торгов; увеличение бюджетных ассигнований на основании уведомлений министерств Оренбургской области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56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000 20203000000000151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282 153 400,00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282 634 100,00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282 633 783,31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-480 383,31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100,17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увеличение бюджетных ассигнований на основании уведомлений министерств Оренбургской области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44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000 20204000000000151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41 704 340,00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40 051 940,00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40 051 940,00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1 652 400,00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96,04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уменьшение иных межбюджетных трансфертов на основании заключенных с сельскими поселениями соглашений на передачу осуществления части полномочий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1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000 21960010050000151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4822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528 228 640,00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554 287 740,00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551 605 015,21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-23 376 375,21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613" marR="5613" marT="56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13" marR="5613" marT="561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763688" y="47667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налоговых поступлений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14" name="Схема 13"/>
          <p:cNvGraphicFramePr/>
          <p:nvPr/>
        </p:nvGraphicFramePr>
        <p:xfrm>
          <a:off x="179512" y="1484784"/>
          <a:ext cx="1728192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Правая фигурная скобка 14"/>
          <p:cNvSpPr/>
          <p:nvPr/>
        </p:nvSpPr>
        <p:spPr>
          <a:xfrm>
            <a:off x="1979712" y="2852936"/>
            <a:ext cx="504056" cy="3888432"/>
          </a:xfrm>
          <a:prstGeom prst="righ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Диаграмма 17"/>
          <p:cNvGraphicFramePr/>
          <p:nvPr/>
        </p:nvGraphicFramePr>
        <p:xfrm>
          <a:off x="2555776" y="2996952"/>
          <a:ext cx="6312024" cy="3631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7" name="Диаграмма 26"/>
          <p:cNvGraphicFramePr/>
          <p:nvPr/>
        </p:nvGraphicFramePr>
        <p:xfrm>
          <a:off x="5364088" y="980728"/>
          <a:ext cx="3672408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cxnSp>
        <p:nvCxnSpPr>
          <p:cNvPr id="32" name="Соединительная линия уступом 31"/>
          <p:cNvCxnSpPr/>
          <p:nvPr/>
        </p:nvCxnSpPr>
        <p:spPr>
          <a:xfrm flipV="1">
            <a:off x="3491880" y="2492896"/>
            <a:ext cx="2952328" cy="2304256"/>
          </a:xfrm>
          <a:prstGeom prst="bentConnector3">
            <a:avLst>
              <a:gd name="adj1" fmla="val 50000"/>
            </a:avLst>
          </a:prstGeom>
          <a:ln w="9525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411760" y="836712"/>
            <a:ext cx="4392488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763688" y="47667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неналоговых поступлений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14" name="Схема 13"/>
          <p:cNvGraphicFramePr/>
          <p:nvPr/>
        </p:nvGraphicFramePr>
        <p:xfrm>
          <a:off x="179512" y="980728"/>
          <a:ext cx="1944216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Правая фигурная скобка 14"/>
          <p:cNvSpPr/>
          <p:nvPr/>
        </p:nvSpPr>
        <p:spPr>
          <a:xfrm>
            <a:off x="2339752" y="2132856"/>
            <a:ext cx="504056" cy="4464496"/>
          </a:xfrm>
          <a:prstGeom prst="righ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Диаграмма 17"/>
          <p:cNvGraphicFramePr/>
          <p:nvPr/>
        </p:nvGraphicFramePr>
        <p:xfrm>
          <a:off x="2843808" y="3140968"/>
          <a:ext cx="6023992" cy="3631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7" name="Диаграмма 26"/>
          <p:cNvGraphicFramePr/>
          <p:nvPr/>
        </p:nvGraphicFramePr>
        <p:xfrm>
          <a:off x="4788024" y="548680"/>
          <a:ext cx="4176464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cxnSp>
        <p:nvCxnSpPr>
          <p:cNvPr id="43" name="Прямая соединительная линия 42"/>
          <p:cNvCxnSpPr/>
          <p:nvPr/>
        </p:nvCxnSpPr>
        <p:spPr>
          <a:xfrm>
            <a:off x="2339752" y="836712"/>
            <a:ext cx="4608512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Соединительная линия уступом 10"/>
          <p:cNvCxnSpPr/>
          <p:nvPr/>
        </p:nvCxnSpPr>
        <p:spPr>
          <a:xfrm flipV="1">
            <a:off x="3635896" y="2348880"/>
            <a:ext cx="3240360" cy="1872208"/>
          </a:xfrm>
          <a:prstGeom prst="bentConnector3">
            <a:avLst>
              <a:gd name="adj1" fmla="val 53397"/>
            </a:avLst>
          </a:prstGeom>
          <a:ln w="1270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067944" y="3933056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Аренда</a:t>
            </a:r>
            <a:endParaRPr lang="ru-RU" sz="1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/>
        </p:nvGraphicFramePr>
        <p:xfrm>
          <a:off x="611560" y="2852936"/>
          <a:ext cx="8208912" cy="3862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47664" y="476672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Безвозмездные поступления</a:t>
            </a:r>
            <a:endParaRPr lang="ru-RU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627784" y="836712"/>
            <a:ext cx="360040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Группа 13"/>
          <p:cNvGrpSpPr/>
          <p:nvPr/>
        </p:nvGrpSpPr>
        <p:grpSpPr>
          <a:xfrm>
            <a:off x="323528" y="1556792"/>
            <a:ext cx="1410950" cy="792088"/>
            <a:chOff x="72009" y="0"/>
            <a:chExt cx="1194926" cy="663847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72009" y="0"/>
              <a:ext cx="1194926" cy="663847"/>
            </a:xfrm>
            <a:prstGeom prst="roundRect">
              <a:avLst>
                <a:gd name="adj" fmla="val 1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sp>
        <p:sp>
          <p:nvSpPr>
            <p:cNvPr id="16" name="Скругленный прямоугольник 4"/>
            <p:cNvSpPr/>
            <p:nvPr/>
          </p:nvSpPr>
          <p:spPr>
            <a:xfrm>
              <a:off x="91452" y="19443"/>
              <a:ext cx="1156040" cy="6249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99,9 %</a:t>
              </a:r>
              <a:endParaRPr lang="ru-RU" sz="20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6372200" y="1484784"/>
            <a:ext cx="2592288" cy="864096"/>
            <a:chOff x="72009" y="0"/>
            <a:chExt cx="1194926" cy="663847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72009" y="0"/>
              <a:ext cx="1194926" cy="663847"/>
            </a:xfrm>
            <a:prstGeom prst="roundRect">
              <a:avLst>
                <a:gd name="adj" fmla="val 1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sp>
        <p:sp>
          <p:nvSpPr>
            <p:cNvPr id="19" name="Скругленный прямоугольник 4"/>
            <p:cNvSpPr/>
            <p:nvPr/>
          </p:nvSpPr>
          <p:spPr>
            <a:xfrm>
              <a:off x="91452" y="19443"/>
              <a:ext cx="1156040" cy="6249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527 668,2 тыс. руб.</a:t>
              </a:r>
              <a:endParaRPr lang="ru-RU" sz="20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876256" y="980728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Объем исполнения</a:t>
            </a:r>
            <a:endParaRPr lang="ru-RU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1763688" y="1916832"/>
            <a:ext cx="4565714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211960" y="908720"/>
            <a:ext cx="0" cy="1008112"/>
          </a:xfrm>
          <a:prstGeom prst="line">
            <a:avLst/>
          </a:prstGeom>
          <a:ln w="12700">
            <a:solidFill>
              <a:schemeClr val="tx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0" y="1052736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Процент исполнения</a:t>
            </a:r>
            <a:endParaRPr lang="ru-RU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Прямая со стрелкой 46"/>
          <p:cNvCxnSpPr/>
          <p:nvPr/>
        </p:nvCxnSpPr>
        <p:spPr>
          <a:xfrm>
            <a:off x="4211960" y="1916832"/>
            <a:ext cx="0" cy="93610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4336</TotalTime>
  <Words>5783</Words>
  <Application>Microsoft Office PowerPoint</Application>
  <PresentationFormat>Экран (4:3)</PresentationFormat>
  <Paragraphs>912</Paragraphs>
  <Slides>43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Тема Office</vt:lpstr>
      <vt:lpstr>На основе решения «Об исполнении бюджета муниципального образования Адамовский район за 2018 год»</vt:lpstr>
      <vt:lpstr>Слайд 2</vt:lpstr>
      <vt:lpstr>Слайд 3</vt:lpstr>
      <vt:lpstr>Сведения об исполнении бюджета по доходам в разрезе основных видов налоговых и неналоговых доходов, безвозмездных поступлений с объяснениями причин отклонений, на 01 января 2019 года</vt:lpstr>
      <vt:lpstr>Слайд 5</vt:lpstr>
      <vt:lpstr>Слайд 6</vt:lpstr>
      <vt:lpstr>Слайд 7</vt:lpstr>
      <vt:lpstr>Слайд 8</vt:lpstr>
      <vt:lpstr>Слайд 9</vt:lpstr>
      <vt:lpstr>Сведения о выполнении указов Президента Российской Федерации в сфере образования</vt:lpstr>
      <vt:lpstr>Сведения о выполнении указов Президента Российской Федерации в сфере культуры</vt:lpstr>
      <vt:lpstr>Слайд 12</vt:lpstr>
      <vt:lpstr>Сведения об исполнении бюджета по разделам и подразделам классификации расходов бюджета с объяснениями причин отклонений, на 01 января 2019 года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Сведения о муниципальном долге</vt:lpstr>
      <vt:lpstr>Слайд 43</vt:lpstr>
    </vt:vector>
  </TitlesOfParts>
  <Company>ФО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 проекту решения о бюджете муниципального образования Адамовский район на 2016 год годов.</dc:title>
  <dc:creator>Бюджетник</dc:creator>
  <cp:lastModifiedBy>Виктор</cp:lastModifiedBy>
  <cp:revision>627</cp:revision>
  <dcterms:created xsi:type="dcterms:W3CDTF">2015-11-17T06:06:37Z</dcterms:created>
  <dcterms:modified xsi:type="dcterms:W3CDTF">2019-12-05T09:56:33Z</dcterms:modified>
</cp:coreProperties>
</file>