
<file path=[Content_Types].xml><?xml version="1.0" encoding="utf-8"?>
<Types xmlns="http://schemas.openxmlformats.org/package/2006/content-types">
  <Override PartName="/ppt/diagrams/colors22.xml" ContentType="application/vnd.openxmlformats-officedocument.drawingml.diagramColors+xml"/>
  <Override PartName="/ppt/diagrams/data35.xml" ContentType="application/vnd.openxmlformats-officedocument.drawingml.diagramData+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diagrams/quickStyle28.xml" ContentType="application/vnd.openxmlformats-officedocument.drawingml.diagramStyle+xml"/>
  <Override PartName="/ppt/diagrams/drawing29.xml" ContentType="application/vnd.ms-office.drawingml.diagramDrawing+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diagrams/quickStyle31.xml" ContentType="application/vnd.openxmlformats-officedocument.drawingml.diagramStyle+xml"/>
  <Override PartName="/ppt/diagrams/drawing32.xml" ContentType="application/vnd.ms-office.drawingml.diagramDrawing+xml"/>
  <Default Extension="xlsx" ContentType="application/vnd.openxmlformats-officedocument.spreadsheetml.sheet"/>
  <Override PartName="/ppt/diagrams/layout1.xml" ContentType="application/vnd.openxmlformats-officedocument.drawingml.diagramLayout+xml"/>
  <Override PartName="/ppt/diagrams/data2.xml" ContentType="application/vnd.openxmlformats-officedocument.drawingml.diagramData+xml"/>
  <Override PartName="/ppt/charts/chart3.xml" ContentType="application/vnd.openxmlformats-officedocument.drawingml.chart+xml"/>
  <Override PartName="/ppt/diagrams/quickStyle20.xml" ContentType="application/vnd.openxmlformats-officedocument.drawingml.diagramStyle+xml"/>
  <Override PartName="/ppt/diagrams/drawing21.xml" ContentType="application/vnd.ms-office.drawingml.diagramDrawing+xml"/>
  <Override PartName="/ppt/diagrams/colors27.xml" ContentType="application/vnd.openxmlformats-officedocument.drawingml.diagramColors+xml"/>
  <Override PartName="/ppt/diagrams/data29.xml" ContentType="application/vnd.openxmlformats-officedocument.drawingml.diagramData+xml"/>
  <Override PartName="/ppt/diagrams/colors4.xml" ContentType="application/vnd.openxmlformats-officedocument.drawingml.diagramColors+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drawing3.xml" ContentType="application/vnd.ms-office.drawingml.diagramDrawing+xml"/>
  <Override PartName="/ppt/diagrams/layout20.xml" ContentType="application/vnd.openxmlformats-officedocument.drawingml.diagramLayout+xml"/>
  <Override PartName="/ppt/theme/theme2.xml" ContentType="application/vnd.openxmlformats-officedocument.theme+xml"/>
  <Override PartName="/ppt/diagrams/quickStyle3.xml" ContentType="application/vnd.openxmlformats-officedocument.drawingml.diagramStyle+xml"/>
  <Override PartName="/ppt/diagrams/colors30.xml" ContentType="application/vnd.openxmlformats-officedocument.drawingml.diagramColors+xml"/>
  <Override PartName="/ppt/diagrams/data32.xml" ContentType="application/vnd.openxmlformats-officedocument.drawingml.diagramData+xml"/>
  <Override PartName="/ppt/slides/slide33.xml" ContentType="application/vnd.openxmlformats-officedocument.presentationml.slide+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36.xml" ContentType="application/vnd.openxmlformats-officedocument.drawingml.diagramStyle+xml"/>
  <Override PartName="/ppt/diagrams/drawing37.xml" ContentType="application/vnd.ms-office.drawingml.diagramDrawing+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layout18.xml" ContentType="application/vnd.openxmlformats-officedocument.drawingml.diagramLayout+xml"/>
  <Override PartName="/ppt/diagrams/quickStyle25.xml" ContentType="application/vnd.openxmlformats-officedocument.drawingml.diagramStyle+xml"/>
  <Override PartName="/ppt/diagrams/drawing26.xml" ContentType="application/vnd.ms-office.drawingml.diagramDrawing+xml"/>
  <Override PartName="/ppt/diagrams/layout36.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layout25.xml" ContentType="application/vnd.openxmlformats-officedocument.drawingml.diagramLayout+xml"/>
  <Override PartName="/ppt/diagrams/colors28.xml" ContentType="application/vnd.openxmlformats-officedocument.drawingml.diagramColors+xml"/>
  <Override PartName="/ppt/diagrams/quickStyle32.xml" ContentType="application/vnd.openxmlformats-officedocument.drawingml.diagramStyle+xml"/>
  <Override PartName="/ppt/diagrams/drawing33.xml" ContentType="application/vnd.ms-office.drawingml.diagramDrawing+xml"/>
  <Override PartName="/ppt/diagrams/data3.xml" ContentType="application/vnd.openxmlformats-officedocument.drawingml.diagramData+xml"/>
  <Override PartName="/ppt/charts/chart4.xml" ContentType="application/vnd.openxmlformats-officedocument.drawingml.chart+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diagrams/layout32.xml" ContentType="application/vnd.openxmlformats-officedocument.drawingml.diagramLayout+xml"/>
  <Override PartName="/ppt/diagrams/colors35.xml" ContentType="application/vnd.openxmlformats-officedocument.drawingml.diagramColors+xml"/>
  <Override PartName="/ppt/diagrams/drawing4.xml" ContentType="application/vnd.ms-office.drawingml.diagramDrawing+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ppt/diagrams/data37.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diagrams/data26.xml" ContentType="application/vnd.openxmlformats-officedocument.drawingml.diagramData+xml"/>
  <Override PartName="/ppt/diagrams/colors3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diagrams/data33.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Override PartName="/ppt/diagrams/quickStyle37.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diagrams/quickStyle33.xml" ContentType="application/vnd.openxmlformats-officedocument.drawingml.diagramStyle+xml"/>
  <Override PartName="/ppt/diagrams/drawing34.xml" ContentType="application/vnd.ms-office.drawingml.diagramDrawing+xml"/>
  <Override PartName="/ppt/diagrams/layout37.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layout26.xml" ContentType="application/vnd.openxmlformats-officedocument.drawingml.diagramLayout+xml"/>
  <Override PartName="/ppt/diagrams/colors29.xml" ContentType="application/vnd.openxmlformats-officedocument.drawingml.diagramColors+xml"/>
  <Override PartName="/ppt/charts/chart5.xml" ContentType="application/vnd.openxmlformats-officedocument.drawingml.chart+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diagrams/drawing30.xml" ContentType="application/vnd.ms-office.drawingml.diagramDrawing+xml"/>
  <Override PartName="/ppt/diagrams/layout33.xml" ContentType="application/vnd.openxmlformats-officedocument.drawingml.diagramLayout+xml"/>
  <Override PartName="/ppt/diagrams/colors36.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slides/slide28.xml" ContentType="application/vnd.openxmlformats-officedocument.presentationml.slide+xml"/>
  <Override PartName="/ppt/slides/slide39.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diagrams/colors32.xml" ContentType="application/vnd.openxmlformats-officedocument.drawingml.diagramColors+xml"/>
  <Override PartName="/ppt/diagrams/data34.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rawings/drawing1.xml" ContentType="application/vnd.openxmlformats-officedocument.drawingml.chartshapes+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diagrams/data30.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diagrams/quickStyle27.xml" ContentType="application/vnd.openxmlformats-officedocument.drawingml.diagramStyle+xml"/>
  <Override PartName="/ppt/diagrams/drawing28.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layout27.xml" ContentType="application/vnd.openxmlformats-officedocument.drawingml.diagramLayout+xml"/>
  <Override PartName="/ppt/diagrams/quickStyle34.xml" ContentType="application/vnd.openxmlformats-officedocument.drawingml.diagramStyle+xml"/>
  <Override PartName="/ppt/diagrams/drawing35.xml" ContentType="application/vnd.ms-office.drawingml.diagramDrawing+xml"/>
  <Override PartName="/ppt/charts/chart6.xml" ContentType="application/vnd.openxmlformats-officedocument.drawingml.char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layout34.xml" ContentType="application/vnd.openxmlformats-officedocument.drawingml.diagramLayout+xml"/>
  <Override PartName="/ppt/diagrams/colors37.xml" ContentType="application/vnd.openxmlformats-officedocument.drawingml.diagramColors+xml"/>
  <Override PartName="/ppt/diagrams/drawing6.xml" ContentType="application/vnd.ms-office.drawingml.diagramDrawing+xml"/>
  <Override PartName="/ppt/diagrams/drawing20.xml" ContentType="application/vnd.ms-office.drawingml.diagramDrawing+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rawing3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charts/chart2.xml" ContentType="application/vnd.openxmlformats-officedocument.drawingml.chart+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diagrams/colors33.xml" ContentType="application/vnd.openxmlformats-officedocument.drawingml.diagramColors+xml"/>
  <Override PartName="/ppt/slides/slide29.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heme/theme1.xml" ContentType="application/vnd.openxmlformats-officedocument.theme+xml"/>
  <Override PartName="/ppt/diagrams/data31.xml" ContentType="application/vnd.openxmlformats-officedocument.drawingml.diagramData+xml"/>
  <Override PartName="/ppt/slides/slide32.xml" ContentType="application/vnd.openxmlformats-officedocument.presentationml.slide+xml"/>
  <Override PartName="/ppt/diagrams/data20.xml" ContentType="application/vnd.openxmlformats-officedocument.drawingml.diagramData+xml"/>
  <Override PartName="/ppt/diagrams/quickStyle35.xml" ContentType="application/vnd.openxmlformats-officedocument.drawingml.diagramStyle+xml"/>
  <Override PartName="/ppt/diagrams/drawing36.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diagrams/quickStyle24.xml" ContentType="application/vnd.openxmlformats-officedocument.drawingml.diagramStyle+xml"/>
  <Override PartName="/ppt/diagrams/drawing25.xml" ContentType="application/vnd.ms-office.drawingml.diagramDrawing+xml"/>
  <Override PartName="/ppt/charts/chart7.xml" ContentType="application/vnd.openxmlformats-officedocument.drawingml.char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35.xml" ContentType="application/vnd.openxmlformats-officedocument.drawingml.diagramLayout+xml"/>
  <Override PartName="/ppt/diagrams/drawing7.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diagrams/colors34.xml" ContentType="application/vnd.openxmlformats-officedocument.drawingml.diagramColors+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diagrams/data36.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diagrams/quickStyle29.xml" ContentType="application/vnd.openxmlformats-officedocument.drawingml.diagramStyle+xml"/>
  <Override PartName="/ppt/diagrams/quickStyle18.xml" ContentType="application/vnd.openxmlformats-officedocument.drawingml.diagramStyle+xml"/>
  <Override PartName="/ppt/diagrams/layout29.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4"/>
  </p:notesMasterIdLst>
  <p:sldIdLst>
    <p:sldId id="256" r:id="rId2"/>
    <p:sldId id="326" r:id="rId3"/>
    <p:sldId id="288" r:id="rId4"/>
    <p:sldId id="301" r:id="rId5"/>
    <p:sldId id="302" r:id="rId6"/>
    <p:sldId id="303" r:id="rId7"/>
    <p:sldId id="260" r:id="rId8"/>
    <p:sldId id="289" r:id="rId9"/>
    <p:sldId id="276" r:id="rId10"/>
    <p:sldId id="324" r:id="rId11"/>
    <p:sldId id="325" r:id="rId12"/>
    <p:sldId id="320" r:id="rId13"/>
    <p:sldId id="304" r:id="rId14"/>
    <p:sldId id="305" r:id="rId15"/>
    <p:sldId id="306" r:id="rId16"/>
    <p:sldId id="307" r:id="rId17"/>
    <p:sldId id="308" r:id="rId18"/>
    <p:sldId id="309" r:id="rId19"/>
    <p:sldId id="310" r:id="rId20"/>
    <p:sldId id="292" r:id="rId21"/>
    <p:sldId id="313" r:id="rId22"/>
    <p:sldId id="321" r:id="rId23"/>
    <p:sldId id="322" r:id="rId24"/>
    <p:sldId id="314" r:id="rId25"/>
    <p:sldId id="315" r:id="rId26"/>
    <p:sldId id="316" r:id="rId27"/>
    <p:sldId id="317" r:id="rId28"/>
    <p:sldId id="318" r:id="rId29"/>
    <p:sldId id="266" r:id="rId30"/>
    <p:sldId id="268" r:id="rId31"/>
    <p:sldId id="293" r:id="rId32"/>
    <p:sldId id="294" r:id="rId33"/>
    <p:sldId id="295" r:id="rId34"/>
    <p:sldId id="296" r:id="rId35"/>
    <p:sldId id="297" r:id="rId36"/>
    <p:sldId id="298" r:id="rId37"/>
    <p:sldId id="299" r:id="rId38"/>
    <p:sldId id="300" r:id="rId39"/>
    <p:sldId id="327" r:id="rId40"/>
    <p:sldId id="323" r:id="rId41"/>
    <p:sldId id="328" r:id="rId42"/>
    <p:sldId id="267" r:id="rId43"/>
  </p:sldIdLst>
  <p:sldSz cx="9144000" cy="6858000" type="screen4x3"/>
  <p:notesSz cx="6735763" cy="9799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B4F907"/>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Темный стиль 1 - акцент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Темный стиль 1 - акцент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Темный стиль 1 - акцент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Темный стиль 2 - акцент 3/акцент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77" autoAdjust="0"/>
    <p:restoredTop sz="99195" autoAdjust="0"/>
  </p:normalViewPr>
  <p:slideViewPr>
    <p:cSldViewPr>
      <p:cViewPr>
        <p:scale>
          <a:sx n="110" d="100"/>
          <a:sy n="110" d="100"/>
        </p:scale>
        <p:origin x="-1590"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Office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Office_Excel4.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Office_Excel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Office_Excel6.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Office_Excel7.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Office_Excel8.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Office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style val="34"/>
  <c:chart>
    <c:autoTitleDeleted val="1"/>
    <c:plotArea>
      <c:layout>
        <c:manualLayout>
          <c:layoutTarget val="inner"/>
          <c:xMode val="edge"/>
          <c:yMode val="edge"/>
          <c:x val="4.6541896579392346E-2"/>
          <c:y val="0.12146687405103171"/>
          <c:w val="0.93141194188300058"/>
          <c:h val="0.77866838325153453"/>
        </c:manualLayout>
      </c:layout>
      <c:barChart>
        <c:barDir val="col"/>
        <c:grouping val="clustered"/>
        <c:ser>
          <c:idx val="0"/>
          <c:order val="0"/>
          <c:tx>
            <c:strRef>
              <c:f>Лист1!$B$1</c:f>
              <c:strCache>
                <c:ptCount val="1"/>
                <c:pt idx="0">
                  <c:v>ПЛАН</c:v>
                </c:pt>
              </c:strCache>
            </c:strRef>
          </c:tx>
          <c:spPr>
            <a:solidFill>
              <a:srgbClr val="00B0F0"/>
            </a:solidFill>
            <a:ln w="12700" cap="flat" cmpd="sng" algn="ctr">
              <a:solidFill>
                <a:schemeClr val="tx1"/>
              </a:solidFill>
              <a:prstDash val="solid"/>
            </a:ln>
            <a:effectLst>
              <a:outerShdw blurRad="40000" dist="23000" dir="5400000" rotWithShape="0">
                <a:srgbClr val="000000">
                  <a:alpha val="35000"/>
                </a:srgbClr>
              </a:outerShdw>
              <a:softEdge rad="12700"/>
            </a:effectLst>
          </c:spPr>
          <c:dLbls>
            <c:dLbl>
              <c:idx val="0"/>
              <c:layout>
                <c:manualLayout>
                  <c:x val="-7.3487205125356619E-3"/>
                  <c:y val="-1.0190534385068378E-2"/>
                </c:manualLayout>
              </c:layout>
              <c:dLblPos val="outEnd"/>
              <c:showVal val="1"/>
            </c:dLbl>
            <c:txPr>
              <a:bodyPr/>
              <a:lstStyle/>
              <a:p>
                <a:pPr>
                  <a:defRPr sz="1600" b="1"/>
                </a:pPr>
                <a:endParaRPr lang="ru-RU"/>
              </a:p>
            </c:txPr>
            <c:dLblPos val="outEnd"/>
            <c:showVal val="1"/>
          </c:dLbls>
          <c:cat>
            <c:strRef>
              <c:f>Лист1!$A$2</c:f>
              <c:strCache>
                <c:ptCount val="1"/>
                <c:pt idx="0">
                  <c:v>Доходы бюджета 2019-2021</c:v>
                </c:pt>
              </c:strCache>
            </c:strRef>
          </c:cat>
          <c:val>
            <c:numRef>
              <c:f>Лист1!$B$2</c:f>
              <c:numCache>
                <c:formatCode>#,##0.00</c:formatCode>
                <c:ptCount val="1"/>
                <c:pt idx="0">
                  <c:v>772036.2</c:v>
                </c:pt>
              </c:numCache>
            </c:numRef>
          </c:val>
        </c:ser>
        <c:ser>
          <c:idx val="1"/>
          <c:order val="1"/>
          <c:tx>
            <c:strRef>
              <c:f>Лист1!$C$1</c:f>
              <c:strCache>
                <c:ptCount val="1"/>
                <c:pt idx="0">
                  <c:v>ФАКТ</c:v>
                </c:pt>
              </c:strCache>
            </c:strRef>
          </c:tx>
          <c:spPr>
            <a:solidFill>
              <a:srgbClr val="C00000"/>
            </a:solidFill>
            <a:ln w="19050" cap="flat" cmpd="sng" algn="ctr">
              <a:solidFill>
                <a:schemeClr val="tx1"/>
              </a:solidFill>
              <a:prstDash val="solid"/>
            </a:ln>
            <a:effectLst>
              <a:outerShdw blurRad="40000" dist="23000" dir="5400000" rotWithShape="0">
                <a:srgbClr val="000000">
                  <a:alpha val="35000"/>
                </a:srgbClr>
              </a:outerShdw>
              <a:softEdge rad="12700"/>
            </a:effectLst>
          </c:spPr>
          <c:dLbls>
            <c:dLbl>
              <c:idx val="0"/>
              <c:layout>
                <c:manualLayout>
                  <c:x val="0"/>
                  <c:y val="-1.7206760224473719E-2"/>
                </c:manualLayout>
              </c:layout>
              <c:dLblPos val="outEnd"/>
              <c:showVal val="1"/>
            </c:dLbl>
            <c:txPr>
              <a:bodyPr/>
              <a:lstStyle/>
              <a:p>
                <a:pPr>
                  <a:defRPr sz="1600" b="1"/>
                </a:pPr>
                <a:endParaRPr lang="ru-RU"/>
              </a:p>
            </c:txPr>
            <c:dLblPos val="outEnd"/>
            <c:showVal val="1"/>
          </c:dLbls>
          <c:cat>
            <c:strRef>
              <c:f>Лист1!$A$2</c:f>
              <c:strCache>
                <c:ptCount val="1"/>
                <c:pt idx="0">
                  <c:v>Доходы бюджета 2019-2021</c:v>
                </c:pt>
              </c:strCache>
            </c:strRef>
          </c:cat>
          <c:val>
            <c:numRef>
              <c:f>Лист1!$C$2</c:f>
              <c:numCache>
                <c:formatCode>#,##0.00</c:formatCode>
                <c:ptCount val="1"/>
                <c:pt idx="0">
                  <c:v>775436</c:v>
                </c:pt>
              </c:numCache>
            </c:numRef>
          </c:val>
        </c:ser>
        <c:ser>
          <c:idx val="2"/>
          <c:order val="2"/>
          <c:tx>
            <c:strRef>
              <c:f>Лист1!$D$1</c:f>
              <c:strCache>
                <c:ptCount val="1"/>
                <c:pt idx="0">
                  <c:v>-[.]-</c:v>
                </c:pt>
              </c:strCache>
            </c:strRef>
          </c:tx>
          <c:dLbls>
            <c:delete val="1"/>
          </c:dLbls>
          <c:cat>
            <c:strRef>
              <c:f>Лист1!$A$2</c:f>
              <c:strCache>
                <c:ptCount val="1"/>
                <c:pt idx="0">
                  <c:v>Доходы бюджета 2019-2021</c:v>
                </c:pt>
              </c:strCache>
            </c:strRef>
          </c:cat>
          <c:val>
            <c:numRef>
              <c:f>Лист1!$D$2</c:f>
              <c:numCache>
                <c:formatCode>@</c:formatCode>
                <c:ptCount val="1"/>
                <c:pt idx="0">
                  <c:v>0</c:v>
                </c:pt>
              </c:numCache>
            </c:numRef>
          </c:val>
        </c:ser>
        <c:dLbls>
          <c:showVal val="1"/>
        </c:dLbls>
        <c:axId val="117855744"/>
        <c:axId val="117854208"/>
      </c:barChart>
      <c:valAx>
        <c:axId val="117854208"/>
        <c:scaling>
          <c:orientation val="minMax"/>
        </c:scaling>
        <c:delete val="1"/>
        <c:axPos val="l"/>
        <c:numFmt formatCode="#,##0.00" sourceLinked="1"/>
        <c:majorTickMark val="none"/>
        <c:tickLblPos val="none"/>
        <c:crossAx val="117855744"/>
        <c:crosses val="autoZero"/>
        <c:crossBetween val="between"/>
      </c:valAx>
      <c:catAx>
        <c:axId val="117855744"/>
        <c:scaling>
          <c:orientation val="minMax"/>
        </c:scaling>
        <c:delete val="1"/>
        <c:axPos val="b"/>
        <c:majorTickMark val="none"/>
        <c:tickLblPos val="none"/>
        <c:crossAx val="117854208"/>
        <c:crosses val="autoZero"/>
        <c:auto val="1"/>
        <c:lblAlgn val="ctr"/>
        <c:lblOffset val="100"/>
      </c:catAx>
      <c:spPr>
        <a:noFill/>
        <a:ln w="25400">
          <a:noFill/>
        </a:ln>
      </c:spPr>
    </c:plotArea>
    <c:legend>
      <c:legendPos val="b"/>
      <c:legendEntry>
        <c:idx val="2"/>
        <c:delete val="1"/>
      </c:legendEntry>
      <c:layout>
        <c:manualLayout>
          <c:xMode val="edge"/>
          <c:yMode val="edge"/>
          <c:x val="0.19194703674900393"/>
          <c:y val="0.91879497049347769"/>
          <c:w val="0.41630713871298258"/>
          <c:h val="7.3832754966224032E-2"/>
        </c:manualLayout>
      </c:layout>
      <c:txPr>
        <a:bodyPr/>
        <a:lstStyle/>
        <a:p>
          <a:pPr>
            <a:defRPr sz="1400" b="1"/>
          </a:pPr>
          <a:endParaRPr lang="ru-RU"/>
        </a:p>
      </c:txPr>
    </c:legend>
    <c:plotVisOnly val="1"/>
  </c:chart>
  <c:spPr>
    <a:noFill/>
    <a:ln>
      <a:noFill/>
    </a:ln>
  </c:spPr>
  <c:txPr>
    <a:bodyPr/>
    <a:lstStyle/>
    <a:p>
      <a:pPr>
        <a:defRPr sz="1600">
          <a:latin typeface="Times New Roman" pitchFamily="18" charset="0"/>
          <a:cs typeface="Times New Roman" pitchFamily="18" charset="0"/>
        </a:defRPr>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c:chart>
    <c:view3D>
      <c:rAngAx val="1"/>
    </c:view3D>
    <c:floor>
      <c:spPr>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c:spPr>
    </c:floor>
    <c:plotArea>
      <c:layout/>
      <c:bar3DChart>
        <c:barDir val="col"/>
        <c:grouping val="clustered"/>
        <c:ser>
          <c:idx val="0"/>
          <c:order val="0"/>
          <c:tx>
            <c:strRef>
              <c:f>Лист1!$B$1</c:f>
              <c:strCache>
                <c:ptCount val="1"/>
                <c:pt idx="0">
                  <c:v>ПЛАН</c:v>
                </c:pt>
              </c:strCache>
            </c:strRef>
          </c:tx>
          <c:spPr>
            <a:solidFill>
              <a:srgbClr val="00B0F0"/>
            </a:solidFill>
          </c:spPr>
          <c:dLbls>
            <c:dLbl>
              <c:idx val="0"/>
              <c:layout>
                <c:manualLayout>
                  <c:x val="-3.333333333333334E-2"/>
                  <c:y val="-3.1250000000000054E-3"/>
                </c:manualLayout>
              </c:layout>
              <c:showVal val="1"/>
            </c:dLbl>
            <c:dLbl>
              <c:idx val="1"/>
              <c:layout>
                <c:manualLayout>
                  <c:x val="-3.7500000000000006E-2"/>
                  <c:y val="0"/>
                </c:manualLayout>
              </c:layout>
              <c:showVal val="1"/>
            </c:dLbl>
            <c:dLbl>
              <c:idx val="2"/>
              <c:layout>
                <c:manualLayout>
                  <c:x val="-1.1414880551784979E-2"/>
                  <c:y val="-7.7368863905690434E-3"/>
                </c:manualLayout>
              </c:layout>
              <c:showVal val="1"/>
            </c:dLbl>
            <c:txPr>
              <a:bodyPr/>
              <a:lstStyle/>
              <a:p>
                <a:pPr>
                  <a:defRPr sz="1600" b="1">
                    <a:solidFill>
                      <a:schemeClr val="tx2">
                        <a:lumMod val="50000"/>
                      </a:schemeClr>
                    </a:solidFill>
                  </a:defRPr>
                </a:pPr>
                <a:endParaRPr lang="ru-RU"/>
              </a:p>
            </c:txPr>
            <c:showVal val="1"/>
          </c:dLbls>
          <c:cat>
            <c:strRef>
              <c:f>Лист1!$A$2:$A$4</c:f>
              <c:strCache>
                <c:ptCount val="3"/>
                <c:pt idx="0">
                  <c:v>НДФЛ</c:v>
                </c:pt>
                <c:pt idx="1">
                  <c:v>НСД</c:v>
                </c:pt>
                <c:pt idx="2">
                  <c:v>ГП</c:v>
                </c:pt>
              </c:strCache>
            </c:strRef>
          </c:cat>
          <c:val>
            <c:numRef>
              <c:f>Лист1!$B$2:$B$4</c:f>
              <c:numCache>
                <c:formatCode>#,##0.0</c:formatCode>
                <c:ptCount val="3"/>
                <c:pt idx="0">
                  <c:v>82200</c:v>
                </c:pt>
                <c:pt idx="1">
                  <c:v>13780</c:v>
                </c:pt>
                <c:pt idx="2">
                  <c:v>3700</c:v>
                </c:pt>
              </c:numCache>
            </c:numRef>
          </c:val>
        </c:ser>
        <c:ser>
          <c:idx val="1"/>
          <c:order val="1"/>
          <c:tx>
            <c:strRef>
              <c:f>Лист1!$C$1</c:f>
              <c:strCache>
                <c:ptCount val="1"/>
                <c:pt idx="0">
                  <c:v>ФАКТ</c:v>
                </c:pt>
              </c:strCache>
            </c:strRef>
          </c:tx>
          <c:spPr>
            <a:solidFill>
              <a:srgbClr val="FF0000"/>
            </a:solidFill>
          </c:spPr>
          <c:dLbls>
            <c:dLbl>
              <c:idx val="0"/>
              <c:layout>
                <c:manualLayout>
                  <c:x val="7.44642495139438E-2"/>
                  <c:y val="-1.8749999999999999E-2"/>
                </c:manualLayout>
              </c:layout>
              <c:showVal val="1"/>
            </c:dLbl>
            <c:dLbl>
              <c:idx val="1"/>
              <c:layout>
                <c:manualLayout>
                  <c:x val="6.0416595374162073E-2"/>
                  <c:y val="-2.4848896681454014E-2"/>
                </c:manualLayout>
              </c:layout>
              <c:showVal val="1"/>
            </c:dLbl>
            <c:dLbl>
              <c:idx val="2"/>
              <c:layout>
                <c:manualLayout>
                  <c:x val="6.200087325396738E-2"/>
                  <c:y val="-3.1250413001052881E-3"/>
                </c:manualLayout>
              </c:layout>
              <c:showVal val="1"/>
            </c:dLbl>
            <c:txPr>
              <a:bodyPr/>
              <a:lstStyle/>
              <a:p>
                <a:pPr>
                  <a:defRPr sz="1600" b="1">
                    <a:solidFill>
                      <a:schemeClr val="tx2">
                        <a:lumMod val="50000"/>
                      </a:schemeClr>
                    </a:solidFill>
                  </a:defRPr>
                </a:pPr>
                <a:endParaRPr lang="ru-RU"/>
              </a:p>
            </c:txPr>
            <c:showVal val="1"/>
          </c:dLbls>
          <c:cat>
            <c:strRef>
              <c:f>Лист1!$A$2:$A$4</c:f>
              <c:strCache>
                <c:ptCount val="3"/>
                <c:pt idx="0">
                  <c:v>НДФЛ</c:v>
                </c:pt>
                <c:pt idx="1">
                  <c:v>НСД</c:v>
                </c:pt>
                <c:pt idx="2">
                  <c:v>ГП</c:v>
                </c:pt>
              </c:strCache>
            </c:strRef>
          </c:cat>
          <c:val>
            <c:numRef>
              <c:f>Лист1!$C$2:$C$4</c:f>
              <c:numCache>
                <c:formatCode>#,##0.0</c:formatCode>
                <c:ptCount val="3"/>
                <c:pt idx="0">
                  <c:v>83422.899999999994</c:v>
                </c:pt>
                <c:pt idx="1">
                  <c:v>13844</c:v>
                </c:pt>
                <c:pt idx="2">
                  <c:v>3725.6</c:v>
                </c:pt>
              </c:numCache>
            </c:numRef>
          </c:val>
        </c:ser>
        <c:ser>
          <c:idx val="2"/>
          <c:order val="2"/>
          <c:tx>
            <c:strRef>
              <c:f>Лист1!$D$1</c:f>
              <c:strCache>
                <c:ptCount val="1"/>
                <c:pt idx="0">
                  <c:v>Столбец1</c:v>
                </c:pt>
              </c:strCache>
            </c:strRef>
          </c:tx>
          <c:cat>
            <c:strRef>
              <c:f>Лист1!$A$2:$A$4</c:f>
              <c:strCache>
                <c:ptCount val="3"/>
                <c:pt idx="0">
                  <c:v>НДФЛ</c:v>
                </c:pt>
                <c:pt idx="1">
                  <c:v>НСД</c:v>
                </c:pt>
                <c:pt idx="2">
                  <c:v>ГП</c:v>
                </c:pt>
              </c:strCache>
            </c:strRef>
          </c:cat>
          <c:val>
            <c:numRef>
              <c:f>Лист1!$D$2:$D$4</c:f>
              <c:numCache>
                <c:formatCode>General</c:formatCode>
                <c:ptCount val="3"/>
              </c:numCache>
            </c:numRef>
          </c:val>
        </c:ser>
        <c:shape val="cylinder"/>
        <c:axId val="128407040"/>
        <c:axId val="128408576"/>
        <c:axId val="0"/>
      </c:bar3DChart>
      <c:catAx>
        <c:axId val="128407040"/>
        <c:scaling>
          <c:orientation val="minMax"/>
        </c:scaling>
        <c:axPos val="b"/>
        <c:tickLblPos val="nextTo"/>
        <c:txPr>
          <a:bodyPr/>
          <a:lstStyle/>
          <a:p>
            <a:pPr>
              <a:defRPr sz="1600" b="1">
                <a:solidFill>
                  <a:schemeClr val="tx2">
                    <a:lumMod val="50000"/>
                  </a:schemeClr>
                </a:solidFill>
              </a:defRPr>
            </a:pPr>
            <a:endParaRPr lang="ru-RU"/>
          </a:p>
        </c:txPr>
        <c:crossAx val="128408576"/>
        <c:crosses val="autoZero"/>
        <c:auto val="1"/>
        <c:lblAlgn val="ctr"/>
        <c:lblOffset val="100"/>
      </c:catAx>
      <c:valAx>
        <c:axId val="128408576"/>
        <c:scaling>
          <c:orientation val="minMax"/>
        </c:scaling>
        <c:delete val="1"/>
        <c:axPos val="l"/>
        <c:numFmt formatCode="#,##0.0" sourceLinked="1"/>
        <c:tickLblPos val="none"/>
        <c:crossAx val="128407040"/>
        <c:crosses val="autoZero"/>
        <c:crossBetween val="between"/>
      </c:valAx>
    </c:plotArea>
    <c:legend>
      <c:legendPos val="r"/>
      <c:legendEntry>
        <c:idx val="2"/>
        <c:delete val="1"/>
      </c:legendEntry>
      <c:layout>
        <c:manualLayout>
          <c:xMode val="edge"/>
          <c:yMode val="edge"/>
          <c:x val="0.84444371567661969"/>
          <c:y val="0.51558610906751856"/>
          <c:w val="0.1414720539719114"/>
          <c:h val="0.16464534773587344"/>
        </c:manualLayout>
      </c:layout>
      <c:txPr>
        <a:bodyPr/>
        <a:lstStyle/>
        <a:p>
          <a:pPr>
            <a:defRPr sz="1600" b="1">
              <a:solidFill>
                <a:schemeClr val="tx2">
                  <a:lumMod val="50000"/>
                </a:schemeClr>
              </a:solidFill>
            </a:defRPr>
          </a:pPr>
          <a:endParaRPr lang="ru-RU"/>
        </a:p>
      </c:txPr>
    </c:legend>
    <c:plotVisOnly val="1"/>
  </c:chart>
  <c:txPr>
    <a:bodyPr/>
    <a:lstStyle/>
    <a:p>
      <a:pPr>
        <a:defRPr sz="1800">
          <a:latin typeface="Times New Roman" pitchFamily="18" charset="0"/>
          <a:cs typeface="Times New Roman" pitchFamily="18" charset="0"/>
        </a:defRPr>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ru-RU"/>
  <c:chart>
    <c:autoTitleDeleted val="1"/>
    <c:view3D>
      <c:rotX val="30"/>
      <c:perspective val="30"/>
    </c:view3D>
    <c:plotArea>
      <c:layout>
        <c:manualLayout>
          <c:layoutTarget val="inner"/>
          <c:xMode val="edge"/>
          <c:yMode val="edge"/>
          <c:x val="3.5129910779144256E-2"/>
          <c:y val="9.6217794972671883E-2"/>
          <c:w val="0.67497307991419975"/>
          <c:h val="0.87500000000000133"/>
        </c:manualLayout>
      </c:layout>
      <c:pie3DChart>
        <c:varyColors val="1"/>
        <c:ser>
          <c:idx val="0"/>
          <c:order val="0"/>
          <c:tx>
            <c:strRef>
              <c:f>Лист1!$B$1</c:f>
              <c:strCache>
                <c:ptCount val="1"/>
                <c:pt idx="0">
                  <c:v>Продажи</c:v>
                </c:pt>
              </c:strCache>
            </c:strRef>
          </c:tx>
          <c:explosion val="25"/>
          <c:dLbls>
            <c:dLbl>
              <c:idx val="0"/>
              <c:layout>
                <c:manualLayout>
                  <c:x val="6.1398226051806448E-2"/>
                  <c:y val="3.2302238749071482E-2"/>
                </c:manualLayout>
              </c:layout>
              <c:showPercent val="1"/>
            </c:dLbl>
            <c:dLbl>
              <c:idx val="1"/>
              <c:layout>
                <c:manualLayout>
                  <c:x val="-5.6941189226838052E-2"/>
                  <c:y val="-4.1210834961692713E-2"/>
                </c:manualLayout>
              </c:layout>
              <c:showPercent val="1"/>
            </c:dLbl>
            <c:dLbl>
              <c:idx val="2"/>
              <c:layout>
                <c:manualLayout>
                  <c:x val="0.11240524557100517"/>
                  <c:y val="-2.4448263918388148E-2"/>
                </c:manualLayout>
              </c:layout>
              <c:showPercent val="1"/>
            </c:dLbl>
            <c:txPr>
              <a:bodyPr/>
              <a:lstStyle/>
              <a:p>
                <a:pPr>
                  <a:defRPr sz="1400" b="1">
                    <a:solidFill>
                      <a:schemeClr val="tx2">
                        <a:lumMod val="50000"/>
                      </a:schemeClr>
                    </a:solidFill>
                    <a:latin typeface="Times New Roman" pitchFamily="18" charset="0"/>
                    <a:cs typeface="Times New Roman" pitchFamily="18" charset="0"/>
                  </a:defRPr>
                </a:pPr>
                <a:endParaRPr lang="ru-RU"/>
              </a:p>
            </c:txPr>
            <c:showPercent val="1"/>
            <c:showLeaderLines val="1"/>
          </c:dLbls>
          <c:cat>
            <c:strRef>
              <c:f>Лист1!$A$2:$A$4</c:f>
              <c:strCache>
                <c:ptCount val="3"/>
                <c:pt idx="0">
                  <c:v>НДФЛ</c:v>
                </c:pt>
                <c:pt idx="1">
                  <c:v>НСД</c:v>
                </c:pt>
                <c:pt idx="2">
                  <c:v>ГП</c:v>
                </c:pt>
              </c:strCache>
            </c:strRef>
          </c:cat>
          <c:val>
            <c:numRef>
              <c:f>Лист1!$B$2:$B$4</c:f>
              <c:numCache>
                <c:formatCode>General</c:formatCode>
                <c:ptCount val="3"/>
                <c:pt idx="0">
                  <c:v>83422.899999999994</c:v>
                </c:pt>
                <c:pt idx="1">
                  <c:v>13844</c:v>
                </c:pt>
                <c:pt idx="2">
                  <c:v>3725.6</c:v>
                </c:pt>
              </c:numCache>
            </c:numRef>
          </c:val>
        </c:ser>
      </c:pie3DChart>
    </c:plotArea>
    <c:legend>
      <c:legendPos val="r"/>
      <c:layout/>
      <c:txPr>
        <a:bodyPr/>
        <a:lstStyle/>
        <a:p>
          <a:pPr>
            <a:defRPr sz="1400" b="1">
              <a:solidFill>
                <a:schemeClr val="tx2">
                  <a:lumMod val="50000"/>
                </a:schemeClr>
              </a:solidFill>
              <a:latin typeface="Times New Roman" pitchFamily="18" charset="0"/>
              <a:cs typeface="Times New Roman" pitchFamily="18" charset="0"/>
            </a:defRPr>
          </a:pPr>
          <a:endParaRPr lang="ru-RU"/>
        </a:p>
      </c:txPr>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ru-RU"/>
  <c:chart>
    <c:view3D>
      <c:rAngAx val="1"/>
    </c:view3D>
    <c:floor>
      <c:spPr>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c:spPr>
    </c:floor>
    <c:plotArea>
      <c:layout/>
      <c:bar3DChart>
        <c:barDir val="col"/>
        <c:grouping val="clustered"/>
        <c:ser>
          <c:idx val="0"/>
          <c:order val="0"/>
          <c:tx>
            <c:strRef>
              <c:f>Лист1!$B$1</c:f>
              <c:strCache>
                <c:ptCount val="1"/>
                <c:pt idx="0">
                  <c:v>ПЛАН</c:v>
                </c:pt>
              </c:strCache>
            </c:strRef>
          </c:tx>
          <c:spPr>
            <a:solidFill>
              <a:srgbClr val="00B0F0"/>
            </a:solidFill>
          </c:spPr>
          <c:dLbls>
            <c:dLbl>
              <c:idx val="0"/>
              <c:layout>
                <c:manualLayout>
                  <c:x val="-3.333333333333334E-2"/>
                  <c:y val="-3.1250000000000058E-3"/>
                </c:manualLayout>
              </c:layout>
              <c:showVal val="1"/>
            </c:dLbl>
            <c:dLbl>
              <c:idx val="1"/>
              <c:layout>
                <c:manualLayout>
                  <c:x val="4.4804176366768084E-4"/>
                  <c:y val="0"/>
                </c:manualLayout>
              </c:layout>
              <c:showVal val="1"/>
            </c:dLbl>
            <c:dLbl>
              <c:idx val="2"/>
              <c:layout>
                <c:manualLayout>
                  <c:x val="-3.7433648650263855E-3"/>
                  <c:y val="-1.1233628638263887E-2"/>
                </c:manualLayout>
              </c:layout>
              <c:showVal val="1"/>
            </c:dLbl>
            <c:dLbl>
              <c:idx val="3"/>
              <c:layout>
                <c:manualLayout>
                  <c:x val="-3.1623547972839297E-2"/>
                  <c:y val="-1.748371123847452E-2"/>
                </c:manualLayout>
              </c:layout>
              <c:showVal val="1"/>
            </c:dLbl>
            <c:txPr>
              <a:bodyPr/>
              <a:lstStyle/>
              <a:p>
                <a:pPr>
                  <a:defRPr sz="1400" b="1">
                    <a:solidFill>
                      <a:schemeClr val="tx2">
                        <a:lumMod val="50000"/>
                      </a:schemeClr>
                    </a:solidFill>
                  </a:defRPr>
                </a:pPr>
                <a:endParaRPr lang="ru-RU"/>
              </a:p>
            </c:txPr>
            <c:showVal val="1"/>
          </c:dLbls>
          <c:cat>
            <c:strRef>
              <c:f>Лист1!$A$2:$A$6</c:f>
              <c:strCache>
                <c:ptCount val="5"/>
                <c:pt idx="0">
                  <c:v>Аренда</c:v>
                </c:pt>
                <c:pt idx="1">
                  <c:v>окружающая среда</c:v>
                </c:pt>
                <c:pt idx="2">
                  <c:v>имущество</c:v>
                </c:pt>
                <c:pt idx="3">
                  <c:v>штрафы</c:v>
                </c:pt>
                <c:pt idx="4">
                  <c:v>прочие</c:v>
                </c:pt>
              </c:strCache>
            </c:strRef>
          </c:cat>
          <c:val>
            <c:numRef>
              <c:f>Лист1!$B$2:$B$6</c:f>
              <c:numCache>
                <c:formatCode>#,##0.0</c:formatCode>
                <c:ptCount val="5"/>
                <c:pt idx="0">
                  <c:v>7200</c:v>
                </c:pt>
                <c:pt idx="1">
                  <c:v>39.6</c:v>
                </c:pt>
                <c:pt idx="2">
                  <c:v>366.7</c:v>
                </c:pt>
                <c:pt idx="3">
                  <c:v>1090.8</c:v>
                </c:pt>
                <c:pt idx="4">
                  <c:v>0</c:v>
                </c:pt>
              </c:numCache>
            </c:numRef>
          </c:val>
        </c:ser>
        <c:ser>
          <c:idx val="1"/>
          <c:order val="1"/>
          <c:tx>
            <c:strRef>
              <c:f>Лист1!$C$1</c:f>
              <c:strCache>
                <c:ptCount val="1"/>
                <c:pt idx="0">
                  <c:v>ФАКТ</c:v>
                </c:pt>
              </c:strCache>
            </c:strRef>
          </c:tx>
          <c:spPr>
            <a:solidFill>
              <a:srgbClr val="FF0000"/>
            </a:solidFill>
          </c:spPr>
          <c:dLbls>
            <c:dLbl>
              <c:idx val="0"/>
              <c:layout>
                <c:manualLayout>
                  <c:x val="7.4464249513943814E-2"/>
                  <c:y val="-1.8749999999999999E-2"/>
                </c:manualLayout>
              </c:layout>
              <c:showVal val="1"/>
            </c:dLbl>
            <c:dLbl>
              <c:idx val="1"/>
              <c:layout>
                <c:manualLayout>
                  <c:x val="3.0901435460073678E-2"/>
                  <c:y val="3.1250413001052881E-3"/>
                </c:manualLayout>
              </c:layout>
              <c:showVal val="1"/>
            </c:dLbl>
            <c:dLbl>
              <c:idx val="2"/>
              <c:layout>
                <c:manualLayout>
                  <c:x val="4.7916666666666809E-2"/>
                  <c:y val="-3.1250000000000058E-3"/>
                </c:manualLayout>
              </c:layout>
              <c:showVal val="1"/>
            </c:dLbl>
            <c:dLbl>
              <c:idx val="3"/>
              <c:layout>
                <c:manualLayout>
                  <c:x val="5.0597676756542968E-2"/>
                  <c:y val="0"/>
                </c:manualLayout>
              </c:layout>
              <c:showVal val="1"/>
            </c:dLbl>
            <c:dLbl>
              <c:idx val="4"/>
              <c:layout>
                <c:manualLayout>
                  <c:x val="4.0056494098929793E-2"/>
                  <c:y val="9.7909058269492574E-2"/>
                </c:manualLayout>
              </c:layout>
              <c:showVal val="1"/>
            </c:dLbl>
            <c:txPr>
              <a:bodyPr/>
              <a:lstStyle/>
              <a:p>
                <a:pPr>
                  <a:defRPr sz="1400" b="1">
                    <a:solidFill>
                      <a:schemeClr val="tx2">
                        <a:lumMod val="50000"/>
                      </a:schemeClr>
                    </a:solidFill>
                  </a:defRPr>
                </a:pPr>
                <a:endParaRPr lang="ru-RU"/>
              </a:p>
            </c:txPr>
            <c:showVal val="1"/>
          </c:dLbls>
          <c:cat>
            <c:strRef>
              <c:f>Лист1!$A$2:$A$6</c:f>
              <c:strCache>
                <c:ptCount val="5"/>
                <c:pt idx="0">
                  <c:v>Аренда</c:v>
                </c:pt>
                <c:pt idx="1">
                  <c:v>окружающая среда</c:v>
                </c:pt>
                <c:pt idx="2">
                  <c:v>имущество</c:v>
                </c:pt>
                <c:pt idx="3">
                  <c:v>штрафы</c:v>
                </c:pt>
                <c:pt idx="4">
                  <c:v>прочие</c:v>
                </c:pt>
              </c:strCache>
            </c:strRef>
          </c:cat>
          <c:val>
            <c:numRef>
              <c:f>Лист1!$C$2:$C$6</c:f>
              <c:numCache>
                <c:formatCode>#,##0.0</c:formatCode>
                <c:ptCount val="5"/>
                <c:pt idx="0">
                  <c:v>7282</c:v>
                </c:pt>
                <c:pt idx="1">
                  <c:v>39.6</c:v>
                </c:pt>
                <c:pt idx="2">
                  <c:v>366.7</c:v>
                </c:pt>
                <c:pt idx="3">
                  <c:v>4284</c:v>
                </c:pt>
                <c:pt idx="4">
                  <c:v>-1.1000000000000001</c:v>
                </c:pt>
              </c:numCache>
            </c:numRef>
          </c:val>
        </c:ser>
        <c:ser>
          <c:idx val="2"/>
          <c:order val="2"/>
          <c:tx>
            <c:strRef>
              <c:f>Лист1!$D$1</c:f>
              <c:strCache>
                <c:ptCount val="1"/>
                <c:pt idx="0">
                  <c:v>Столбец1</c:v>
                </c:pt>
              </c:strCache>
            </c:strRef>
          </c:tx>
          <c:cat>
            <c:strRef>
              <c:f>Лист1!$A$2:$A$6</c:f>
              <c:strCache>
                <c:ptCount val="5"/>
                <c:pt idx="0">
                  <c:v>Аренда</c:v>
                </c:pt>
                <c:pt idx="1">
                  <c:v>окружающая среда</c:v>
                </c:pt>
                <c:pt idx="2">
                  <c:v>имущество</c:v>
                </c:pt>
                <c:pt idx="3">
                  <c:v>штрафы</c:v>
                </c:pt>
                <c:pt idx="4">
                  <c:v>прочие</c:v>
                </c:pt>
              </c:strCache>
            </c:strRef>
          </c:cat>
          <c:val>
            <c:numRef>
              <c:f>Лист1!$D$2:$D$6</c:f>
              <c:numCache>
                <c:formatCode>General</c:formatCode>
                <c:ptCount val="5"/>
              </c:numCache>
            </c:numRef>
          </c:val>
        </c:ser>
        <c:shape val="cylinder"/>
        <c:axId val="148987264"/>
        <c:axId val="148989056"/>
        <c:axId val="0"/>
      </c:bar3DChart>
      <c:catAx>
        <c:axId val="148987264"/>
        <c:scaling>
          <c:orientation val="minMax"/>
        </c:scaling>
        <c:axPos val="b"/>
        <c:tickLblPos val="nextTo"/>
        <c:txPr>
          <a:bodyPr/>
          <a:lstStyle/>
          <a:p>
            <a:pPr>
              <a:defRPr sz="1200" b="1">
                <a:solidFill>
                  <a:schemeClr val="tx2">
                    <a:lumMod val="50000"/>
                  </a:schemeClr>
                </a:solidFill>
              </a:defRPr>
            </a:pPr>
            <a:endParaRPr lang="ru-RU"/>
          </a:p>
        </c:txPr>
        <c:crossAx val="148989056"/>
        <c:crosses val="autoZero"/>
        <c:auto val="1"/>
        <c:lblAlgn val="ctr"/>
        <c:lblOffset val="100"/>
      </c:catAx>
      <c:valAx>
        <c:axId val="148989056"/>
        <c:scaling>
          <c:orientation val="minMax"/>
        </c:scaling>
        <c:delete val="1"/>
        <c:axPos val="l"/>
        <c:numFmt formatCode="#,##0.0" sourceLinked="1"/>
        <c:tickLblPos val="none"/>
        <c:crossAx val="148987264"/>
        <c:crosses val="autoZero"/>
        <c:crossBetween val="between"/>
      </c:valAx>
    </c:plotArea>
    <c:legend>
      <c:legendPos val="r"/>
      <c:legendEntry>
        <c:idx val="2"/>
        <c:delete val="1"/>
      </c:legendEntry>
      <c:layout>
        <c:manualLayout>
          <c:xMode val="edge"/>
          <c:yMode val="edge"/>
          <c:x val="0.84444371567661969"/>
          <c:y val="0.51558610906751845"/>
          <c:w val="0.1482364186406625"/>
          <c:h val="0.16464534773587344"/>
        </c:manualLayout>
      </c:layout>
      <c:txPr>
        <a:bodyPr/>
        <a:lstStyle/>
        <a:p>
          <a:pPr>
            <a:defRPr sz="1600" b="1">
              <a:solidFill>
                <a:schemeClr val="tx2">
                  <a:lumMod val="50000"/>
                </a:schemeClr>
              </a:solidFill>
            </a:defRPr>
          </a:pPr>
          <a:endParaRPr lang="ru-RU"/>
        </a:p>
      </c:txPr>
    </c:legend>
    <c:plotVisOnly val="1"/>
  </c:chart>
  <c:txPr>
    <a:bodyPr/>
    <a:lstStyle/>
    <a:p>
      <a:pPr>
        <a:defRPr sz="1800">
          <a:latin typeface="Times New Roman" pitchFamily="18" charset="0"/>
          <a:cs typeface="Times New Roman" pitchFamily="18" charset="0"/>
        </a:defRPr>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ru-RU"/>
  <c:chart>
    <c:autoTitleDeleted val="1"/>
    <c:view3D>
      <c:rotX val="30"/>
      <c:perspective val="30"/>
    </c:view3D>
    <c:plotArea>
      <c:layout>
        <c:manualLayout>
          <c:layoutTarget val="inner"/>
          <c:xMode val="edge"/>
          <c:yMode val="edge"/>
          <c:x val="4.8491245080512876E-2"/>
          <c:y val="9.6217794972671883E-2"/>
          <c:w val="0.66161167277710098"/>
          <c:h val="0.85859355420457306"/>
        </c:manualLayout>
      </c:layout>
      <c:pie3DChart>
        <c:varyColors val="1"/>
        <c:ser>
          <c:idx val="0"/>
          <c:order val="0"/>
          <c:tx>
            <c:strRef>
              <c:f>Лист1!$B$1</c:f>
              <c:strCache>
                <c:ptCount val="1"/>
                <c:pt idx="0">
                  <c:v>Продажи</c:v>
                </c:pt>
              </c:strCache>
            </c:strRef>
          </c:tx>
          <c:explosion val="25"/>
          <c:dLbls>
            <c:dLbl>
              <c:idx val="0"/>
              <c:layout>
                <c:manualLayout>
                  <c:x val="-0.18445004427117556"/>
                  <c:y val="0.17585869011970245"/>
                </c:manualLayout>
              </c:layout>
              <c:showPercent val="1"/>
            </c:dLbl>
            <c:dLbl>
              <c:idx val="1"/>
              <c:layout>
                <c:manualLayout>
                  <c:x val="0"/>
                  <c:y val="9.0040706071418425E-2"/>
                </c:manualLayout>
              </c:layout>
              <c:showPercent val="1"/>
            </c:dLbl>
            <c:dLbl>
              <c:idx val="2"/>
              <c:layout>
                <c:manualLayout>
                  <c:x val="0.11240524557100519"/>
                  <c:y val="-2.4448263918388148E-2"/>
                </c:manualLayout>
              </c:layout>
              <c:showPercent val="1"/>
            </c:dLbl>
            <c:dLbl>
              <c:idx val="3"/>
              <c:layout>
                <c:manualLayout>
                  <c:x val="3.3413795773533681E-4"/>
                  <c:y val="-7.550226977364273E-2"/>
                </c:manualLayout>
              </c:layout>
              <c:showPercent val="1"/>
            </c:dLbl>
            <c:dLbl>
              <c:idx val="4"/>
              <c:layout>
                <c:manualLayout>
                  <c:x val="4.6136919130197733E-2"/>
                  <c:y val="-3.5014520350452008E-2"/>
                </c:manualLayout>
              </c:layout>
              <c:showPercent val="1"/>
            </c:dLbl>
            <c:txPr>
              <a:bodyPr/>
              <a:lstStyle/>
              <a:p>
                <a:pPr>
                  <a:defRPr sz="1400" b="1">
                    <a:solidFill>
                      <a:schemeClr val="tx2">
                        <a:lumMod val="50000"/>
                      </a:schemeClr>
                    </a:solidFill>
                    <a:latin typeface="Times New Roman" pitchFamily="18" charset="0"/>
                    <a:cs typeface="Times New Roman" pitchFamily="18" charset="0"/>
                  </a:defRPr>
                </a:pPr>
                <a:endParaRPr lang="ru-RU"/>
              </a:p>
            </c:txPr>
            <c:showPercent val="1"/>
            <c:showLeaderLines val="1"/>
          </c:dLbls>
          <c:cat>
            <c:strRef>
              <c:f>Лист1!$A$2:$A$6</c:f>
              <c:strCache>
                <c:ptCount val="5"/>
                <c:pt idx="0">
                  <c:v>Аренда</c:v>
                </c:pt>
                <c:pt idx="1">
                  <c:v>окружающая среда</c:v>
                </c:pt>
                <c:pt idx="2">
                  <c:v>имущество</c:v>
                </c:pt>
                <c:pt idx="3">
                  <c:v>штрафы</c:v>
                </c:pt>
                <c:pt idx="4">
                  <c:v>прочие</c:v>
                </c:pt>
              </c:strCache>
            </c:strRef>
          </c:cat>
          <c:val>
            <c:numRef>
              <c:f>Лист1!$B$2:$B$6</c:f>
              <c:numCache>
                <c:formatCode>General</c:formatCode>
                <c:ptCount val="5"/>
                <c:pt idx="0">
                  <c:v>7282</c:v>
                </c:pt>
                <c:pt idx="1">
                  <c:v>39.6</c:v>
                </c:pt>
                <c:pt idx="2">
                  <c:v>366.7</c:v>
                </c:pt>
                <c:pt idx="3">
                  <c:v>4284</c:v>
                </c:pt>
                <c:pt idx="4">
                  <c:v>0</c:v>
                </c:pt>
              </c:numCache>
            </c:numRef>
          </c:val>
        </c:ser>
      </c:pie3DChart>
    </c:plotArea>
    <c:legend>
      <c:legendPos val="r"/>
      <c:layout>
        <c:manualLayout>
          <c:xMode val="edge"/>
          <c:yMode val="edge"/>
          <c:x val="0.70957982783057905"/>
          <c:y val="0.14008521017044651"/>
          <c:w val="0.27705886214663072"/>
          <c:h val="0.75264247124996464"/>
        </c:manualLayout>
      </c:layout>
      <c:txPr>
        <a:bodyPr/>
        <a:lstStyle/>
        <a:p>
          <a:pPr>
            <a:defRPr sz="1200" b="1">
              <a:solidFill>
                <a:schemeClr val="tx2">
                  <a:lumMod val="50000"/>
                </a:schemeClr>
              </a:solidFill>
              <a:latin typeface="Times New Roman" pitchFamily="18" charset="0"/>
              <a:cs typeface="Times New Roman" pitchFamily="18" charset="0"/>
            </a:defRPr>
          </a:pPr>
          <a:endParaRPr lang="ru-RU"/>
        </a:p>
      </c:txPr>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ru-RU"/>
  <c:style val="26"/>
  <c:chart>
    <c:autoTitleDeleted val="1"/>
    <c:view3D>
      <c:rotX val="40"/>
      <c:depthPercent val="100"/>
      <c:perspective val="10"/>
    </c:view3D>
    <c:plotArea>
      <c:layout>
        <c:manualLayout>
          <c:layoutTarget val="inner"/>
          <c:xMode val="edge"/>
          <c:yMode val="edge"/>
          <c:x val="0.43354164352109026"/>
          <c:y val="8.8761797880699767E-2"/>
          <c:w val="0.56167173554790262"/>
          <c:h val="0.77492544108822692"/>
        </c:manualLayout>
      </c:layout>
      <c:pie3DChart>
        <c:varyColors val="1"/>
        <c:ser>
          <c:idx val="0"/>
          <c:order val="0"/>
          <c:tx>
            <c:strRef>
              <c:f>Лист1!$B$1</c:f>
              <c:strCache>
                <c:ptCount val="1"/>
                <c:pt idx="0">
                  <c:v>Продажи</c:v>
                </c:pt>
              </c:strCache>
            </c:strRef>
          </c:tx>
          <c:explosion val="2"/>
          <c:dPt>
            <c:idx val="2"/>
            <c:spPr>
              <a:solidFill>
                <a:srgbClr val="FFC000"/>
              </a:solidFill>
            </c:spPr>
          </c:dPt>
          <c:dLbls>
            <c:dLbl>
              <c:idx val="0"/>
              <c:layout>
                <c:manualLayout>
                  <c:x val="-6.3961762869259725E-2"/>
                  <c:y val="-0.10812379020105607"/>
                </c:manualLayout>
              </c:layout>
              <c:showVal val="1"/>
              <c:showPercent val="1"/>
            </c:dLbl>
            <c:dLbl>
              <c:idx val="1"/>
              <c:layout>
                <c:manualLayout>
                  <c:x val="-0.14260002897008867"/>
                  <c:y val="0.30942834386440926"/>
                </c:manualLayout>
              </c:layout>
              <c:showVal val="1"/>
              <c:showPercent val="1"/>
            </c:dLbl>
            <c:dLbl>
              <c:idx val="2"/>
              <c:layout>
                <c:manualLayout>
                  <c:x val="-0.10816789979502785"/>
                  <c:y val="-0.26133210709303378"/>
                </c:manualLayout>
              </c:layout>
              <c:showVal val="1"/>
              <c:showPercent val="1"/>
            </c:dLbl>
            <c:dLbl>
              <c:idx val="3"/>
              <c:layout>
                <c:manualLayout>
                  <c:x val="-0.11431274550020266"/>
                  <c:y val="-0.10091998291008196"/>
                </c:manualLayout>
              </c:layout>
              <c:showVal val="1"/>
              <c:showPercent val="1"/>
            </c:dLbl>
            <c:dLbl>
              <c:idx val="4"/>
              <c:layout>
                <c:manualLayout>
                  <c:x val="-9.6809881965145811E-2"/>
                  <c:y val="-0.13871032791787441"/>
                </c:manualLayout>
              </c:layout>
              <c:showVal val="1"/>
              <c:showPercent val="1"/>
            </c:dLbl>
            <c:dLbl>
              <c:idx val="5"/>
              <c:layout>
                <c:manualLayout>
                  <c:x val="6.5121412669179785E-2"/>
                  <c:y val="-0.1258279704180493"/>
                </c:manualLayout>
              </c:layout>
              <c:showVal val="1"/>
              <c:showPercent val="1"/>
            </c:dLbl>
            <c:txPr>
              <a:bodyPr/>
              <a:lstStyle/>
              <a:p>
                <a:pPr>
                  <a:defRPr sz="1600" b="1">
                    <a:solidFill>
                      <a:schemeClr val="tx2">
                        <a:lumMod val="50000"/>
                      </a:schemeClr>
                    </a:solidFill>
                    <a:latin typeface="Times New Roman" pitchFamily="18" charset="0"/>
                    <a:cs typeface="Times New Roman" pitchFamily="18" charset="0"/>
                  </a:defRPr>
                </a:pPr>
                <a:endParaRPr lang="ru-RU"/>
              </a:p>
            </c:txPr>
            <c:showVal val="1"/>
            <c:showPercent val="1"/>
            <c:showLeaderLines val="1"/>
          </c:dLbls>
          <c:cat>
            <c:strRef>
              <c:f>Лист1!$A$2:$A$5</c:f>
              <c:strCache>
                <c:ptCount val="4"/>
                <c:pt idx="0">
                  <c:v>Дотации</c:v>
                </c:pt>
                <c:pt idx="1">
                  <c:v>Субсидии</c:v>
                </c:pt>
                <c:pt idx="2">
                  <c:v>Субвенции</c:v>
                </c:pt>
                <c:pt idx="3">
                  <c:v>Иные межбюджетные трансферты</c:v>
                </c:pt>
              </c:strCache>
            </c:strRef>
          </c:cat>
          <c:val>
            <c:numRef>
              <c:f>Лист1!$B$2:$B$5</c:f>
              <c:numCache>
                <c:formatCode>#,##0.0</c:formatCode>
                <c:ptCount val="4"/>
                <c:pt idx="0">
                  <c:v>198993</c:v>
                </c:pt>
                <c:pt idx="1">
                  <c:v>122209.7</c:v>
                </c:pt>
                <c:pt idx="2">
                  <c:v>303886.59999999998</c:v>
                </c:pt>
                <c:pt idx="3">
                  <c:v>34048</c:v>
                </c:pt>
              </c:numCache>
            </c:numRef>
          </c:val>
        </c:ser>
      </c:pie3DChart>
    </c:plotArea>
    <c:legend>
      <c:legendPos val="l"/>
      <c:layout>
        <c:manualLayout>
          <c:xMode val="edge"/>
          <c:yMode val="edge"/>
          <c:x val="9.7084014110562708E-3"/>
          <c:y val="5.2008026516031501E-2"/>
          <c:w val="0.25486897989927892"/>
          <c:h val="0.88374370277988601"/>
        </c:manualLayout>
      </c:layout>
      <c:txPr>
        <a:bodyPr/>
        <a:lstStyle/>
        <a:p>
          <a:pPr>
            <a:defRPr sz="1600" b="1">
              <a:solidFill>
                <a:schemeClr val="tx2">
                  <a:lumMod val="50000"/>
                </a:schemeClr>
              </a:solidFill>
              <a:latin typeface="Times New Roman" pitchFamily="18" charset="0"/>
              <a:cs typeface="Times New Roman" pitchFamily="18" charset="0"/>
            </a:defRPr>
          </a:pPr>
          <a:endParaRPr lang="ru-RU"/>
        </a:p>
      </c:txPr>
    </c:legend>
    <c:plotVisOnly val="1"/>
  </c:chart>
  <c:spPr>
    <a:ln w="6350">
      <a:solidFill>
        <a:schemeClr val="accent6">
          <a:lumMod val="75000"/>
        </a:schemeClr>
      </a:solidFill>
      <a:prstDash val="sysDot"/>
    </a:ln>
    <a:scene3d>
      <a:camera prst="orthographicFront"/>
      <a:lightRig rig="threePt" dir="t"/>
    </a:scene3d>
    <a:sp3d>
      <a:bevelT h="6350"/>
    </a:sp3d>
  </c:spPr>
  <c:txPr>
    <a:bodyPr/>
    <a:lstStyle/>
    <a:p>
      <a:pPr>
        <a:defRPr sz="1800"/>
      </a:pPr>
      <a:endParaRPr lang="ru-RU"/>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ru-RU"/>
  <c:style val="34"/>
  <c:chart>
    <c:autoTitleDeleted val="1"/>
    <c:plotArea>
      <c:layout>
        <c:manualLayout>
          <c:layoutTarget val="inner"/>
          <c:xMode val="edge"/>
          <c:yMode val="edge"/>
          <c:x val="4.6541896579392235E-2"/>
          <c:y val="0.12146687405103178"/>
          <c:w val="0.93141194188300058"/>
          <c:h val="0.77866838325153465"/>
        </c:manualLayout>
      </c:layout>
      <c:barChart>
        <c:barDir val="col"/>
        <c:grouping val="clustered"/>
        <c:ser>
          <c:idx val="0"/>
          <c:order val="0"/>
          <c:tx>
            <c:strRef>
              <c:f>Лист1!$B$1</c:f>
              <c:strCache>
                <c:ptCount val="1"/>
                <c:pt idx="0">
                  <c:v>ПЛАН</c:v>
                </c:pt>
              </c:strCache>
            </c:strRef>
          </c:tx>
          <c:spPr>
            <a:solidFill>
              <a:srgbClr val="00B0F0"/>
            </a:solidFill>
            <a:ln w="12700" cap="flat" cmpd="sng" algn="ctr">
              <a:solidFill>
                <a:schemeClr val="tx1"/>
              </a:solidFill>
              <a:prstDash val="solid"/>
            </a:ln>
            <a:effectLst>
              <a:outerShdw blurRad="40000" dist="23000" dir="5400000" rotWithShape="0">
                <a:srgbClr val="000000">
                  <a:alpha val="35000"/>
                </a:srgbClr>
              </a:outerShdw>
              <a:softEdge rad="12700"/>
            </a:effectLst>
          </c:spPr>
          <c:dLbls>
            <c:dLbl>
              <c:idx val="0"/>
              <c:layout>
                <c:manualLayout>
                  <c:x val="-7.3487205125356524E-3"/>
                  <c:y val="-1.0190534385068369E-2"/>
                </c:manualLayout>
              </c:layout>
              <c:dLblPos val="outEnd"/>
              <c:showVal val="1"/>
            </c:dLbl>
            <c:txPr>
              <a:bodyPr/>
              <a:lstStyle/>
              <a:p>
                <a:pPr>
                  <a:defRPr sz="1600" b="1"/>
                </a:pPr>
                <a:endParaRPr lang="ru-RU"/>
              </a:p>
            </c:txPr>
            <c:dLblPos val="outEnd"/>
            <c:showVal val="1"/>
          </c:dLbls>
          <c:cat>
            <c:strRef>
              <c:f>Лист1!$A$2</c:f>
              <c:strCache>
                <c:ptCount val="1"/>
                <c:pt idx="0">
                  <c:v>Доходы бюджета 2019-2021</c:v>
                </c:pt>
              </c:strCache>
            </c:strRef>
          </c:cat>
          <c:val>
            <c:numRef>
              <c:f>Лист1!$B$2</c:f>
              <c:numCache>
                <c:formatCode>#,##0.00</c:formatCode>
                <c:ptCount val="1"/>
                <c:pt idx="0">
                  <c:v>765811.3</c:v>
                </c:pt>
              </c:numCache>
            </c:numRef>
          </c:val>
        </c:ser>
        <c:ser>
          <c:idx val="1"/>
          <c:order val="1"/>
          <c:tx>
            <c:strRef>
              <c:f>Лист1!$C$1</c:f>
              <c:strCache>
                <c:ptCount val="1"/>
                <c:pt idx="0">
                  <c:v>ФАКТ</c:v>
                </c:pt>
              </c:strCache>
            </c:strRef>
          </c:tx>
          <c:spPr>
            <a:solidFill>
              <a:srgbClr val="C00000"/>
            </a:solidFill>
            <a:ln w="19050" cap="flat" cmpd="sng" algn="ctr">
              <a:solidFill>
                <a:schemeClr val="tx1"/>
              </a:solidFill>
              <a:prstDash val="solid"/>
            </a:ln>
            <a:effectLst>
              <a:outerShdw blurRad="40000" dist="23000" dir="5400000" rotWithShape="0">
                <a:srgbClr val="000000">
                  <a:alpha val="35000"/>
                </a:srgbClr>
              </a:outerShdw>
              <a:softEdge rad="12700"/>
            </a:effectLst>
          </c:spPr>
          <c:dLbls>
            <c:txPr>
              <a:bodyPr/>
              <a:lstStyle/>
              <a:p>
                <a:pPr>
                  <a:defRPr sz="1600" b="1"/>
                </a:pPr>
                <a:endParaRPr lang="ru-RU"/>
              </a:p>
            </c:txPr>
            <c:dLblPos val="outEnd"/>
            <c:showVal val="1"/>
          </c:dLbls>
          <c:cat>
            <c:strRef>
              <c:f>Лист1!$A$2</c:f>
              <c:strCache>
                <c:ptCount val="1"/>
                <c:pt idx="0">
                  <c:v>Доходы бюджета 2019-2021</c:v>
                </c:pt>
              </c:strCache>
            </c:strRef>
          </c:cat>
          <c:val>
            <c:numRef>
              <c:f>Лист1!$C$2</c:f>
              <c:numCache>
                <c:formatCode>#,##0.00</c:formatCode>
                <c:ptCount val="1"/>
                <c:pt idx="0">
                  <c:v>763629.9</c:v>
                </c:pt>
              </c:numCache>
            </c:numRef>
          </c:val>
        </c:ser>
        <c:ser>
          <c:idx val="2"/>
          <c:order val="2"/>
          <c:tx>
            <c:strRef>
              <c:f>Лист1!$D$1</c:f>
              <c:strCache>
                <c:ptCount val="1"/>
                <c:pt idx="0">
                  <c:v>-[.]-</c:v>
                </c:pt>
              </c:strCache>
            </c:strRef>
          </c:tx>
          <c:dLbls>
            <c:delete val="1"/>
          </c:dLbls>
          <c:cat>
            <c:strRef>
              <c:f>Лист1!$A$2</c:f>
              <c:strCache>
                <c:ptCount val="1"/>
                <c:pt idx="0">
                  <c:v>Доходы бюджета 2019-2021</c:v>
                </c:pt>
              </c:strCache>
            </c:strRef>
          </c:cat>
          <c:val>
            <c:numRef>
              <c:f>Лист1!$D$2</c:f>
              <c:numCache>
                <c:formatCode>@</c:formatCode>
                <c:ptCount val="1"/>
                <c:pt idx="0">
                  <c:v>0</c:v>
                </c:pt>
              </c:numCache>
            </c:numRef>
          </c:val>
        </c:ser>
        <c:dLbls>
          <c:showVal val="1"/>
        </c:dLbls>
        <c:axId val="156444928"/>
        <c:axId val="156443392"/>
      </c:barChart>
      <c:valAx>
        <c:axId val="156443392"/>
        <c:scaling>
          <c:orientation val="minMax"/>
        </c:scaling>
        <c:delete val="1"/>
        <c:axPos val="l"/>
        <c:numFmt formatCode="#,##0.00" sourceLinked="1"/>
        <c:majorTickMark val="none"/>
        <c:tickLblPos val="none"/>
        <c:crossAx val="156444928"/>
        <c:crosses val="autoZero"/>
        <c:crossBetween val="between"/>
      </c:valAx>
      <c:catAx>
        <c:axId val="156444928"/>
        <c:scaling>
          <c:orientation val="minMax"/>
        </c:scaling>
        <c:delete val="1"/>
        <c:axPos val="b"/>
        <c:majorTickMark val="none"/>
        <c:tickLblPos val="none"/>
        <c:crossAx val="156443392"/>
        <c:crosses val="autoZero"/>
        <c:auto val="1"/>
        <c:lblAlgn val="ctr"/>
        <c:lblOffset val="100"/>
      </c:catAx>
      <c:spPr>
        <a:noFill/>
        <a:ln w="25400">
          <a:noFill/>
        </a:ln>
      </c:spPr>
    </c:plotArea>
    <c:legend>
      <c:legendPos val="b"/>
      <c:legendEntry>
        <c:idx val="2"/>
        <c:delete val="1"/>
      </c:legendEntry>
      <c:layout>
        <c:manualLayout>
          <c:xMode val="edge"/>
          <c:yMode val="edge"/>
          <c:x val="0.19194703674900376"/>
          <c:y val="0.91879497049347836"/>
          <c:w val="0.41630713871298258"/>
          <c:h val="7.3832754966224018E-2"/>
        </c:manualLayout>
      </c:layout>
      <c:txPr>
        <a:bodyPr/>
        <a:lstStyle/>
        <a:p>
          <a:pPr>
            <a:defRPr sz="1600" b="1"/>
          </a:pPr>
          <a:endParaRPr lang="ru-RU"/>
        </a:p>
      </c:txPr>
    </c:legend>
    <c:plotVisOnly val="1"/>
  </c:chart>
  <c:spPr>
    <a:noFill/>
    <a:ln>
      <a:noFill/>
    </a:ln>
  </c:spPr>
  <c:txPr>
    <a:bodyPr/>
    <a:lstStyle/>
    <a:p>
      <a:pPr>
        <a:defRPr sz="1600">
          <a:latin typeface="Times New Roman" pitchFamily="18" charset="0"/>
          <a:cs typeface="Times New Roman" pitchFamily="18" charset="0"/>
        </a:defRPr>
      </a:pPr>
      <a:endParaRPr lang="ru-RU"/>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ru-RU"/>
  <c:chart>
    <c:title>
      <c:tx>
        <c:rich>
          <a:bodyPr/>
          <a:lstStyle/>
          <a:p>
            <a:pPr>
              <a:defRPr sz="1800" b="1">
                <a:solidFill>
                  <a:schemeClr val="tx2">
                    <a:lumMod val="50000"/>
                  </a:schemeClr>
                </a:solidFill>
                <a:latin typeface="Times New Roman" pitchFamily="18" charset="0"/>
                <a:cs typeface="Times New Roman" pitchFamily="18" charset="0"/>
              </a:defRPr>
            </a:pPr>
            <a:r>
              <a:rPr lang="ru-RU" dirty="0" smtClean="0"/>
              <a:t>Процент программных </a:t>
            </a:r>
            <a:r>
              <a:rPr lang="ru-RU" dirty="0"/>
              <a:t>расходов в общем объеме расходов</a:t>
            </a:r>
          </a:p>
        </c:rich>
      </c:tx>
      <c:layout/>
    </c:title>
    <c:view3D>
      <c:rotX val="50"/>
      <c:rotY val="50"/>
      <c:perspective val="110"/>
    </c:view3D>
    <c:plotArea>
      <c:layout>
        <c:manualLayout>
          <c:layoutTarget val="inner"/>
          <c:xMode val="edge"/>
          <c:yMode val="edge"/>
          <c:x val="1.7134364525534896E-2"/>
          <c:y val="0.16404384773573921"/>
          <c:w val="0.96532853791926687"/>
          <c:h val="0.83595616388739058"/>
        </c:manualLayout>
      </c:layout>
      <c:pie3DChart>
        <c:varyColors val="1"/>
        <c:ser>
          <c:idx val="0"/>
          <c:order val="0"/>
          <c:tx>
            <c:strRef>
              <c:f>Лист1!$B$1</c:f>
              <c:strCache>
                <c:ptCount val="1"/>
                <c:pt idx="0">
                  <c:v>Средний процент програмных расходов в общем объеме расходов</c:v>
                </c:pt>
              </c:strCache>
            </c:strRef>
          </c:tx>
          <c:explosion val="25"/>
          <c:dPt>
            <c:idx val="0"/>
            <c:spPr>
              <a:solidFill>
                <a:schemeClr val="tx2">
                  <a:lumMod val="60000"/>
                  <a:lumOff val="40000"/>
                </a:schemeClr>
              </a:solidFill>
            </c:spPr>
          </c:dPt>
          <c:dPt>
            <c:idx val="1"/>
            <c:spPr>
              <a:solidFill>
                <a:srgbClr val="FF0000"/>
              </a:solidFill>
            </c:spPr>
          </c:dPt>
          <c:dLbls>
            <c:txPr>
              <a:bodyPr/>
              <a:lstStyle/>
              <a:p>
                <a:pPr>
                  <a:defRPr sz="1800" b="1">
                    <a:latin typeface="Times New Roman" pitchFamily="18" charset="0"/>
                    <a:cs typeface="Times New Roman" pitchFamily="18" charset="0"/>
                  </a:defRPr>
                </a:pPr>
                <a:endParaRPr lang="ru-RU"/>
              </a:p>
            </c:txPr>
            <c:showVal val="1"/>
            <c:showLeaderLines val="1"/>
          </c:dLbls>
          <c:cat>
            <c:strRef>
              <c:f>Лист1!$A$2:$A$3</c:f>
              <c:strCache>
                <c:ptCount val="2"/>
                <c:pt idx="0">
                  <c:v>Програмные</c:v>
                </c:pt>
                <c:pt idx="1">
                  <c:v>Непрограмные</c:v>
                </c:pt>
              </c:strCache>
            </c:strRef>
          </c:cat>
          <c:val>
            <c:numRef>
              <c:f>Лист1!$B$2:$B$3</c:f>
              <c:numCache>
                <c:formatCode>0.0</c:formatCode>
                <c:ptCount val="2"/>
                <c:pt idx="0">
                  <c:v>99.5</c:v>
                </c:pt>
                <c:pt idx="1">
                  <c:v>0.5</c:v>
                </c:pt>
              </c:numCache>
            </c:numRef>
          </c:val>
        </c:ser>
      </c:pie3DChart>
    </c:plotArea>
    <c:legend>
      <c:legendPos val="r"/>
      <c:layout>
        <c:manualLayout>
          <c:xMode val="edge"/>
          <c:yMode val="edge"/>
          <c:x val="7.7818135511148856E-2"/>
          <c:y val="0.8708961567410779"/>
          <c:w val="0.86228285955648565"/>
          <c:h val="0.1034302521212036"/>
        </c:manualLayout>
      </c:layout>
      <c:txPr>
        <a:bodyPr/>
        <a:lstStyle/>
        <a:p>
          <a:pPr>
            <a:defRPr sz="1600" b="1">
              <a:solidFill>
                <a:schemeClr val="tx2">
                  <a:lumMod val="50000"/>
                </a:schemeClr>
              </a:solidFill>
              <a:latin typeface="Times New Roman" pitchFamily="18" charset="0"/>
              <a:cs typeface="Times New Roman" pitchFamily="18" charset="0"/>
            </a:defRPr>
          </a:pPr>
          <a:endParaRPr lang="ru-RU"/>
        </a:p>
      </c:txPr>
    </c:legend>
    <c:plotVisOnly val="1"/>
  </c:chart>
  <c:spPr>
    <a:ln>
      <a:solidFill>
        <a:schemeClr val="bg1">
          <a:lumMod val="50000"/>
        </a:schemeClr>
      </a:solidFill>
    </a:ln>
  </c:spPr>
  <c:txPr>
    <a:bodyPr/>
    <a:lstStyle/>
    <a:p>
      <a:pPr>
        <a:defRPr sz="1800"/>
      </a:pPr>
      <a:endParaRPr lang="ru-RU"/>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ru-RU"/>
  <c:style val="34"/>
  <c:chart>
    <c:autoTitleDeleted val="1"/>
    <c:plotArea>
      <c:layout>
        <c:manualLayout>
          <c:layoutTarget val="inner"/>
          <c:xMode val="edge"/>
          <c:yMode val="edge"/>
          <c:x val="0"/>
          <c:y val="4.2815625591150541E-2"/>
          <c:w val="1"/>
          <c:h val="0.77866838325153465"/>
        </c:manualLayout>
      </c:layout>
      <c:barChart>
        <c:barDir val="col"/>
        <c:grouping val="clustered"/>
        <c:ser>
          <c:idx val="0"/>
          <c:order val="0"/>
          <c:tx>
            <c:strRef>
              <c:f>Лист1!$B$1</c:f>
              <c:strCache>
                <c:ptCount val="1"/>
                <c:pt idx="0">
                  <c:v>Програмные </c:v>
                </c:pt>
              </c:strCache>
            </c:strRef>
          </c:tx>
          <c:spPr>
            <a:solidFill>
              <a:schemeClr val="tx2">
                <a:lumMod val="60000"/>
                <a:lumOff val="40000"/>
              </a:schemeClr>
            </a:solidFill>
            <a:ln w="12700" cap="flat" cmpd="sng" algn="ctr">
              <a:solidFill>
                <a:schemeClr val="tx1"/>
              </a:solidFill>
              <a:prstDash val="solid"/>
            </a:ln>
            <a:effectLst>
              <a:outerShdw blurRad="40000" dist="23000" dir="5400000" rotWithShape="0">
                <a:srgbClr val="000000">
                  <a:alpha val="35000"/>
                </a:srgbClr>
              </a:outerShdw>
              <a:softEdge rad="12700"/>
            </a:effectLst>
          </c:spPr>
          <c:dLbls>
            <c:dLbl>
              <c:idx val="0"/>
              <c:layout>
                <c:manualLayout>
                  <c:x val="-7.3487205125356524E-3"/>
                  <c:y val="-1.0190534385068372E-2"/>
                </c:manualLayout>
              </c:layout>
              <c:dLblPos val="outEnd"/>
              <c:showVal val="1"/>
            </c:dLbl>
            <c:txPr>
              <a:bodyPr/>
              <a:lstStyle/>
              <a:p>
                <a:pPr>
                  <a:defRPr sz="1600" b="1"/>
                </a:pPr>
                <a:endParaRPr lang="ru-RU"/>
              </a:p>
            </c:txPr>
            <c:dLblPos val="outEnd"/>
            <c:showVal val="1"/>
          </c:dLbls>
          <c:cat>
            <c:strRef>
              <c:f>Лист1!$A$2</c:f>
              <c:strCache>
                <c:ptCount val="1"/>
                <c:pt idx="0">
                  <c:v>Доходы бюджета 2019-2021</c:v>
                </c:pt>
              </c:strCache>
            </c:strRef>
          </c:cat>
          <c:val>
            <c:numRef>
              <c:f>Лист1!$B$2</c:f>
              <c:numCache>
                <c:formatCode>#,##0.00</c:formatCode>
                <c:ptCount val="1"/>
                <c:pt idx="0">
                  <c:v>759620.9</c:v>
                </c:pt>
              </c:numCache>
            </c:numRef>
          </c:val>
        </c:ser>
        <c:ser>
          <c:idx val="1"/>
          <c:order val="1"/>
          <c:tx>
            <c:strRef>
              <c:f>Лист1!$C$1</c:f>
              <c:strCache>
                <c:ptCount val="1"/>
                <c:pt idx="0">
                  <c:v>Непрограмные</c:v>
                </c:pt>
              </c:strCache>
            </c:strRef>
          </c:tx>
          <c:spPr>
            <a:solidFill>
              <a:srgbClr val="C00000"/>
            </a:solidFill>
            <a:ln w="19050" cap="flat" cmpd="sng" algn="ctr">
              <a:solidFill>
                <a:schemeClr val="tx1"/>
              </a:solidFill>
              <a:prstDash val="solid"/>
            </a:ln>
            <a:effectLst>
              <a:outerShdw blurRad="40000" dist="23000" dir="5400000" rotWithShape="0">
                <a:srgbClr val="000000">
                  <a:alpha val="35000"/>
                </a:srgbClr>
              </a:outerShdw>
              <a:softEdge rad="12700"/>
            </a:effectLst>
          </c:spPr>
          <c:dLbls>
            <c:txPr>
              <a:bodyPr/>
              <a:lstStyle/>
              <a:p>
                <a:pPr>
                  <a:defRPr sz="1600" b="1"/>
                </a:pPr>
                <a:endParaRPr lang="ru-RU"/>
              </a:p>
            </c:txPr>
            <c:dLblPos val="outEnd"/>
            <c:showVal val="1"/>
          </c:dLbls>
          <c:cat>
            <c:strRef>
              <c:f>Лист1!$A$2</c:f>
              <c:strCache>
                <c:ptCount val="1"/>
                <c:pt idx="0">
                  <c:v>Доходы бюджета 2019-2021</c:v>
                </c:pt>
              </c:strCache>
            </c:strRef>
          </c:cat>
          <c:val>
            <c:numRef>
              <c:f>Лист1!$C$2</c:f>
              <c:numCache>
                <c:formatCode>#,##0.00</c:formatCode>
                <c:ptCount val="1"/>
                <c:pt idx="0">
                  <c:v>4000</c:v>
                </c:pt>
              </c:numCache>
            </c:numRef>
          </c:val>
        </c:ser>
        <c:ser>
          <c:idx val="2"/>
          <c:order val="2"/>
          <c:tx>
            <c:strRef>
              <c:f>Лист1!$D$1</c:f>
              <c:strCache>
                <c:ptCount val="1"/>
                <c:pt idx="0">
                  <c:v>-[.]-</c:v>
                </c:pt>
              </c:strCache>
            </c:strRef>
          </c:tx>
          <c:dLbls>
            <c:delete val="1"/>
          </c:dLbls>
          <c:cat>
            <c:strRef>
              <c:f>Лист1!$A$2</c:f>
              <c:strCache>
                <c:ptCount val="1"/>
                <c:pt idx="0">
                  <c:v>Доходы бюджета 2019-2021</c:v>
                </c:pt>
              </c:strCache>
            </c:strRef>
          </c:cat>
          <c:val>
            <c:numRef>
              <c:f>Лист1!$D$2</c:f>
              <c:numCache>
                <c:formatCode>@</c:formatCode>
                <c:ptCount val="1"/>
                <c:pt idx="0">
                  <c:v>0</c:v>
                </c:pt>
              </c:numCache>
            </c:numRef>
          </c:val>
        </c:ser>
        <c:dLbls>
          <c:showVal val="1"/>
        </c:dLbls>
        <c:axId val="161175808"/>
        <c:axId val="161174272"/>
      </c:barChart>
      <c:valAx>
        <c:axId val="161174272"/>
        <c:scaling>
          <c:orientation val="minMax"/>
        </c:scaling>
        <c:delete val="1"/>
        <c:axPos val="l"/>
        <c:numFmt formatCode="#,##0.00" sourceLinked="1"/>
        <c:majorTickMark val="none"/>
        <c:tickLblPos val="none"/>
        <c:crossAx val="161175808"/>
        <c:crosses val="autoZero"/>
        <c:crossBetween val="between"/>
      </c:valAx>
      <c:catAx>
        <c:axId val="161175808"/>
        <c:scaling>
          <c:orientation val="minMax"/>
        </c:scaling>
        <c:delete val="1"/>
        <c:axPos val="b"/>
        <c:majorTickMark val="none"/>
        <c:tickLblPos val="none"/>
        <c:crossAx val="161174272"/>
        <c:crosses val="autoZero"/>
        <c:auto val="1"/>
        <c:lblAlgn val="ctr"/>
        <c:lblOffset val="100"/>
      </c:catAx>
      <c:spPr>
        <a:noFill/>
        <a:ln w="25400">
          <a:noFill/>
        </a:ln>
      </c:spPr>
    </c:plotArea>
    <c:legend>
      <c:legendPos val="b"/>
      <c:legendEntry>
        <c:idx val="0"/>
        <c:txPr>
          <a:bodyPr/>
          <a:lstStyle/>
          <a:p>
            <a:pPr>
              <a:defRPr sz="1600" b="1">
                <a:solidFill>
                  <a:schemeClr val="tx2">
                    <a:lumMod val="50000"/>
                  </a:schemeClr>
                </a:solidFill>
              </a:defRPr>
            </a:pPr>
            <a:endParaRPr lang="ru-RU"/>
          </a:p>
        </c:txPr>
      </c:legendEntry>
      <c:legendEntry>
        <c:idx val="1"/>
        <c:txPr>
          <a:bodyPr/>
          <a:lstStyle/>
          <a:p>
            <a:pPr>
              <a:defRPr sz="1600" b="1">
                <a:solidFill>
                  <a:schemeClr val="tx2">
                    <a:lumMod val="50000"/>
                  </a:schemeClr>
                </a:solidFill>
              </a:defRPr>
            </a:pPr>
            <a:endParaRPr lang="ru-RU"/>
          </a:p>
        </c:txPr>
      </c:legendEntry>
      <c:legendEntry>
        <c:idx val="2"/>
        <c:delete val="1"/>
      </c:legendEntry>
      <c:layout>
        <c:manualLayout>
          <c:xMode val="edge"/>
          <c:yMode val="edge"/>
          <c:x val="6.3301136475032188E-2"/>
          <c:y val="0.89257800184363856"/>
          <c:w val="0.68812337844814664"/>
          <c:h val="7.3832754966224032E-2"/>
        </c:manualLayout>
      </c:layout>
      <c:txPr>
        <a:bodyPr/>
        <a:lstStyle/>
        <a:p>
          <a:pPr>
            <a:defRPr sz="1600" b="1">
              <a:solidFill>
                <a:schemeClr val="tx2">
                  <a:lumMod val="50000"/>
                </a:schemeClr>
              </a:solidFill>
            </a:defRPr>
          </a:pPr>
          <a:endParaRPr lang="ru-RU"/>
        </a:p>
      </c:txPr>
    </c:legend>
    <c:plotVisOnly val="1"/>
  </c:chart>
  <c:spPr>
    <a:noFill/>
    <a:ln>
      <a:noFill/>
    </a:ln>
  </c:spPr>
  <c:txPr>
    <a:bodyPr/>
    <a:lstStyle/>
    <a:p>
      <a:pPr>
        <a:defRPr sz="1600">
          <a:latin typeface="Times New Roman" pitchFamily="18" charset="0"/>
          <a:cs typeface="Times New Roman" pitchFamily="18" charset="0"/>
        </a:defRPr>
      </a:pPr>
      <a:endParaRPr lang="ru-RU"/>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4000" dirty="0" smtClean="0">
              <a:latin typeface="Times New Roman" pitchFamily="18" charset="0"/>
              <a:cs typeface="Times New Roman" pitchFamily="18" charset="0"/>
            </a:rPr>
            <a:t>100,4 %</a:t>
          </a:r>
          <a:endParaRPr lang="ru-RU" sz="40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ScaleX="114591"/>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E0B1C72F-B5D8-45CF-A0AE-74F2F9B7F634}" type="presOf" srcId="{31E6EE46-7F4F-4073-8A5B-F0D0C10EB7B8}" destId="{FFDE71BE-DCFE-4CB0-BE08-128FFA04E25B}" srcOrd="0" destOrd="0" presId="urn:microsoft.com/office/officeart/2005/8/layout/hProcess9"/>
    <dgm:cxn modelId="{DD87C51D-726C-4C22-A5B0-6D50F328C510}" srcId="{31E6EE46-7F4F-4073-8A5B-F0D0C10EB7B8}" destId="{0B2EA6F9-26D2-461A-A6E7-E946C78DD3EC}" srcOrd="0" destOrd="0" parTransId="{6A5B949B-9E46-4C6C-8C3F-62FC4A9C3D70}" sibTransId="{0C1CC200-E0DC-48A0-93BA-A69646A56B6C}"/>
    <dgm:cxn modelId="{02B96485-EBF1-4D57-A2BF-7DC5DAA8B493}" type="presOf" srcId="{0B2EA6F9-26D2-461A-A6E7-E946C78DD3EC}" destId="{63004F43-213A-4873-8F60-DA53381DACF2}" srcOrd="0" destOrd="0" presId="urn:microsoft.com/office/officeart/2005/8/layout/hProcess9"/>
    <dgm:cxn modelId="{6A4F45AF-A5CF-49B8-BED5-968B6B818954}" type="presOf" srcId="{AE464215-6814-4ED4-8C2D-7E9220848A8B}" destId="{D402C13E-BFED-4613-A4FE-D5BD88831288}" srcOrd="0" destOrd="0" presId="urn:microsoft.com/office/officeart/2005/8/layout/hProcess9"/>
    <dgm:cxn modelId="{05662D93-AD23-49D5-8D96-F4367FC27213}" type="presParOf" srcId="{FFDE71BE-DCFE-4CB0-BE08-128FFA04E25B}" destId="{FCBEEA08-5CC3-4AD4-A6D1-916C1C91DE3D}" srcOrd="0" destOrd="0" presId="urn:microsoft.com/office/officeart/2005/8/layout/hProcess9"/>
    <dgm:cxn modelId="{DBEF3D4E-3E87-41A9-AA09-31D345E6009F}" type="presParOf" srcId="{FFDE71BE-DCFE-4CB0-BE08-128FFA04E25B}" destId="{62DD382D-CD10-4829-A09A-A6BFC81B1C0A}" srcOrd="1" destOrd="0" presId="urn:microsoft.com/office/officeart/2005/8/layout/hProcess9"/>
    <dgm:cxn modelId="{5B54D325-B4A7-44B3-A2C4-D23C5025E722}" type="presParOf" srcId="{62DD382D-CD10-4829-A09A-A6BFC81B1C0A}" destId="{63004F43-213A-4873-8F60-DA53381DACF2}" srcOrd="0" destOrd="0" presId="urn:microsoft.com/office/officeart/2005/8/layout/hProcess9"/>
    <dgm:cxn modelId="{C41527D4-43A1-4FDB-AFF4-0B6A44228D25}" type="presParOf" srcId="{62DD382D-CD10-4829-A09A-A6BFC81B1C0A}" destId="{2FFD7BDD-F760-4F40-A10B-B3D321768B88}" srcOrd="1" destOrd="0" presId="urn:microsoft.com/office/officeart/2005/8/layout/hProcess9"/>
    <dgm:cxn modelId="{EC237942-65B2-4370-9C95-7D303A94E7E9}"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b="1" dirty="0" smtClean="0"/>
            <a:t>1 304,1</a:t>
          </a:r>
          <a:endParaRPr lang="ru-RU" sz="3200" dirty="0">
            <a:latin typeface="Times New Roman" pitchFamily="18" charset="0"/>
            <a:cs typeface="Times New Roman" pitchFamily="18" charset="0"/>
          </a:endParaRPr>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D4721776-AD74-4AB2-A826-6EDA8578597F}" type="presOf" srcId="{0B2EA6F9-26D2-461A-A6E7-E946C78DD3EC}" destId="{63004F43-213A-4873-8F60-DA53381DACF2}" srcOrd="0" destOrd="0" presId="urn:microsoft.com/office/officeart/2005/8/layout/hProcess9"/>
    <dgm:cxn modelId="{4E559CC6-72C2-4AF1-9CC6-ECB06A0F550B}" type="presOf" srcId="{AE464215-6814-4ED4-8C2D-7E9220848A8B}" destId="{D402C13E-BFED-4613-A4FE-D5BD88831288}" srcOrd="0" destOrd="0" presId="urn:microsoft.com/office/officeart/2005/8/layout/hProcess9"/>
    <dgm:cxn modelId="{1176BDD3-25D3-4CFE-B755-C5DF39CAA3F0}" type="presOf" srcId="{31E6EE46-7F4F-4073-8A5B-F0D0C10EB7B8}" destId="{FFDE71BE-DCFE-4CB0-BE08-128FFA04E25B}" srcOrd="0" destOrd="0" presId="urn:microsoft.com/office/officeart/2005/8/layout/hProcess9"/>
    <dgm:cxn modelId="{9266B34A-455B-4443-B25D-B5718BAD6432}" type="presParOf" srcId="{FFDE71BE-DCFE-4CB0-BE08-128FFA04E25B}" destId="{FCBEEA08-5CC3-4AD4-A6D1-916C1C91DE3D}" srcOrd="0" destOrd="0" presId="urn:microsoft.com/office/officeart/2005/8/layout/hProcess9"/>
    <dgm:cxn modelId="{2722152F-0DB8-420B-8606-BC0BA3DA2AC8}" type="presParOf" srcId="{FFDE71BE-DCFE-4CB0-BE08-128FFA04E25B}" destId="{62DD382D-CD10-4829-A09A-A6BFC81B1C0A}" srcOrd="1" destOrd="0" presId="urn:microsoft.com/office/officeart/2005/8/layout/hProcess9"/>
    <dgm:cxn modelId="{51E2B553-725D-4E46-8592-7751A77ACB92}" type="presParOf" srcId="{62DD382D-CD10-4829-A09A-A6BFC81B1C0A}" destId="{63004F43-213A-4873-8F60-DA53381DACF2}" srcOrd="0" destOrd="0" presId="urn:microsoft.com/office/officeart/2005/8/layout/hProcess9"/>
    <dgm:cxn modelId="{9CB1A1CF-78F2-4D4E-815B-FB3E780D7352}" type="presParOf" srcId="{62DD382D-CD10-4829-A09A-A6BFC81B1C0A}" destId="{2FFD7BDD-F760-4F40-A10B-B3D321768B88}" srcOrd="1" destOrd="0" presId="urn:microsoft.com/office/officeart/2005/8/layout/hProcess9"/>
    <dgm:cxn modelId="{3F4E0BF1-7DB4-4FFC-AB6E-338352CA1DD5}"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100,0 %</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608A4FEC-5C21-49D7-9578-3D907473C34E}" type="presOf" srcId="{0B2EA6F9-26D2-461A-A6E7-E946C78DD3EC}" destId="{63004F43-213A-4873-8F60-DA53381DACF2}" srcOrd="0" destOrd="0" presId="urn:microsoft.com/office/officeart/2005/8/layout/hProcess9"/>
    <dgm:cxn modelId="{AD289EC1-E630-422D-8963-40C3DFE1C3D4}" type="presOf" srcId="{AE464215-6814-4ED4-8C2D-7E9220848A8B}" destId="{D402C13E-BFED-4613-A4FE-D5BD88831288}" srcOrd="0" destOrd="0" presId="urn:microsoft.com/office/officeart/2005/8/layout/hProcess9"/>
    <dgm:cxn modelId="{BC243392-04F6-45C6-802B-A9B9EB97456B}" type="presOf" srcId="{31E6EE46-7F4F-4073-8A5B-F0D0C10EB7B8}" destId="{FFDE71BE-DCFE-4CB0-BE08-128FFA04E25B}" srcOrd="0" destOrd="0" presId="urn:microsoft.com/office/officeart/2005/8/layout/hProcess9"/>
    <dgm:cxn modelId="{E739F1FA-1577-4371-B05F-01D7667BFFEF}" type="presParOf" srcId="{FFDE71BE-DCFE-4CB0-BE08-128FFA04E25B}" destId="{FCBEEA08-5CC3-4AD4-A6D1-916C1C91DE3D}" srcOrd="0" destOrd="0" presId="urn:microsoft.com/office/officeart/2005/8/layout/hProcess9"/>
    <dgm:cxn modelId="{1D7061BE-53AD-474C-83B1-EDC8CF25E107}" type="presParOf" srcId="{FFDE71BE-DCFE-4CB0-BE08-128FFA04E25B}" destId="{62DD382D-CD10-4829-A09A-A6BFC81B1C0A}" srcOrd="1" destOrd="0" presId="urn:microsoft.com/office/officeart/2005/8/layout/hProcess9"/>
    <dgm:cxn modelId="{E0C3C4C2-282C-4F31-BB58-4DE80940D264}" type="presParOf" srcId="{62DD382D-CD10-4829-A09A-A6BFC81B1C0A}" destId="{63004F43-213A-4873-8F60-DA53381DACF2}" srcOrd="0" destOrd="0" presId="urn:microsoft.com/office/officeart/2005/8/layout/hProcess9"/>
    <dgm:cxn modelId="{686B9C46-1549-4C6E-BCF3-0418AD462B2F}" type="presParOf" srcId="{62DD382D-CD10-4829-A09A-A6BFC81B1C0A}" destId="{2FFD7BDD-F760-4F40-A10B-B3D321768B88}" srcOrd="1" destOrd="0" presId="urn:microsoft.com/office/officeart/2005/8/layout/hProcess9"/>
    <dgm:cxn modelId="{3589FEC0-B7B1-4D10-8DD2-FF9CDF16AB72}"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b="1" dirty="0" smtClean="0"/>
            <a:t>2 915,5</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F0372F85-9745-4060-9402-04643CEBE520}" type="presOf" srcId="{AE464215-6814-4ED4-8C2D-7E9220848A8B}" destId="{D402C13E-BFED-4613-A4FE-D5BD88831288}" srcOrd="0" destOrd="0" presId="urn:microsoft.com/office/officeart/2005/8/layout/hProcess9"/>
    <dgm:cxn modelId="{DD87C51D-726C-4C22-A5B0-6D50F328C510}" srcId="{31E6EE46-7F4F-4073-8A5B-F0D0C10EB7B8}" destId="{0B2EA6F9-26D2-461A-A6E7-E946C78DD3EC}" srcOrd="0" destOrd="0" parTransId="{6A5B949B-9E46-4C6C-8C3F-62FC4A9C3D70}" sibTransId="{0C1CC200-E0DC-48A0-93BA-A69646A56B6C}"/>
    <dgm:cxn modelId="{39E430D6-75A0-4672-9FBB-2473AE797795}" type="presOf" srcId="{0B2EA6F9-26D2-461A-A6E7-E946C78DD3EC}" destId="{63004F43-213A-4873-8F60-DA53381DACF2}" srcOrd="0" destOrd="0" presId="urn:microsoft.com/office/officeart/2005/8/layout/hProcess9"/>
    <dgm:cxn modelId="{27BB0AAD-714F-43F4-9D8A-C1FABD9576F5}" type="presOf" srcId="{31E6EE46-7F4F-4073-8A5B-F0D0C10EB7B8}" destId="{FFDE71BE-DCFE-4CB0-BE08-128FFA04E25B}" srcOrd="0" destOrd="0" presId="urn:microsoft.com/office/officeart/2005/8/layout/hProcess9"/>
    <dgm:cxn modelId="{64276738-539F-4045-B3AF-5E58CE7E23CF}" type="presParOf" srcId="{FFDE71BE-DCFE-4CB0-BE08-128FFA04E25B}" destId="{FCBEEA08-5CC3-4AD4-A6D1-916C1C91DE3D}" srcOrd="0" destOrd="0" presId="urn:microsoft.com/office/officeart/2005/8/layout/hProcess9"/>
    <dgm:cxn modelId="{B0719896-8C09-46B4-A31B-B6BB13331ED1}" type="presParOf" srcId="{FFDE71BE-DCFE-4CB0-BE08-128FFA04E25B}" destId="{62DD382D-CD10-4829-A09A-A6BFC81B1C0A}" srcOrd="1" destOrd="0" presId="urn:microsoft.com/office/officeart/2005/8/layout/hProcess9"/>
    <dgm:cxn modelId="{D4AAE510-0713-4958-AF65-E2A02682944A}" type="presParOf" srcId="{62DD382D-CD10-4829-A09A-A6BFC81B1C0A}" destId="{63004F43-213A-4873-8F60-DA53381DACF2}" srcOrd="0" destOrd="0" presId="urn:microsoft.com/office/officeart/2005/8/layout/hProcess9"/>
    <dgm:cxn modelId="{6273B5F6-1193-4E7C-916E-F74CF43F1891}" type="presParOf" srcId="{62DD382D-CD10-4829-A09A-A6BFC81B1C0A}" destId="{2FFD7BDD-F760-4F40-A10B-B3D321768B88}" srcOrd="1" destOrd="0" presId="urn:microsoft.com/office/officeart/2005/8/layout/hProcess9"/>
    <dgm:cxn modelId="{09BBB1AD-4A55-46DE-869C-7D7F9CAFB351}"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96,7 %</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6015FF06-4AC5-4C46-A0C4-602B8E164EF7}" type="presOf" srcId="{AE464215-6814-4ED4-8C2D-7E9220848A8B}" destId="{D402C13E-BFED-4613-A4FE-D5BD88831288}" srcOrd="0" destOrd="0" presId="urn:microsoft.com/office/officeart/2005/8/layout/hProcess9"/>
    <dgm:cxn modelId="{0386FAA5-C7DD-4EF9-90F5-B340C3755298}" type="presOf" srcId="{0B2EA6F9-26D2-461A-A6E7-E946C78DD3EC}" destId="{63004F43-213A-4873-8F60-DA53381DACF2}" srcOrd="0" destOrd="0" presId="urn:microsoft.com/office/officeart/2005/8/layout/hProcess9"/>
    <dgm:cxn modelId="{67275597-E8CD-453A-B64E-9608BE8521DD}" type="presOf" srcId="{31E6EE46-7F4F-4073-8A5B-F0D0C10EB7B8}" destId="{FFDE71BE-DCFE-4CB0-BE08-128FFA04E25B}" srcOrd="0" destOrd="0" presId="urn:microsoft.com/office/officeart/2005/8/layout/hProcess9"/>
    <dgm:cxn modelId="{06261592-197F-4559-927B-DA9BFDE9D0C3}" type="presParOf" srcId="{FFDE71BE-DCFE-4CB0-BE08-128FFA04E25B}" destId="{FCBEEA08-5CC3-4AD4-A6D1-916C1C91DE3D}" srcOrd="0" destOrd="0" presId="urn:microsoft.com/office/officeart/2005/8/layout/hProcess9"/>
    <dgm:cxn modelId="{BC51D0AE-DAB6-41A3-A65C-7040F5B061B5}" type="presParOf" srcId="{FFDE71BE-DCFE-4CB0-BE08-128FFA04E25B}" destId="{62DD382D-CD10-4829-A09A-A6BFC81B1C0A}" srcOrd="1" destOrd="0" presId="urn:microsoft.com/office/officeart/2005/8/layout/hProcess9"/>
    <dgm:cxn modelId="{8033E611-A4ED-4376-8599-005712FC2DA8}" type="presParOf" srcId="{62DD382D-CD10-4829-A09A-A6BFC81B1C0A}" destId="{63004F43-213A-4873-8F60-DA53381DACF2}" srcOrd="0" destOrd="0" presId="urn:microsoft.com/office/officeart/2005/8/layout/hProcess9"/>
    <dgm:cxn modelId="{0263BC79-CBE9-407F-A772-412877ACC1F6}" type="presParOf" srcId="{62DD382D-CD10-4829-A09A-A6BFC81B1C0A}" destId="{2FFD7BDD-F760-4F40-A10B-B3D321768B88}" srcOrd="1" destOrd="0" presId="urn:microsoft.com/office/officeart/2005/8/layout/hProcess9"/>
    <dgm:cxn modelId="{2D21299A-0F83-4D26-8D06-350434E7B2D0}"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1600" b="1" dirty="0" smtClean="0">
              <a:latin typeface="Times New Roman" pitchFamily="18" charset="0"/>
              <a:cs typeface="Times New Roman" pitchFamily="18" charset="0"/>
            </a:rPr>
            <a:t>Органы юстиции</a:t>
          </a:r>
          <a:endParaRPr lang="ru-RU" sz="1600" b="1" dirty="0">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400">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1400">
            <a:latin typeface="Times New Roman" pitchFamily="18" charset="0"/>
            <a:cs typeface="Times New Roman" pitchFamily="18" charset="0"/>
          </a:endParaRPr>
        </a:p>
      </dgm:t>
    </dgm:pt>
    <dgm:pt modelId="{0E3291F3-FAF8-4237-9234-70944C25D840}">
      <dgm:prSet phldrT="[Текст]" custT="1"/>
      <dgm:spPr/>
      <dgm:t>
        <a:bodyPr/>
        <a:lstStyle/>
        <a:p>
          <a:r>
            <a:rPr lang="ru-RU" sz="1400" b="1" i="0" u="none" dirty="0" smtClean="0">
              <a:latin typeface="Times New Roman" pitchFamily="18" charset="0"/>
              <a:cs typeface="Times New Roman" pitchFamily="18" charset="0"/>
            </a:rPr>
            <a:t>Защита населения и территории от чрезвычайных ситуаций природного и техногенного характера, гражданская оборона</a:t>
          </a:r>
          <a:endParaRPr lang="ru-RU" sz="1400" b="1" dirty="0">
            <a:latin typeface="Times New Roman" pitchFamily="18" charset="0"/>
            <a:cs typeface="Times New Roman" pitchFamily="18" charset="0"/>
          </a:endParaRPr>
        </a:p>
      </dgm:t>
    </dgm:pt>
    <dgm:pt modelId="{5FE7D354-1BBF-4BC4-9D27-CB55B2E46AFC}" type="parTrans" cxnId="{CC2D6C9D-7E34-4CCE-AC2F-25A5325B65D1}">
      <dgm:prSet/>
      <dgm:spPr/>
      <dgm:t>
        <a:bodyPr/>
        <a:lstStyle/>
        <a:p>
          <a:endParaRPr lang="ru-RU" sz="1400">
            <a:latin typeface="Times New Roman" pitchFamily="18" charset="0"/>
            <a:cs typeface="Times New Roman" pitchFamily="18" charset="0"/>
          </a:endParaRPr>
        </a:p>
      </dgm:t>
    </dgm:pt>
    <dgm:pt modelId="{AD829CF5-DAC7-452A-B252-3A37B89E040F}" type="sibTrans" cxnId="{CC2D6C9D-7E34-4CCE-AC2F-25A5325B65D1}">
      <dgm:prSet custT="1"/>
      <dgm:spPr/>
      <dgm:t>
        <a:bodyPr/>
        <a:lstStyle/>
        <a:p>
          <a:endParaRPr lang="ru-RU" sz="1400">
            <a:latin typeface="Times New Roman" pitchFamily="18" charset="0"/>
            <a:cs typeface="Times New Roman" pitchFamily="18" charset="0"/>
          </a:endParaRPr>
        </a:p>
      </dgm:t>
    </dgm:pt>
    <dgm:pt modelId="{C577C4E1-785D-4B9A-A418-74D34B22EECA}">
      <dgm:prSet phldrT="[Текст]" custT="1"/>
      <dgm:spPr/>
      <dgm:t>
        <a:bodyPr/>
        <a:lstStyle/>
        <a:p>
          <a:r>
            <a:rPr lang="ru-RU" sz="1400" b="1" i="0" u="none" dirty="0" smtClean="0">
              <a:latin typeface="Times New Roman" pitchFamily="18" charset="0"/>
              <a:cs typeface="Times New Roman" pitchFamily="18" charset="0"/>
            </a:rPr>
            <a:t>Другие вопросы в области национальной безопасности и правоохранительной деятельности</a:t>
          </a:r>
          <a:endParaRPr lang="ru-RU" sz="1400" b="1" dirty="0">
            <a:latin typeface="Times New Roman" pitchFamily="18" charset="0"/>
            <a:cs typeface="Times New Roman" pitchFamily="18" charset="0"/>
          </a:endParaRPr>
        </a:p>
      </dgm:t>
    </dgm:pt>
    <dgm:pt modelId="{14A0856C-8D9F-4868-B9CF-53F976A3F791}" type="parTrans" cxnId="{BAA0C847-9ABB-4D31-B32B-615325F444C4}">
      <dgm:prSet/>
      <dgm:spPr/>
      <dgm:t>
        <a:bodyPr/>
        <a:lstStyle/>
        <a:p>
          <a:endParaRPr lang="ru-RU" sz="1400">
            <a:latin typeface="Times New Roman" pitchFamily="18" charset="0"/>
            <a:cs typeface="Times New Roman" pitchFamily="18" charset="0"/>
          </a:endParaRPr>
        </a:p>
      </dgm:t>
    </dgm:pt>
    <dgm:pt modelId="{C213C1A8-7CC7-4412-BB72-7C0730586D0C}" type="sibTrans" cxnId="{BAA0C847-9ABB-4D31-B32B-615325F444C4}">
      <dgm:prSet custT="1"/>
      <dgm:spPr/>
      <dgm:t>
        <a:bodyPr/>
        <a:lstStyle/>
        <a:p>
          <a:endParaRPr lang="ru-RU" sz="1400">
            <a:latin typeface="Times New Roman" pitchFamily="18" charset="0"/>
            <a:cs typeface="Times New Roman" pitchFamily="18" charset="0"/>
          </a:endParaRPr>
        </a:p>
      </dgm:t>
    </dgm:pt>
    <dgm:pt modelId="{64955052-90F1-4DB2-97D9-5611230BAA9B}">
      <dgm:prSet phldrT="[Текст]" custT="1"/>
      <dgm:spPr/>
      <dgm:t>
        <a:bodyPr/>
        <a:lstStyle/>
        <a:p>
          <a:r>
            <a:rPr lang="ru-RU" sz="1600" b="1" dirty="0" smtClean="0">
              <a:latin typeface="Times New Roman" pitchFamily="18" charset="0"/>
              <a:cs typeface="Times New Roman" pitchFamily="18" charset="0"/>
            </a:rPr>
            <a:t>ЗАГС</a:t>
          </a:r>
          <a:endParaRPr lang="ru-RU" sz="1600" b="1" dirty="0">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400">
            <a:latin typeface="Times New Roman" pitchFamily="18" charset="0"/>
            <a:cs typeface="Times New Roman" pitchFamily="18" charset="0"/>
          </a:endParaRPr>
        </a:p>
      </dgm:t>
    </dgm:pt>
    <dgm:pt modelId="{291D87F4-6A54-4CCC-A3FA-29E15E992F3F}" type="sibTrans" cxnId="{BC9C3FA9-79B0-4F97-B3D2-408752F9536B}">
      <dgm:prSet/>
      <dgm:spPr/>
      <dgm:t>
        <a:bodyPr/>
        <a:lstStyle/>
        <a:p>
          <a:endParaRPr lang="ru-RU" sz="1400">
            <a:latin typeface="Times New Roman" pitchFamily="18" charset="0"/>
            <a:cs typeface="Times New Roman" pitchFamily="18" charset="0"/>
          </a:endParaRPr>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D1992487-2CE8-45B9-95EC-5A4E5CA8D69E}" type="pres">
      <dgm:prSet presAssocID="{C577C4E1-785D-4B9A-A418-74D34B22EECA}" presName="boxAndChildren" presStyleCnt="0"/>
      <dgm:spPr/>
    </dgm:pt>
    <dgm:pt modelId="{915E0F7E-509F-411B-8F80-CFB5658B17B3}" type="pres">
      <dgm:prSet presAssocID="{C577C4E1-785D-4B9A-A418-74D34B22EECA}" presName="parentTextBox" presStyleLbl="node1" presStyleIdx="0" presStyleCnt="4"/>
      <dgm:spPr/>
      <dgm:t>
        <a:bodyPr/>
        <a:lstStyle/>
        <a:p>
          <a:endParaRPr lang="ru-RU"/>
        </a:p>
      </dgm:t>
    </dgm:pt>
    <dgm:pt modelId="{AF90C09B-0855-48ED-B5E1-3D81EF925C6D}" type="pres">
      <dgm:prSet presAssocID="{AD829CF5-DAC7-452A-B252-3A37B89E040F}" presName="sp" presStyleCnt="0"/>
      <dgm:spPr/>
    </dgm:pt>
    <dgm:pt modelId="{EE96B272-724E-4DF3-8521-040BF0483F9E}" type="pres">
      <dgm:prSet presAssocID="{0E3291F3-FAF8-4237-9234-70944C25D840}" presName="arrowAndChildren" presStyleCnt="0"/>
      <dgm:spPr/>
    </dgm:pt>
    <dgm:pt modelId="{7CF477DA-601D-49F1-878D-F39A16A88A7A}" type="pres">
      <dgm:prSet presAssocID="{0E3291F3-FAF8-4237-9234-70944C25D840}" presName="parentTextArrow" presStyleLbl="node1" presStyleIdx="1" presStyleCnt="4"/>
      <dgm:spPr/>
      <dgm:t>
        <a:bodyPr/>
        <a:lstStyle/>
        <a:p>
          <a:endParaRPr lang="ru-RU"/>
        </a:p>
      </dgm:t>
    </dgm:pt>
    <dgm:pt modelId="{AE3BD09A-8F45-4B78-A996-B8DC94DCC6C9}" type="pres">
      <dgm:prSet presAssocID="{291D87F4-6A54-4CCC-A3FA-29E15E992F3F}" presName="sp" presStyleCnt="0"/>
      <dgm:spPr/>
    </dgm:pt>
    <dgm:pt modelId="{5B6312DB-9019-4BB4-B2AC-A0B9AB992DE7}" type="pres">
      <dgm:prSet presAssocID="{64955052-90F1-4DB2-97D9-5611230BAA9B}" presName="arrowAndChildren" presStyleCnt="0"/>
      <dgm:spPr/>
    </dgm:pt>
    <dgm:pt modelId="{56FBBB28-7054-457E-88BD-65E54C4499AF}" type="pres">
      <dgm:prSet presAssocID="{64955052-90F1-4DB2-97D9-5611230BAA9B}" presName="parentTextArrow" presStyleLbl="node1" presStyleIdx="2" presStyleCnt="4"/>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3" presStyleCnt="4"/>
      <dgm:spPr/>
      <dgm:t>
        <a:bodyPr/>
        <a:lstStyle/>
        <a:p>
          <a:endParaRPr lang="ru-RU"/>
        </a:p>
      </dgm:t>
    </dgm:pt>
  </dgm:ptLst>
  <dgm:cxnLst>
    <dgm:cxn modelId="{CC2D6C9D-7E34-4CCE-AC2F-25A5325B65D1}" srcId="{E1D07A11-D59F-42D3-9467-8E0802787F4E}" destId="{0E3291F3-FAF8-4237-9234-70944C25D840}" srcOrd="2" destOrd="0" parTransId="{5FE7D354-1BBF-4BC4-9D27-CB55B2E46AFC}" sibTransId="{AD829CF5-DAC7-452A-B252-3A37B89E040F}"/>
    <dgm:cxn modelId="{BAA0C847-9ABB-4D31-B32B-615325F444C4}" srcId="{E1D07A11-D59F-42D3-9467-8E0802787F4E}" destId="{C577C4E1-785D-4B9A-A418-74D34B22EECA}" srcOrd="3" destOrd="0" parTransId="{14A0856C-8D9F-4868-B9CF-53F976A3F791}" sibTransId="{C213C1A8-7CC7-4412-BB72-7C0730586D0C}"/>
    <dgm:cxn modelId="{BC9C3FA9-79B0-4F97-B3D2-408752F9536B}" srcId="{E1D07A11-D59F-42D3-9467-8E0802787F4E}" destId="{64955052-90F1-4DB2-97D9-5611230BAA9B}" srcOrd="1" destOrd="0" parTransId="{6889681C-5C57-4264-B1C3-B463561AB14E}" sibTransId="{291D87F4-6A54-4CCC-A3FA-29E15E992F3F}"/>
    <dgm:cxn modelId="{A6F3A5B5-6DD4-47D7-85F1-0B37A1C21776}" type="presOf" srcId="{E1D07A11-D59F-42D3-9467-8E0802787F4E}" destId="{93CAA005-9F07-419B-9ABD-514DABDF2ED2}" srcOrd="0" destOrd="0" presId="urn:microsoft.com/office/officeart/2005/8/layout/process4"/>
    <dgm:cxn modelId="{F81B08B1-0E79-46FB-8CE2-9F8CB77BEFC6}" type="presOf" srcId="{64955052-90F1-4DB2-97D9-5611230BAA9B}" destId="{56FBBB28-7054-457E-88BD-65E54C4499AF}" srcOrd="0" destOrd="0" presId="urn:microsoft.com/office/officeart/2005/8/layout/process4"/>
    <dgm:cxn modelId="{367E6AA3-A824-46ED-94DA-5DD702544202}" type="presOf" srcId="{0E3291F3-FAF8-4237-9234-70944C25D840}" destId="{7CF477DA-601D-49F1-878D-F39A16A88A7A}" srcOrd="0" destOrd="0" presId="urn:microsoft.com/office/officeart/2005/8/layout/process4"/>
    <dgm:cxn modelId="{DA5807AA-9823-4C6F-BA93-292C84972212}" type="presOf" srcId="{C577C4E1-785D-4B9A-A418-74D34B22EECA}" destId="{915E0F7E-509F-411B-8F80-CFB5658B17B3}" srcOrd="0" destOrd="0" presId="urn:microsoft.com/office/officeart/2005/8/layout/process4"/>
    <dgm:cxn modelId="{0E6A4A31-E118-4006-B0BD-0585A950E743}" srcId="{E1D07A11-D59F-42D3-9467-8E0802787F4E}" destId="{5EBEA80D-370F-47E8-B433-EC68B6C899C6}" srcOrd="0" destOrd="0" parTransId="{5D5FCBFD-5452-48DB-804C-939E4019FCB5}" sibTransId="{32A63089-77A6-44F6-9AEC-2FEC56B478D9}"/>
    <dgm:cxn modelId="{6E6D06A9-7201-460B-8188-5D5DCA5CD04D}" type="presOf" srcId="{5EBEA80D-370F-47E8-B433-EC68B6C899C6}" destId="{B2D77980-4D5B-4E42-98A5-19BE0B988386}" srcOrd="0" destOrd="0" presId="urn:microsoft.com/office/officeart/2005/8/layout/process4"/>
    <dgm:cxn modelId="{354C73BC-1B25-4A95-8C00-1D3E535712B7}" type="presParOf" srcId="{93CAA005-9F07-419B-9ABD-514DABDF2ED2}" destId="{D1992487-2CE8-45B9-95EC-5A4E5CA8D69E}" srcOrd="0" destOrd="0" presId="urn:microsoft.com/office/officeart/2005/8/layout/process4"/>
    <dgm:cxn modelId="{808AE929-7531-4217-874F-14A9F62C3C8D}" type="presParOf" srcId="{D1992487-2CE8-45B9-95EC-5A4E5CA8D69E}" destId="{915E0F7E-509F-411B-8F80-CFB5658B17B3}" srcOrd="0" destOrd="0" presId="urn:microsoft.com/office/officeart/2005/8/layout/process4"/>
    <dgm:cxn modelId="{39A47095-02F6-4111-B6D3-6DE82A8201F9}" type="presParOf" srcId="{93CAA005-9F07-419B-9ABD-514DABDF2ED2}" destId="{AF90C09B-0855-48ED-B5E1-3D81EF925C6D}" srcOrd="1" destOrd="0" presId="urn:microsoft.com/office/officeart/2005/8/layout/process4"/>
    <dgm:cxn modelId="{9753B912-DB15-470E-954B-0F197EC51271}" type="presParOf" srcId="{93CAA005-9F07-419B-9ABD-514DABDF2ED2}" destId="{EE96B272-724E-4DF3-8521-040BF0483F9E}" srcOrd="2" destOrd="0" presId="urn:microsoft.com/office/officeart/2005/8/layout/process4"/>
    <dgm:cxn modelId="{CE0FCD92-FCCE-45A3-8E45-76C534589B09}" type="presParOf" srcId="{EE96B272-724E-4DF3-8521-040BF0483F9E}" destId="{7CF477DA-601D-49F1-878D-F39A16A88A7A}" srcOrd="0" destOrd="0" presId="urn:microsoft.com/office/officeart/2005/8/layout/process4"/>
    <dgm:cxn modelId="{B5952930-8D22-420F-A48E-CE43E46D4EDC}" type="presParOf" srcId="{93CAA005-9F07-419B-9ABD-514DABDF2ED2}" destId="{AE3BD09A-8F45-4B78-A996-B8DC94DCC6C9}" srcOrd="3" destOrd="0" presId="urn:microsoft.com/office/officeart/2005/8/layout/process4"/>
    <dgm:cxn modelId="{76210218-23DE-4B6D-9F37-89AE92443B9F}" type="presParOf" srcId="{93CAA005-9F07-419B-9ABD-514DABDF2ED2}" destId="{5B6312DB-9019-4BB4-B2AC-A0B9AB992DE7}" srcOrd="4" destOrd="0" presId="urn:microsoft.com/office/officeart/2005/8/layout/process4"/>
    <dgm:cxn modelId="{1160D3F5-3B55-4F34-8B75-9AB5C940E55E}" type="presParOf" srcId="{5B6312DB-9019-4BB4-B2AC-A0B9AB992DE7}" destId="{56FBBB28-7054-457E-88BD-65E54C4499AF}" srcOrd="0" destOrd="0" presId="urn:microsoft.com/office/officeart/2005/8/layout/process4"/>
    <dgm:cxn modelId="{D116DA05-49D5-446A-A3EB-5DE42EE0F2AA}" type="presParOf" srcId="{93CAA005-9F07-419B-9ABD-514DABDF2ED2}" destId="{5D11D56D-3ABC-4E53-BEF4-3B56959227BF}" srcOrd="5" destOrd="0" presId="urn:microsoft.com/office/officeart/2005/8/layout/process4"/>
    <dgm:cxn modelId="{1D3DC92E-26AF-4764-99DE-3662602ABA4D}" type="presParOf" srcId="{93CAA005-9F07-419B-9ABD-514DABDF2ED2}" destId="{E52FCECD-E42D-404D-B13D-D2BF5949BF15}" srcOrd="6" destOrd="0" presId="urn:microsoft.com/office/officeart/2005/8/layout/process4"/>
    <dgm:cxn modelId="{162B940E-295E-4477-AF76-EAF7AAC432EC}"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b="1" dirty="0" smtClean="0"/>
            <a:t>4 109,6</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D398DCD2-DB52-44C5-A18E-A770BBA31683}" type="presOf" srcId="{0B2EA6F9-26D2-461A-A6E7-E946C78DD3EC}" destId="{63004F43-213A-4873-8F60-DA53381DACF2}" srcOrd="0" destOrd="0" presId="urn:microsoft.com/office/officeart/2005/8/layout/hProcess9"/>
    <dgm:cxn modelId="{FF1B7E29-14FB-4400-AFAC-D60B7D8AC439}" srcId="{31E6EE46-7F4F-4073-8A5B-F0D0C10EB7B8}" destId="{AE464215-6814-4ED4-8C2D-7E9220848A8B}" srcOrd="1" destOrd="0" parTransId="{94EF7143-8D9E-4595-980B-42DC55177AE5}" sibTransId="{F09BBDA9-9ACA-4E87-9E19-E76E6C39E71D}"/>
    <dgm:cxn modelId="{F13A0F26-BB0E-4303-9E9A-66A02711C2CE}" type="presOf" srcId="{AE464215-6814-4ED4-8C2D-7E9220848A8B}" destId="{D402C13E-BFED-4613-A4FE-D5BD88831288}" srcOrd="0" destOrd="0" presId="urn:microsoft.com/office/officeart/2005/8/layout/hProcess9"/>
    <dgm:cxn modelId="{DD87C51D-726C-4C22-A5B0-6D50F328C510}" srcId="{31E6EE46-7F4F-4073-8A5B-F0D0C10EB7B8}" destId="{0B2EA6F9-26D2-461A-A6E7-E946C78DD3EC}" srcOrd="0" destOrd="0" parTransId="{6A5B949B-9E46-4C6C-8C3F-62FC4A9C3D70}" sibTransId="{0C1CC200-E0DC-48A0-93BA-A69646A56B6C}"/>
    <dgm:cxn modelId="{E06DA65F-15BB-4083-A65E-BA9052DA58A5}" type="presOf" srcId="{31E6EE46-7F4F-4073-8A5B-F0D0C10EB7B8}" destId="{FFDE71BE-DCFE-4CB0-BE08-128FFA04E25B}" srcOrd="0" destOrd="0" presId="urn:microsoft.com/office/officeart/2005/8/layout/hProcess9"/>
    <dgm:cxn modelId="{784A9042-881F-48CD-80C9-9C492CFCC1B4}" type="presParOf" srcId="{FFDE71BE-DCFE-4CB0-BE08-128FFA04E25B}" destId="{FCBEEA08-5CC3-4AD4-A6D1-916C1C91DE3D}" srcOrd="0" destOrd="0" presId="urn:microsoft.com/office/officeart/2005/8/layout/hProcess9"/>
    <dgm:cxn modelId="{3B0F31CA-AFF8-4CFE-9F53-CECAF08C00D2}" type="presParOf" srcId="{FFDE71BE-DCFE-4CB0-BE08-128FFA04E25B}" destId="{62DD382D-CD10-4829-A09A-A6BFC81B1C0A}" srcOrd="1" destOrd="0" presId="urn:microsoft.com/office/officeart/2005/8/layout/hProcess9"/>
    <dgm:cxn modelId="{F6E35753-9061-4CBF-9237-EECD1F9FB8B4}" type="presParOf" srcId="{62DD382D-CD10-4829-A09A-A6BFC81B1C0A}" destId="{63004F43-213A-4873-8F60-DA53381DACF2}" srcOrd="0" destOrd="0" presId="urn:microsoft.com/office/officeart/2005/8/layout/hProcess9"/>
    <dgm:cxn modelId="{5B3D98FA-E072-484C-A0E9-CF1A2A52D933}" type="presParOf" srcId="{62DD382D-CD10-4829-A09A-A6BFC81B1C0A}" destId="{2FFD7BDD-F760-4F40-A10B-B3D321768B88}" srcOrd="1" destOrd="0" presId="urn:microsoft.com/office/officeart/2005/8/layout/hProcess9"/>
    <dgm:cxn modelId="{37D410C4-FE88-4A70-A484-26BF792C74A2}"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98,3 %</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C9D8C347-1E63-4A02-8B87-1625694CC655}" type="presOf" srcId="{AE464215-6814-4ED4-8C2D-7E9220848A8B}" destId="{D402C13E-BFED-4613-A4FE-D5BD88831288}" srcOrd="0" destOrd="0" presId="urn:microsoft.com/office/officeart/2005/8/layout/hProcess9"/>
    <dgm:cxn modelId="{3A317484-EE5D-4DB8-B04E-1115778C4A76}" type="presOf" srcId="{31E6EE46-7F4F-4073-8A5B-F0D0C10EB7B8}" destId="{FFDE71BE-DCFE-4CB0-BE08-128FFA04E25B}" srcOrd="0" destOrd="0" presId="urn:microsoft.com/office/officeart/2005/8/layout/hProcess9"/>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AA3496FA-4290-40DD-9254-21E3D7523BF3}" type="presOf" srcId="{0B2EA6F9-26D2-461A-A6E7-E946C78DD3EC}" destId="{63004F43-213A-4873-8F60-DA53381DACF2}" srcOrd="0" destOrd="0" presId="urn:microsoft.com/office/officeart/2005/8/layout/hProcess9"/>
    <dgm:cxn modelId="{F6EB9CAF-A778-489E-B88D-9585A89451D8}" type="presParOf" srcId="{FFDE71BE-DCFE-4CB0-BE08-128FFA04E25B}" destId="{FCBEEA08-5CC3-4AD4-A6D1-916C1C91DE3D}" srcOrd="0" destOrd="0" presId="urn:microsoft.com/office/officeart/2005/8/layout/hProcess9"/>
    <dgm:cxn modelId="{7FFC74D6-265E-4A05-AFC1-B3317105A937}" type="presParOf" srcId="{FFDE71BE-DCFE-4CB0-BE08-128FFA04E25B}" destId="{62DD382D-CD10-4829-A09A-A6BFC81B1C0A}" srcOrd="1" destOrd="0" presId="urn:microsoft.com/office/officeart/2005/8/layout/hProcess9"/>
    <dgm:cxn modelId="{0F77D07D-C322-4403-9F3E-FD589808AC38}" type="presParOf" srcId="{62DD382D-CD10-4829-A09A-A6BFC81B1C0A}" destId="{63004F43-213A-4873-8F60-DA53381DACF2}" srcOrd="0" destOrd="0" presId="urn:microsoft.com/office/officeart/2005/8/layout/hProcess9"/>
    <dgm:cxn modelId="{A68821DE-4CDB-4BF8-BDD3-6857734954A6}" type="presParOf" srcId="{62DD382D-CD10-4829-A09A-A6BFC81B1C0A}" destId="{2FFD7BDD-F760-4F40-A10B-B3D321768B88}" srcOrd="1" destOrd="0" presId="urn:microsoft.com/office/officeart/2005/8/layout/hProcess9"/>
    <dgm:cxn modelId="{FDC7DC03-7BFF-4273-9E7E-4C9687D19236}"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1600" b="1" i="0" u="none" dirty="0" smtClean="0">
              <a:latin typeface="Times New Roman" pitchFamily="18" charset="0"/>
              <a:cs typeface="Times New Roman" pitchFamily="18" charset="0"/>
            </a:rPr>
            <a:t>Сельское хозяйство</a:t>
          </a:r>
          <a:endParaRPr lang="ru-RU" sz="1600" b="1" dirty="0">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600" b="1">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1600" b="1">
            <a:latin typeface="Times New Roman" pitchFamily="18" charset="0"/>
            <a:cs typeface="Times New Roman" pitchFamily="18" charset="0"/>
          </a:endParaRPr>
        </a:p>
      </dgm:t>
    </dgm:pt>
    <dgm:pt modelId="{64955052-90F1-4DB2-97D9-5611230BAA9B}">
      <dgm:prSet phldrT="[Текст]" custT="1"/>
      <dgm:spPr/>
      <dgm:t>
        <a:bodyPr/>
        <a:lstStyle/>
        <a:p>
          <a:r>
            <a:rPr lang="ru-RU" sz="1600" b="1" i="0" u="none" dirty="0" smtClean="0">
              <a:latin typeface="Times New Roman" pitchFamily="18" charset="0"/>
              <a:cs typeface="Times New Roman" pitchFamily="18" charset="0"/>
            </a:rPr>
            <a:t>Другие вопросы в области национальной экономики (МАУ МФЦ, полномочия)</a:t>
          </a:r>
          <a:endParaRPr lang="ru-RU" sz="1600" b="1" dirty="0">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600" b="1">
            <a:latin typeface="Times New Roman" pitchFamily="18" charset="0"/>
            <a:cs typeface="Times New Roman" pitchFamily="18" charset="0"/>
          </a:endParaRPr>
        </a:p>
      </dgm:t>
    </dgm:pt>
    <dgm:pt modelId="{291D87F4-6A54-4CCC-A3FA-29E15E992F3F}" type="sibTrans" cxnId="{BC9C3FA9-79B0-4F97-B3D2-408752F9536B}">
      <dgm:prSet/>
      <dgm:spPr/>
      <dgm:t>
        <a:bodyPr/>
        <a:lstStyle/>
        <a:p>
          <a:endParaRPr lang="ru-RU" sz="1600" b="1">
            <a:latin typeface="Times New Roman" pitchFamily="18" charset="0"/>
            <a:cs typeface="Times New Roman" pitchFamily="18" charset="0"/>
          </a:endParaRPr>
        </a:p>
      </dgm:t>
    </dgm:pt>
    <dgm:pt modelId="{45975CD8-D95B-4CFD-9161-EA14BACC069E}">
      <dgm:prSet phldrT="[Текст]" custT="1"/>
      <dgm:spPr/>
      <dgm:t>
        <a:bodyPr/>
        <a:lstStyle/>
        <a:p>
          <a:r>
            <a:rPr lang="ru-RU" sz="1600" b="1" i="0" u="none" dirty="0" smtClean="0">
              <a:latin typeface="Times New Roman" pitchFamily="18" charset="0"/>
              <a:cs typeface="Times New Roman" pitchFamily="18" charset="0"/>
            </a:rPr>
            <a:t>Дорожное хозяйство (дорожные фонды)</a:t>
          </a:r>
          <a:endParaRPr lang="ru-RU" sz="1600" b="1" dirty="0">
            <a:latin typeface="Times New Roman" pitchFamily="18" charset="0"/>
            <a:cs typeface="Times New Roman" pitchFamily="18" charset="0"/>
          </a:endParaRPr>
        </a:p>
      </dgm:t>
    </dgm:pt>
    <dgm:pt modelId="{2DD1819E-8F5F-4F3B-9D90-FCA951782B2E}" type="parTrans" cxnId="{75AEE7A4-F138-4C63-824B-47ACF68EC2EF}">
      <dgm:prSet/>
      <dgm:spPr/>
      <dgm:t>
        <a:bodyPr/>
        <a:lstStyle/>
        <a:p>
          <a:endParaRPr lang="ru-RU" sz="1600" b="1">
            <a:latin typeface="Times New Roman" pitchFamily="18" charset="0"/>
            <a:cs typeface="Times New Roman" pitchFamily="18" charset="0"/>
          </a:endParaRPr>
        </a:p>
      </dgm:t>
    </dgm:pt>
    <dgm:pt modelId="{B02F3097-3BCC-40B4-B3C1-8570E7AA945E}" type="sibTrans" cxnId="{75AEE7A4-F138-4C63-824B-47ACF68EC2EF}">
      <dgm:prSet/>
      <dgm:spPr/>
      <dgm:t>
        <a:bodyPr/>
        <a:lstStyle/>
        <a:p>
          <a:endParaRPr lang="ru-RU" sz="1600" b="1">
            <a:latin typeface="Times New Roman" pitchFamily="18" charset="0"/>
            <a:cs typeface="Times New Roman" pitchFamily="18" charset="0"/>
          </a:endParaRPr>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BB8FA363-E5DD-40C7-A137-752C843BE15F}" type="pres">
      <dgm:prSet presAssocID="{64955052-90F1-4DB2-97D9-5611230BAA9B}" presName="boxAndChildren" presStyleCnt="0"/>
      <dgm:spPr/>
    </dgm:pt>
    <dgm:pt modelId="{B92968B3-8CEF-4E8B-AD55-1CDAF9FE5490}" type="pres">
      <dgm:prSet presAssocID="{64955052-90F1-4DB2-97D9-5611230BAA9B}" presName="parentTextBox" presStyleLbl="node1" presStyleIdx="0" presStyleCnt="3"/>
      <dgm:spPr/>
      <dgm:t>
        <a:bodyPr/>
        <a:lstStyle/>
        <a:p>
          <a:endParaRPr lang="ru-RU"/>
        </a:p>
      </dgm:t>
    </dgm:pt>
    <dgm:pt modelId="{EBDB0013-A48C-44DB-8504-394555737D7E}" type="pres">
      <dgm:prSet presAssocID="{B02F3097-3BCC-40B4-B3C1-8570E7AA945E}" presName="sp" presStyleCnt="0"/>
      <dgm:spPr/>
    </dgm:pt>
    <dgm:pt modelId="{DDEF6F49-6B52-4CFE-9C02-2B4F4D84C614}" type="pres">
      <dgm:prSet presAssocID="{45975CD8-D95B-4CFD-9161-EA14BACC069E}" presName="arrowAndChildren" presStyleCnt="0"/>
      <dgm:spPr/>
    </dgm:pt>
    <dgm:pt modelId="{E212A934-3653-484E-A8A8-473368382F92}" type="pres">
      <dgm:prSet presAssocID="{45975CD8-D95B-4CFD-9161-EA14BACC069E}" presName="parentTextArrow" presStyleLbl="node1" presStyleIdx="1" presStyleCnt="3"/>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2" presStyleCnt="3"/>
      <dgm:spPr/>
      <dgm:t>
        <a:bodyPr/>
        <a:lstStyle/>
        <a:p>
          <a:endParaRPr lang="ru-RU"/>
        </a:p>
      </dgm:t>
    </dgm:pt>
  </dgm:ptLst>
  <dgm:cxnLst>
    <dgm:cxn modelId="{BC9C3FA9-79B0-4F97-B3D2-408752F9536B}" srcId="{E1D07A11-D59F-42D3-9467-8E0802787F4E}" destId="{64955052-90F1-4DB2-97D9-5611230BAA9B}" srcOrd="2" destOrd="0" parTransId="{6889681C-5C57-4264-B1C3-B463561AB14E}" sibTransId="{291D87F4-6A54-4CCC-A3FA-29E15E992F3F}"/>
    <dgm:cxn modelId="{1F00410C-4A3F-49A5-9B45-3235AB1BCF2C}" type="presOf" srcId="{45975CD8-D95B-4CFD-9161-EA14BACC069E}" destId="{E212A934-3653-484E-A8A8-473368382F92}" srcOrd="0" destOrd="0" presId="urn:microsoft.com/office/officeart/2005/8/layout/process4"/>
    <dgm:cxn modelId="{42C369A0-BAC0-46D6-9F44-A54614CCD7A3}" type="presOf" srcId="{5EBEA80D-370F-47E8-B433-EC68B6C899C6}" destId="{B2D77980-4D5B-4E42-98A5-19BE0B988386}" srcOrd="0" destOrd="0" presId="urn:microsoft.com/office/officeart/2005/8/layout/process4"/>
    <dgm:cxn modelId="{0C1F7AC1-0BF4-4CF6-A34D-15DA9217D139}" type="presOf" srcId="{E1D07A11-D59F-42D3-9467-8E0802787F4E}" destId="{93CAA005-9F07-419B-9ABD-514DABDF2ED2}" srcOrd="0" destOrd="0" presId="urn:microsoft.com/office/officeart/2005/8/layout/process4"/>
    <dgm:cxn modelId="{0E6A4A31-E118-4006-B0BD-0585A950E743}" srcId="{E1D07A11-D59F-42D3-9467-8E0802787F4E}" destId="{5EBEA80D-370F-47E8-B433-EC68B6C899C6}" srcOrd="0" destOrd="0" parTransId="{5D5FCBFD-5452-48DB-804C-939E4019FCB5}" sibTransId="{32A63089-77A6-44F6-9AEC-2FEC56B478D9}"/>
    <dgm:cxn modelId="{75AEE7A4-F138-4C63-824B-47ACF68EC2EF}" srcId="{E1D07A11-D59F-42D3-9467-8E0802787F4E}" destId="{45975CD8-D95B-4CFD-9161-EA14BACC069E}" srcOrd="1" destOrd="0" parTransId="{2DD1819E-8F5F-4F3B-9D90-FCA951782B2E}" sibTransId="{B02F3097-3BCC-40B4-B3C1-8570E7AA945E}"/>
    <dgm:cxn modelId="{D50C9585-42D9-4627-99C1-CDA01C76BDAF}" type="presOf" srcId="{64955052-90F1-4DB2-97D9-5611230BAA9B}" destId="{B92968B3-8CEF-4E8B-AD55-1CDAF9FE5490}" srcOrd="0" destOrd="0" presId="urn:microsoft.com/office/officeart/2005/8/layout/process4"/>
    <dgm:cxn modelId="{61E584A2-F4D4-4B87-9926-59DAF8993EE1}" type="presParOf" srcId="{93CAA005-9F07-419B-9ABD-514DABDF2ED2}" destId="{BB8FA363-E5DD-40C7-A137-752C843BE15F}" srcOrd="0" destOrd="0" presId="urn:microsoft.com/office/officeart/2005/8/layout/process4"/>
    <dgm:cxn modelId="{E814D864-AC55-4CEF-A11A-CA6C7AC95A2C}" type="presParOf" srcId="{BB8FA363-E5DD-40C7-A137-752C843BE15F}" destId="{B92968B3-8CEF-4E8B-AD55-1CDAF9FE5490}" srcOrd="0" destOrd="0" presId="urn:microsoft.com/office/officeart/2005/8/layout/process4"/>
    <dgm:cxn modelId="{0B93B27E-A04C-4CE0-9031-CE84BBAAFCBD}" type="presParOf" srcId="{93CAA005-9F07-419B-9ABD-514DABDF2ED2}" destId="{EBDB0013-A48C-44DB-8504-394555737D7E}" srcOrd="1" destOrd="0" presId="urn:microsoft.com/office/officeart/2005/8/layout/process4"/>
    <dgm:cxn modelId="{847EC669-2315-46E6-A475-199915D16E80}" type="presParOf" srcId="{93CAA005-9F07-419B-9ABD-514DABDF2ED2}" destId="{DDEF6F49-6B52-4CFE-9C02-2B4F4D84C614}" srcOrd="2" destOrd="0" presId="urn:microsoft.com/office/officeart/2005/8/layout/process4"/>
    <dgm:cxn modelId="{A7BC1CDB-81AA-443B-9028-447A8D8648A3}" type="presParOf" srcId="{DDEF6F49-6B52-4CFE-9C02-2B4F4D84C614}" destId="{E212A934-3653-484E-A8A8-473368382F92}" srcOrd="0" destOrd="0" presId="urn:microsoft.com/office/officeart/2005/8/layout/process4"/>
    <dgm:cxn modelId="{DED3B2A1-F4F2-41CB-9BFA-3511C8A8F71C}" type="presParOf" srcId="{93CAA005-9F07-419B-9ABD-514DABDF2ED2}" destId="{5D11D56D-3ABC-4E53-BEF4-3B56959227BF}" srcOrd="3" destOrd="0" presId="urn:microsoft.com/office/officeart/2005/8/layout/process4"/>
    <dgm:cxn modelId="{DE83C76F-3DCE-4792-96FF-511F53EAD6A3}" type="presParOf" srcId="{93CAA005-9F07-419B-9ABD-514DABDF2ED2}" destId="{E52FCECD-E42D-404D-B13D-D2BF5949BF15}" srcOrd="4" destOrd="0" presId="urn:microsoft.com/office/officeart/2005/8/layout/process4"/>
    <dgm:cxn modelId="{5FCDF10C-C61A-462E-8AC4-948FFEDE4B6F}"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2400" dirty="0" smtClean="0">
              <a:latin typeface="Times New Roman" pitchFamily="18" charset="0"/>
              <a:cs typeface="Times New Roman" pitchFamily="18" charset="0"/>
            </a:rPr>
            <a:t>2 588,1</a:t>
          </a:r>
          <a:endParaRPr lang="ru-RU" sz="24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BAC63D1A-8050-429E-B6A2-6FE8A751C5D4}" type="pres">
      <dgm:prSet presAssocID="{31E6EE46-7F4F-4073-8A5B-F0D0C10EB7B8}" presName="Name0" presStyleCnt="0">
        <dgm:presLayoutVars>
          <dgm:dir/>
          <dgm:resizeHandles val="exact"/>
        </dgm:presLayoutVars>
      </dgm:prSet>
      <dgm:spPr/>
      <dgm:t>
        <a:bodyPr/>
        <a:lstStyle/>
        <a:p>
          <a:endParaRPr lang="ru-RU"/>
        </a:p>
      </dgm:t>
    </dgm:pt>
    <dgm:pt modelId="{0799A3BE-124F-4D4C-8B38-26C72E1B0F67}" type="pres">
      <dgm:prSet presAssocID="{0B2EA6F9-26D2-461A-A6E7-E946C78DD3EC}" presName="node" presStyleLbl="node1" presStyleIdx="0" presStyleCnt="2">
        <dgm:presLayoutVars>
          <dgm:bulletEnabled val="1"/>
        </dgm:presLayoutVars>
      </dgm:prSet>
      <dgm:spPr/>
      <dgm:t>
        <a:bodyPr/>
        <a:lstStyle/>
        <a:p>
          <a:endParaRPr lang="ru-RU"/>
        </a:p>
      </dgm:t>
    </dgm:pt>
    <dgm:pt modelId="{5E11FEFD-40C5-4939-80AF-BF33F03B17C5}" type="pres">
      <dgm:prSet presAssocID="{0C1CC200-E0DC-48A0-93BA-A69646A56B6C}" presName="sibTrans" presStyleLbl="sibTrans2D1" presStyleIdx="0" presStyleCnt="1"/>
      <dgm:spPr/>
      <dgm:t>
        <a:bodyPr/>
        <a:lstStyle/>
        <a:p>
          <a:endParaRPr lang="ru-RU"/>
        </a:p>
      </dgm:t>
    </dgm:pt>
    <dgm:pt modelId="{E59B1467-33BF-4E91-A7A2-C6B2C79E752B}" type="pres">
      <dgm:prSet presAssocID="{0C1CC200-E0DC-48A0-93BA-A69646A56B6C}" presName="connectorText" presStyleLbl="sibTrans2D1" presStyleIdx="0" presStyleCnt="1"/>
      <dgm:spPr/>
      <dgm:t>
        <a:bodyPr/>
        <a:lstStyle/>
        <a:p>
          <a:endParaRPr lang="ru-RU"/>
        </a:p>
      </dgm:t>
    </dgm:pt>
    <dgm:pt modelId="{EC8640EB-620C-4A36-90A7-93EF5C8248B2}" type="pres">
      <dgm:prSet presAssocID="{AE464215-6814-4ED4-8C2D-7E9220848A8B}" presName="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F4866C04-6A04-45BB-8BA6-B94E93B2A33E}" type="presOf" srcId="{AE464215-6814-4ED4-8C2D-7E9220848A8B}" destId="{EC8640EB-620C-4A36-90A7-93EF5C8248B2}" srcOrd="0" destOrd="0" presId="urn:microsoft.com/office/officeart/2005/8/layout/process1"/>
    <dgm:cxn modelId="{2A8E824D-612F-404A-900C-B9F1DEFF8842}" type="presOf" srcId="{31E6EE46-7F4F-4073-8A5B-F0D0C10EB7B8}" destId="{BAC63D1A-8050-429E-B6A2-6FE8A751C5D4}" srcOrd="0" destOrd="0" presId="urn:microsoft.com/office/officeart/2005/8/layout/process1"/>
    <dgm:cxn modelId="{DD87C51D-726C-4C22-A5B0-6D50F328C510}" srcId="{31E6EE46-7F4F-4073-8A5B-F0D0C10EB7B8}" destId="{0B2EA6F9-26D2-461A-A6E7-E946C78DD3EC}" srcOrd="0" destOrd="0" parTransId="{6A5B949B-9E46-4C6C-8C3F-62FC4A9C3D70}" sibTransId="{0C1CC200-E0DC-48A0-93BA-A69646A56B6C}"/>
    <dgm:cxn modelId="{A67E2D22-DDE6-4ED9-9F61-914F652F8A06}" type="presOf" srcId="{0B2EA6F9-26D2-461A-A6E7-E946C78DD3EC}" destId="{0799A3BE-124F-4D4C-8B38-26C72E1B0F67}" srcOrd="0" destOrd="0" presId="urn:microsoft.com/office/officeart/2005/8/layout/process1"/>
    <dgm:cxn modelId="{37DC6277-7EDD-4C34-8853-17C169FB04DD}" type="presOf" srcId="{0C1CC200-E0DC-48A0-93BA-A69646A56B6C}" destId="{E59B1467-33BF-4E91-A7A2-C6B2C79E752B}" srcOrd="1" destOrd="0" presId="urn:microsoft.com/office/officeart/2005/8/layout/process1"/>
    <dgm:cxn modelId="{74101F4E-CEAB-424F-A460-CA14820151B3}" type="presOf" srcId="{0C1CC200-E0DC-48A0-93BA-A69646A56B6C}" destId="{5E11FEFD-40C5-4939-80AF-BF33F03B17C5}" srcOrd="0" destOrd="0" presId="urn:microsoft.com/office/officeart/2005/8/layout/process1"/>
    <dgm:cxn modelId="{F9CD9716-AD11-4B0F-935F-E04542A3AFAA}" type="presParOf" srcId="{BAC63D1A-8050-429E-B6A2-6FE8A751C5D4}" destId="{0799A3BE-124F-4D4C-8B38-26C72E1B0F67}" srcOrd="0" destOrd="0" presId="urn:microsoft.com/office/officeart/2005/8/layout/process1"/>
    <dgm:cxn modelId="{EC289788-8424-48CC-B957-957934639288}" type="presParOf" srcId="{BAC63D1A-8050-429E-B6A2-6FE8A751C5D4}" destId="{5E11FEFD-40C5-4939-80AF-BF33F03B17C5}" srcOrd="1" destOrd="0" presId="urn:microsoft.com/office/officeart/2005/8/layout/process1"/>
    <dgm:cxn modelId="{47F8550F-D2FF-442F-9BF7-767EE1258687}" type="presParOf" srcId="{5E11FEFD-40C5-4939-80AF-BF33F03B17C5}" destId="{E59B1467-33BF-4E91-A7A2-C6B2C79E752B}" srcOrd="0" destOrd="0" presId="urn:microsoft.com/office/officeart/2005/8/layout/process1"/>
    <dgm:cxn modelId="{34241C5A-1613-45B8-97EC-33B79FABDE44}" type="presParOf" srcId="{BAC63D1A-8050-429E-B6A2-6FE8A751C5D4}" destId="{EC8640EB-620C-4A36-90A7-93EF5C8248B2}" srcOrd="2"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2800" dirty="0" smtClean="0">
              <a:latin typeface="Times New Roman" pitchFamily="18" charset="0"/>
              <a:cs typeface="Times New Roman" pitchFamily="18" charset="0"/>
            </a:rPr>
            <a:t>99,5 %</a:t>
          </a:r>
          <a:endParaRPr lang="ru-RU" sz="28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1AD42F1E-EA9F-4908-84DA-267D57A7B840}" type="pres">
      <dgm:prSet presAssocID="{31E6EE46-7F4F-4073-8A5B-F0D0C10EB7B8}" presName="Name0" presStyleCnt="0">
        <dgm:presLayoutVars>
          <dgm:dir/>
          <dgm:resizeHandles val="exact"/>
        </dgm:presLayoutVars>
      </dgm:prSet>
      <dgm:spPr/>
      <dgm:t>
        <a:bodyPr/>
        <a:lstStyle/>
        <a:p>
          <a:endParaRPr lang="ru-RU"/>
        </a:p>
      </dgm:t>
    </dgm:pt>
    <dgm:pt modelId="{7D5E3BE2-97A4-493B-9E79-FD8DFDC63F7F}" type="pres">
      <dgm:prSet presAssocID="{0B2EA6F9-26D2-461A-A6E7-E946C78DD3EC}" presName="node" presStyleLbl="node1" presStyleIdx="0" presStyleCnt="2">
        <dgm:presLayoutVars>
          <dgm:bulletEnabled val="1"/>
        </dgm:presLayoutVars>
      </dgm:prSet>
      <dgm:spPr/>
      <dgm:t>
        <a:bodyPr/>
        <a:lstStyle/>
        <a:p>
          <a:endParaRPr lang="ru-RU"/>
        </a:p>
      </dgm:t>
    </dgm:pt>
    <dgm:pt modelId="{902E2AF0-9D4A-41BC-9341-81CCE7C3BEAF}" type="pres">
      <dgm:prSet presAssocID="{0C1CC200-E0DC-48A0-93BA-A69646A56B6C}" presName="sibTrans" presStyleLbl="sibTrans2D1" presStyleIdx="0" presStyleCnt="1"/>
      <dgm:spPr/>
      <dgm:t>
        <a:bodyPr/>
        <a:lstStyle/>
        <a:p>
          <a:endParaRPr lang="ru-RU"/>
        </a:p>
      </dgm:t>
    </dgm:pt>
    <dgm:pt modelId="{4D5C6831-F9F3-473E-9DEC-65C732D50811}" type="pres">
      <dgm:prSet presAssocID="{0C1CC200-E0DC-48A0-93BA-A69646A56B6C}" presName="connectorText" presStyleLbl="sibTrans2D1" presStyleIdx="0" presStyleCnt="1"/>
      <dgm:spPr/>
      <dgm:t>
        <a:bodyPr/>
        <a:lstStyle/>
        <a:p>
          <a:endParaRPr lang="ru-RU"/>
        </a:p>
      </dgm:t>
    </dgm:pt>
    <dgm:pt modelId="{E370C7A6-0241-4D73-8BB2-85910ED02953}" type="pres">
      <dgm:prSet presAssocID="{AE464215-6814-4ED4-8C2D-7E9220848A8B}" presName="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8B582372-796B-4FDB-BF6D-7F325D0D3793}" type="presOf" srcId="{0C1CC200-E0DC-48A0-93BA-A69646A56B6C}" destId="{902E2AF0-9D4A-41BC-9341-81CCE7C3BEAF}" srcOrd="0" destOrd="0" presId="urn:microsoft.com/office/officeart/2005/8/layout/process1"/>
    <dgm:cxn modelId="{DD87C51D-726C-4C22-A5B0-6D50F328C510}" srcId="{31E6EE46-7F4F-4073-8A5B-F0D0C10EB7B8}" destId="{0B2EA6F9-26D2-461A-A6E7-E946C78DD3EC}" srcOrd="0" destOrd="0" parTransId="{6A5B949B-9E46-4C6C-8C3F-62FC4A9C3D70}" sibTransId="{0C1CC200-E0DC-48A0-93BA-A69646A56B6C}"/>
    <dgm:cxn modelId="{AE9F6891-6A8F-40B6-AB6D-E2B9A18D240C}" type="presOf" srcId="{AE464215-6814-4ED4-8C2D-7E9220848A8B}" destId="{E370C7A6-0241-4D73-8BB2-85910ED02953}" srcOrd="0" destOrd="0" presId="urn:microsoft.com/office/officeart/2005/8/layout/process1"/>
    <dgm:cxn modelId="{56576AC6-3D43-4DBB-8068-720F8EC5154F}" type="presOf" srcId="{0C1CC200-E0DC-48A0-93BA-A69646A56B6C}" destId="{4D5C6831-F9F3-473E-9DEC-65C732D50811}" srcOrd="1" destOrd="0" presId="urn:microsoft.com/office/officeart/2005/8/layout/process1"/>
    <dgm:cxn modelId="{A11B75F6-E3E0-482A-BDE7-EFA89D0AFFE7}" type="presOf" srcId="{0B2EA6F9-26D2-461A-A6E7-E946C78DD3EC}" destId="{7D5E3BE2-97A4-493B-9E79-FD8DFDC63F7F}" srcOrd="0" destOrd="0" presId="urn:microsoft.com/office/officeart/2005/8/layout/process1"/>
    <dgm:cxn modelId="{20F2DEA8-25AA-437F-91D4-57B49129D805}" type="presOf" srcId="{31E6EE46-7F4F-4073-8A5B-F0D0C10EB7B8}" destId="{1AD42F1E-EA9F-4908-84DA-267D57A7B840}" srcOrd="0" destOrd="0" presId="urn:microsoft.com/office/officeart/2005/8/layout/process1"/>
    <dgm:cxn modelId="{AEBB8C13-8161-4995-8A5F-A5E65FA7A320}" type="presParOf" srcId="{1AD42F1E-EA9F-4908-84DA-267D57A7B840}" destId="{7D5E3BE2-97A4-493B-9E79-FD8DFDC63F7F}" srcOrd="0" destOrd="0" presId="urn:microsoft.com/office/officeart/2005/8/layout/process1"/>
    <dgm:cxn modelId="{1A95D5AF-46A2-4607-87BF-1676FC274C54}" type="presParOf" srcId="{1AD42F1E-EA9F-4908-84DA-267D57A7B840}" destId="{902E2AF0-9D4A-41BC-9341-81CCE7C3BEAF}" srcOrd="1" destOrd="0" presId="urn:microsoft.com/office/officeart/2005/8/layout/process1"/>
    <dgm:cxn modelId="{31E38AA0-F053-4825-9F2A-983ED7AFFE76}" type="presParOf" srcId="{902E2AF0-9D4A-41BC-9341-81CCE7C3BEAF}" destId="{4D5C6831-F9F3-473E-9DEC-65C732D50811}" srcOrd="0" destOrd="0" presId="urn:microsoft.com/office/officeart/2005/8/layout/process1"/>
    <dgm:cxn modelId="{64F2EA75-E487-4A6E-9489-3D0C94201171}" type="presParOf" srcId="{1AD42F1E-EA9F-4908-84DA-267D57A7B840}" destId="{E370C7A6-0241-4D73-8BB2-85910ED02953}" srcOrd="2" destOrd="0" presId="urn:microsoft.com/office/officeart/2005/8/layout/process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ea typeface="Times New Roman" pitchFamily="18" charset="0"/>
              <a:cs typeface="Times New Roman" pitchFamily="18" charset="0"/>
            </a:rPr>
            <a:t>775 436,0</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1D693E92-5CB4-4CA9-8949-2923325442D9}" type="presOf" srcId="{31E6EE46-7F4F-4073-8A5B-F0D0C10EB7B8}" destId="{FFDE71BE-DCFE-4CB0-BE08-128FFA04E25B}" srcOrd="0" destOrd="0" presId="urn:microsoft.com/office/officeart/2005/8/layout/hProcess9"/>
    <dgm:cxn modelId="{6780A393-463E-42AA-B937-588EBEB3B66E}" type="presOf" srcId="{AE464215-6814-4ED4-8C2D-7E9220848A8B}" destId="{D402C13E-BFED-4613-A4FE-D5BD88831288}" srcOrd="0" destOrd="0" presId="urn:microsoft.com/office/officeart/2005/8/layout/hProcess9"/>
    <dgm:cxn modelId="{54F2E595-6583-48DB-A3C8-0035B62C6085}" type="presOf" srcId="{0B2EA6F9-26D2-461A-A6E7-E946C78DD3EC}" destId="{63004F43-213A-4873-8F60-DA53381DACF2}" srcOrd="0" destOrd="0" presId="urn:microsoft.com/office/officeart/2005/8/layout/hProcess9"/>
    <dgm:cxn modelId="{C7B9E301-E08D-4C4D-A8F4-53A80041BD4C}" type="presParOf" srcId="{FFDE71BE-DCFE-4CB0-BE08-128FFA04E25B}" destId="{FCBEEA08-5CC3-4AD4-A6D1-916C1C91DE3D}" srcOrd="0" destOrd="0" presId="urn:microsoft.com/office/officeart/2005/8/layout/hProcess9"/>
    <dgm:cxn modelId="{D7524352-85B1-4936-B936-980C8C9AC07A}" type="presParOf" srcId="{FFDE71BE-DCFE-4CB0-BE08-128FFA04E25B}" destId="{62DD382D-CD10-4829-A09A-A6BFC81B1C0A}" srcOrd="1" destOrd="0" presId="urn:microsoft.com/office/officeart/2005/8/layout/hProcess9"/>
    <dgm:cxn modelId="{B53BABBC-3C44-4B94-B8B4-1B7E8BD7F70F}" type="presParOf" srcId="{62DD382D-CD10-4829-A09A-A6BFC81B1C0A}" destId="{63004F43-213A-4873-8F60-DA53381DACF2}" srcOrd="0" destOrd="0" presId="urn:microsoft.com/office/officeart/2005/8/layout/hProcess9"/>
    <dgm:cxn modelId="{C3966548-2B38-4851-8C76-1252F8876C19}" type="presParOf" srcId="{62DD382D-CD10-4829-A09A-A6BFC81B1C0A}" destId="{2FFD7BDD-F760-4F40-A10B-B3D321768B88}" srcOrd="1" destOrd="0" presId="urn:microsoft.com/office/officeart/2005/8/layout/hProcess9"/>
    <dgm:cxn modelId="{FEBB6CA7-93B9-49D9-A08A-45F68541C856}"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A0449FC-E5F4-4854-8F01-977FB9DB5212}" type="doc">
      <dgm:prSet loTypeId="urn:microsoft.com/office/officeart/2005/8/layout/chevron1" loCatId="process" qsTypeId="urn:microsoft.com/office/officeart/2005/8/quickstyle/simple3" qsCatId="simple" csTypeId="urn:microsoft.com/office/officeart/2005/8/colors/accent1_2" csCatId="accent1" phldr="1"/>
      <dgm:spPr/>
      <dgm:t>
        <a:bodyPr/>
        <a:lstStyle/>
        <a:p>
          <a:endParaRPr lang="ru-RU"/>
        </a:p>
      </dgm:t>
    </dgm:pt>
    <dgm:pt modelId="{775741ED-AC37-4BA8-AC45-FADB130D16F0}">
      <dgm:prSet phldrT="[Текст]" custT="1"/>
      <dgm:spPr/>
      <dgm:t>
        <a:bodyPr/>
        <a:lstStyle/>
        <a:p>
          <a:r>
            <a:rPr lang="ru-RU" sz="1600" b="1" i="0" u="none" dirty="0" smtClean="0">
              <a:latin typeface="Times New Roman" pitchFamily="18" charset="0"/>
              <a:cs typeface="Times New Roman" pitchFamily="18" charset="0"/>
            </a:rPr>
            <a:t>Жилищное хозяйство</a:t>
          </a:r>
          <a:endParaRPr lang="ru-RU" sz="1600" b="1" dirty="0">
            <a:latin typeface="Times New Roman" pitchFamily="18" charset="0"/>
            <a:cs typeface="Times New Roman" pitchFamily="18" charset="0"/>
          </a:endParaRPr>
        </a:p>
      </dgm:t>
    </dgm:pt>
    <dgm:pt modelId="{5F82BEC7-7015-44CA-8FD9-6A5FAA6A7358}" type="parTrans" cxnId="{149E529A-90F2-4589-8FF5-2C9C9A663098}">
      <dgm:prSet/>
      <dgm:spPr/>
      <dgm:t>
        <a:bodyPr/>
        <a:lstStyle/>
        <a:p>
          <a:endParaRPr lang="ru-RU" sz="1600" b="1">
            <a:latin typeface="Times New Roman" pitchFamily="18" charset="0"/>
            <a:cs typeface="Times New Roman" pitchFamily="18" charset="0"/>
          </a:endParaRPr>
        </a:p>
      </dgm:t>
    </dgm:pt>
    <dgm:pt modelId="{869B4A7F-E846-4345-A5FF-9A317C4478DB}" type="sibTrans" cxnId="{149E529A-90F2-4589-8FF5-2C9C9A663098}">
      <dgm:prSet/>
      <dgm:spPr/>
      <dgm:t>
        <a:bodyPr/>
        <a:lstStyle/>
        <a:p>
          <a:endParaRPr lang="ru-RU" sz="1600" b="1">
            <a:latin typeface="Times New Roman" pitchFamily="18" charset="0"/>
            <a:cs typeface="Times New Roman" pitchFamily="18" charset="0"/>
          </a:endParaRPr>
        </a:p>
      </dgm:t>
    </dgm:pt>
    <dgm:pt modelId="{4FE8E386-80E2-40F4-B53D-82A0BDCE9920}">
      <dgm:prSet phldrT="[Текст]" custT="1"/>
      <dgm:spPr/>
      <dgm:t>
        <a:bodyPr/>
        <a:lstStyle/>
        <a:p>
          <a:r>
            <a:rPr lang="ru-RU" sz="1600" b="1" i="0" u="none" dirty="0" smtClean="0">
              <a:latin typeface="Times New Roman" pitchFamily="18" charset="0"/>
              <a:cs typeface="Times New Roman" pitchFamily="18" charset="0"/>
            </a:rPr>
            <a:t>Благоустройство</a:t>
          </a:r>
          <a:endParaRPr lang="ru-RU" sz="1600" b="1" dirty="0">
            <a:latin typeface="Times New Roman" pitchFamily="18" charset="0"/>
            <a:cs typeface="Times New Roman" pitchFamily="18" charset="0"/>
          </a:endParaRPr>
        </a:p>
      </dgm:t>
    </dgm:pt>
    <dgm:pt modelId="{989CF544-10BB-42D5-9DF6-0FEDC36352BE}" type="parTrans" cxnId="{928A4D5C-A961-41E1-B8DD-27467B6A23E4}">
      <dgm:prSet/>
      <dgm:spPr/>
      <dgm:t>
        <a:bodyPr/>
        <a:lstStyle/>
        <a:p>
          <a:endParaRPr lang="ru-RU" sz="1600" b="1">
            <a:latin typeface="Times New Roman" pitchFamily="18" charset="0"/>
            <a:cs typeface="Times New Roman" pitchFamily="18" charset="0"/>
          </a:endParaRPr>
        </a:p>
      </dgm:t>
    </dgm:pt>
    <dgm:pt modelId="{0C26A5F8-9EAE-453A-B45D-24F8A7F187A1}" type="sibTrans" cxnId="{928A4D5C-A961-41E1-B8DD-27467B6A23E4}">
      <dgm:prSet/>
      <dgm:spPr/>
      <dgm:t>
        <a:bodyPr/>
        <a:lstStyle/>
        <a:p>
          <a:endParaRPr lang="ru-RU" sz="1600" b="1">
            <a:latin typeface="Times New Roman" pitchFamily="18" charset="0"/>
            <a:cs typeface="Times New Roman" pitchFamily="18" charset="0"/>
          </a:endParaRPr>
        </a:p>
      </dgm:t>
    </dgm:pt>
    <dgm:pt modelId="{00685BB1-A675-4442-BACB-F3E687870968}" type="pres">
      <dgm:prSet presAssocID="{2A0449FC-E5F4-4854-8F01-977FB9DB5212}" presName="Name0" presStyleCnt="0">
        <dgm:presLayoutVars>
          <dgm:dir/>
          <dgm:animLvl val="lvl"/>
          <dgm:resizeHandles val="exact"/>
        </dgm:presLayoutVars>
      </dgm:prSet>
      <dgm:spPr/>
      <dgm:t>
        <a:bodyPr/>
        <a:lstStyle/>
        <a:p>
          <a:endParaRPr lang="ru-RU"/>
        </a:p>
      </dgm:t>
    </dgm:pt>
    <dgm:pt modelId="{A0B49B4D-4053-4125-817D-FE61C4B8F322}" type="pres">
      <dgm:prSet presAssocID="{775741ED-AC37-4BA8-AC45-FADB130D16F0}" presName="parTxOnly" presStyleLbl="node1" presStyleIdx="0" presStyleCnt="2">
        <dgm:presLayoutVars>
          <dgm:chMax val="0"/>
          <dgm:chPref val="0"/>
          <dgm:bulletEnabled val="1"/>
        </dgm:presLayoutVars>
      </dgm:prSet>
      <dgm:spPr/>
      <dgm:t>
        <a:bodyPr/>
        <a:lstStyle/>
        <a:p>
          <a:endParaRPr lang="ru-RU"/>
        </a:p>
      </dgm:t>
    </dgm:pt>
    <dgm:pt modelId="{37B5EF54-FE97-44D6-BD7A-A7CBAF95753F}" type="pres">
      <dgm:prSet presAssocID="{869B4A7F-E846-4345-A5FF-9A317C4478DB}" presName="parTxOnlySpace" presStyleCnt="0"/>
      <dgm:spPr/>
    </dgm:pt>
    <dgm:pt modelId="{48B7E16C-32C6-4BBD-82C9-CAD045D3F622}" type="pres">
      <dgm:prSet presAssocID="{4FE8E386-80E2-40F4-B53D-82A0BDCE9920}" presName="parTxOnly" presStyleLbl="node1" presStyleIdx="1" presStyleCnt="2">
        <dgm:presLayoutVars>
          <dgm:chMax val="0"/>
          <dgm:chPref val="0"/>
          <dgm:bulletEnabled val="1"/>
        </dgm:presLayoutVars>
      </dgm:prSet>
      <dgm:spPr/>
      <dgm:t>
        <a:bodyPr/>
        <a:lstStyle/>
        <a:p>
          <a:endParaRPr lang="ru-RU"/>
        </a:p>
      </dgm:t>
    </dgm:pt>
  </dgm:ptLst>
  <dgm:cxnLst>
    <dgm:cxn modelId="{4274E726-2122-468D-B140-6C3AC9A62427}" type="presOf" srcId="{775741ED-AC37-4BA8-AC45-FADB130D16F0}" destId="{A0B49B4D-4053-4125-817D-FE61C4B8F322}" srcOrd="0" destOrd="0" presId="urn:microsoft.com/office/officeart/2005/8/layout/chevron1"/>
    <dgm:cxn modelId="{25CD6EBA-FEBE-47C6-8194-EA411BFF3E10}" type="presOf" srcId="{4FE8E386-80E2-40F4-B53D-82A0BDCE9920}" destId="{48B7E16C-32C6-4BBD-82C9-CAD045D3F622}" srcOrd="0" destOrd="0" presId="urn:microsoft.com/office/officeart/2005/8/layout/chevron1"/>
    <dgm:cxn modelId="{928A4D5C-A961-41E1-B8DD-27467B6A23E4}" srcId="{2A0449FC-E5F4-4854-8F01-977FB9DB5212}" destId="{4FE8E386-80E2-40F4-B53D-82A0BDCE9920}" srcOrd="1" destOrd="0" parTransId="{989CF544-10BB-42D5-9DF6-0FEDC36352BE}" sibTransId="{0C26A5F8-9EAE-453A-B45D-24F8A7F187A1}"/>
    <dgm:cxn modelId="{9DFD6E23-4ADD-4AAA-9FDB-D2D25869C365}" type="presOf" srcId="{2A0449FC-E5F4-4854-8F01-977FB9DB5212}" destId="{00685BB1-A675-4442-BACB-F3E687870968}" srcOrd="0" destOrd="0" presId="urn:microsoft.com/office/officeart/2005/8/layout/chevron1"/>
    <dgm:cxn modelId="{149E529A-90F2-4589-8FF5-2C9C9A663098}" srcId="{2A0449FC-E5F4-4854-8F01-977FB9DB5212}" destId="{775741ED-AC37-4BA8-AC45-FADB130D16F0}" srcOrd="0" destOrd="0" parTransId="{5F82BEC7-7015-44CA-8FD9-6A5FAA6A7358}" sibTransId="{869B4A7F-E846-4345-A5FF-9A317C4478DB}"/>
    <dgm:cxn modelId="{52D9E652-7D88-4E6A-B78E-C400055E8F71}" type="presParOf" srcId="{00685BB1-A675-4442-BACB-F3E687870968}" destId="{A0B49B4D-4053-4125-817D-FE61C4B8F322}" srcOrd="0" destOrd="0" presId="urn:microsoft.com/office/officeart/2005/8/layout/chevron1"/>
    <dgm:cxn modelId="{45A05631-B854-4953-A510-4AE7FA50AB23}" type="presParOf" srcId="{00685BB1-A675-4442-BACB-F3E687870968}" destId="{37B5EF54-FE97-44D6-BD7A-A7CBAF95753F}" srcOrd="1" destOrd="0" presId="urn:microsoft.com/office/officeart/2005/8/layout/chevron1"/>
    <dgm:cxn modelId="{897809B8-D7B4-40B7-80DC-93B316C714C6}" type="presParOf" srcId="{00685BB1-A675-4442-BACB-F3E687870968}" destId="{48B7E16C-32C6-4BBD-82C9-CAD045D3F622}" srcOrd="2" destOrd="0" presId="urn:microsoft.com/office/officeart/2005/8/layout/chevron1"/>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8B15EB3B-7EA3-464C-8130-07D7D302684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372FE72-9B80-48A8-879D-40F446DF9ADE}">
      <dgm:prSet custT="1">
        <dgm:style>
          <a:lnRef idx="2">
            <a:schemeClr val="dk1"/>
          </a:lnRef>
          <a:fillRef idx="1">
            <a:schemeClr val="lt1"/>
          </a:fillRef>
          <a:effectRef idx="0">
            <a:schemeClr val="dk1"/>
          </a:effectRef>
          <a:fontRef idx="minor">
            <a:schemeClr val="dk1"/>
          </a:fontRef>
        </dgm:style>
      </dgm:prSet>
      <dgm:spPr>
        <a:ln w="15875"/>
      </dgm:spPr>
      <dgm:t>
        <a:bodyPr/>
        <a:lstStyle/>
        <a:p>
          <a:pPr rtl="0"/>
          <a:r>
            <a:rPr lang="ru-RU" sz="1600" dirty="0" smtClean="0">
              <a:latin typeface="Times New Roman" pitchFamily="18" charset="0"/>
              <a:cs typeface="Times New Roman" pitchFamily="18" charset="0"/>
            </a:rPr>
            <a:t>Расходы средств районного бюджета на обеспечение жильем детей - сирот</a:t>
          </a:r>
          <a:endParaRPr lang="ru-RU" sz="1600" dirty="0">
            <a:latin typeface="Times New Roman" pitchFamily="18" charset="0"/>
            <a:cs typeface="Times New Roman" pitchFamily="18" charset="0"/>
          </a:endParaRPr>
        </a:p>
      </dgm:t>
    </dgm:pt>
    <dgm:pt modelId="{C44B356F-31C0-4BF0-8D0B-5DF8B5AAF78C}" type="parTrans" cxnId="{FEB5A03C-36B5-45CF-9707-F3785864CBFB}">
      <dgm:prSet/>
      <dgm:spPr/>
      <dgm:t>
        <a:bodyPr/>
        <a:lstStyle/>
        <a:p>
          <a:endParaRPr lang="ru-RU" sz="1400"/>
        </a:p>
      </dgm:t>
    </dgm:pt>
    <dgm:pt modelId="{0C05039C-497F-4A1A-B110-FF94AB9DE5D7}" type="sibTrans" cxnId="{FEB5A03C-36B5-45CF-9707-F3785864CBFB}">
      <dgm:prSet/>
      <dgm:spPr/>
      <dgm:t>
        <a:bodyPr/>
        <a:lstStyle/>
        <a:p>
          <a:endParaRPr lang="ru-RU" sz="1400"/>
        </a:p>
      </dgm:t>
    </dgm:pt>
    <dgm:pt modelId="{057145E7-F0EB-4CBC-A366-F7ABC977CECB}" type="pres">
      <dgm:prSet presAssocID="{8B15EB3B-7EA3-464C-8130-07D7D302684F}" presName="linear" presStyleCnt="0">
        <dgm:presLayoutVars>
          <dgm:animLvl val="lvl"/>
          <dgm:resizeHandles val="exact"/>
        </dgm:presLayoutVars>
      </dgm:prSet>
      <dgm:spPr/>
      <dgm:t>
        <a:bodyPr/>
        <a:lstStyle/>
        <a:p>
          <a:endParaRPr lang="ru-RU"/>
        </a:p>
      </dgm:t>
    </dgm:pt>
    <dgm:pt modelId="{632A4B96-EC8E-458B-B5A7-17D81A9065DF}" type="pres">
      <dgm:prSet presAssocID="{6372FE72-9B80-48A8-879D-40F446DF9ADE}" presName="parentText" presStyleLbl="node1" presStyleIdx="0" presStyleCnt="1">
        <dgm:presLayoutVars>
          <dgm:chMax val="0"/>
          <dgm:bulletEnabled val="1"/>
        </dgm:presLayoutVars>
      </dgm:prSet>
      <dgm:spPr/>
      <dgm:t>
        <a:bodyPr/>
        <a:lstStyle/>
        <a:p>
          <a:endParaRPr lang="ru-RU"/>
        </a:p>
      </dgm:t>
    </dgm:pt>
  </dgm:ptLst>
  <dgm:cxnLst>
    <dgm:cxn modelId="{FEB5A03C-36B5-45CF-9707-F3785864CBFB}" srcId="{8B15EB3B-7EA3-464C-8130-07D7D302684F}" destId="{6372FE72-9B80-48A8-879D-40F446DF9ADE}" srcOrd="0" destOrd="0" parTransId="{C44B356F-31C0-4BF0-8D0B-5DF8B5AAF78C}" sibTransId="{0C05039C-497F-4A1A-B110-FF94AB9DE5D7}"/>
    <dgm:cxn modelId="{1AC748DC-41E0-4467-9445-C7DD78A701EC}" type="presOf" srcId="{6372FE72-9B80-48A8-879D-40F446DF9ADE}" destId="{632A4B96-EC8E-458B-B5A7-17D81A9065DF}" srcOrd="0" destOrd="0" presId="urn:microsoft.com/office/officeart/2005/8/layout/vList2"/>
    <dgm:cxn modelId="{92B642A1-60A1-46F8-A9F0-BC23C3EC9B42}" type="presOf" srcId="{8B15EB3B-7EA3-464C-8130-07D7D302684F}" destId="{057145E7-F0EB-4CBC-A366-F7ABC977CECB}" srcOrd="0" destOrd="0" presId="urn:microsoft.com/office/officeart/2005/8/layout/vList2"/>
    <dgm:cxn modelId="{12E3FD68-F57F-42C9-BC8B-D3A3AF20A828}" type="presParOf" srcId="{057145E7-F0EB-4CBC-A366-F7ABC977CECB}" destId="{632A4B96-EC8E-458B-B5A7-17D81A9065DF}" srcOrd="0" destOrd="0" presId="urn:microsoft.com/office/officeart/2005/8/layout/vList2"/>
  </dgm:cxnLst>
  <dgm:bg/>
  <dgm:whole>
    <a:ln w="63500"/>
  </dgm:whole>
  <dgm:extLst>
    <a:ext uri="http://schemas.microsoft.com/office/drawing/2008/diagram">
      <dsp:dataModelExt xmlns:dsp="http://schemas.microsoft.com/office/drawing/2008/diagram" xmlns="" relId="rId2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B15EB3B-7EA3-464C-8130-07D7D302684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372FE72-9B80-48A8-879D-40F446DF9ADE}">
      <dgm:prSet custT="1">
        <dgm:style>
          <a:lnRef idx="2">
            <a:schemeClr val="dk1"/>
          </a:lnRef>
          <a:fillRef idx="1">
            <a:schemeClr val="lt1"/>
          </a:fillRef>
          <a:effectRef idx="0">
            <a:schemeClr val="dk1"/>
          </a:effectRef>
          <a:fontRef idx="minor">
            <a:schemeClr val="dk1"/>
          </a:fontRef>
        </dgm:style>
      </dgm:prSet>
      <dgm:spPr>
        <a:ln w="15875"/>
      </dgm:spPr>
      <dgm:t>
        <a:bodyPr/>
        <a:lstStyle/>
        <a:p>
          <a:pPr algn="l" rtl="0"/>
          <a:r>
            <a:rPr lang="ru-RU" sz="1600" dirty="0" smtClean="0">
              <a:latin typeface="Times New Roman" pitchFamily="18" charset="0"/>
              <a:cs typeface="Times New Roman" pitchFamily="18" charset="0"/>
            </a:rPr>
            <a:t>МБТ сельским поселениям на формирование современной городской среды</a:t>
          </a:r>
          <a:endParaRPr lang="ru-RU" sz="1600" dirty="0">
            <a:latin typeface="Times New Roman" pitchFamily="18" charset="0"/>
            <a:cs typeface="Times New Roman" pitchFamily="18" charset="0"/>
          </a:endParaRPr>
        </a:p>
      </dgm:t>
    </dgm:pt>
    <dgm:pt modelId="{C44B356F-31C0-4BF0-8D0B-5DF8B5AAF78C}" type="parTrans" cxnId="{FEB5A03C-36B5-45CF-9707-F3785864CBFB}">
      <dgm:prSet/>
      <dgm:spPr/>
      <dgm:t>
        <a:bodyPr/>
        <a:lstStyle/>
        <a:p>
          <a:pPr algn="just"/>
          <a:endParaRPr lang="ru-RU" sz="1600"/>
        </a:p>
      </dgm:t>
    </dgm:pt>
    <dgm:pt modelId="{0C05039C-497F-4A1A-B110-FF94AB9DE5D7}" type="sibTrans" cxnId="{FEB5A03C-36B5-45CF-9707-F3785864CBFB}">
      <dgm:prSet/>
      <dgm:spPr/>
      <dgm:t>
        <a:bodyPr/>
        <a:lstStyle/>
        <a:p>
          <a:pPr algn="just"/>
          <a:endParaRPr lang="ru-RU" sz="1600"/>
        </a:p>
      </dgm:t>
    </dgm:pt>
    <dgm:pt modelId="{057145E7-F0EB-4CBC-A366-F7ABC977CECB}" type="pres">
      <dgm:prSet presAssocID="{8B15EB3B-7EA3-464C-8130-07D7D302684F}" presName="linear" presStyleCnt="0">
        <dgm:presLayoutVars>
          <dgm:animLvl val="lvl"/>
          <dgm:resizeHandles val="exact"/>
        </dgm:presLayoutVars>
      </dgm:prSet>
      <dgm:spPr/>
      <dgm:t>
        <a:bodyPr/>
        <a:lstStyle/>
        <a:p>
          <a:endParaRPr lang="ru-RU"/>
        </a:p>
      </dgm:t>
    </dgm:pt>
    <dgm:pt modelId="{632A4B96-EC8E-458B-B5A7-17D81A9065DF}" type="pres">
      <dgm:prSet presAssocID="{6372FE72-9B80-48A8-879D-40F446DF9ADE}" presName="parentText" presStyleLbl="node1" presStyleIdx="0" presStyleCnt="1">
        <dgm:presLayoutVars>
          <dgm:chMax val="0"/>
          <dgm:bulletEnabled val="1"/>
        </dgm:presLayoutVars>
      </dgm:prSet>
      <dgm:spPr/>
      <dgm:t>
        <a:bodyPr/>
        <a:lstStyle/>
        <a:p>
          <a:endParaRPr lang="ru-RU"/>
        </a:p>
      </dgm:t>
    </dgm:pt>
  </dgm:ptLst>
  <dgm:cxnLst>
    <dgm:cxn modelId="{FEB5A03C-36B5-45CF-9707-F3785864CBFB}" srcId="{8B15EB3B-7EA3-464C-8130-07D7D302684F}" destId="{6372FE72-9B80-48A8-879D-40F446DF9ADE}" srcOrd="0" destOrd="0" parTransId="{C44B356F-31C0-4BF0-8D0B-5DF8B5AAF78C}" sibTransId="{0C05039C-497F-4A1A-B110-FF94AB9DE5D7}"/>
    <dgm:cxn modelId="{09F912E8-35B1-4989-A68B-A1D2DC127780}" type="presOf" srcId="{6372FE72-9B80-48A8-879D-40F446DF9ADE}" destId="{632A4B96-EC8E-458B-B5A7-17D81A9065DF}" srcOrd="0" destOrd="0" presId="urn:microsoft.com/office/officeart/2005/8/layout/vList2"/>
    <dgm:cxn modelId="{D7E7ACC3-E839-4E87-BCCC-80D19399DAD4}" type="presOf" srcId="{8B15EB3B-7EA3-464C-8130-07D7D302684F}" destId="{057145E7-F0EB-4CBC-A366-F7ABC977CECB}" srcOrd="0" destOrd="0" presId="urn:microsoft.com/office/officeart/2005/8/layout/vList2"/>
    <dgm:cxn modelId="{63500E50-5B4D-4A88-B439-ED32A7694AD8}" type="presParOf" srcId="{057145E7-F0EB-4CBC-A366-F7ABC977CECB}" destId="{632A4B96-EC8E-458B-B5A7-17D81A9065DF}" srcOrd="0" destOrd="0" presId="urn:microsoft.com/office/officeart/2005/8/layout/vList2"/>
  </dgm:cxnLst>
  <dgm:bg/>
  <dgm:whole>
    <a:ln w="63500"/>
  </dgm:whole>
  <dgm:extLst>
    <a:ext uri="http://schemas.microsoft.com/office/drawing/2008/diagram">
      <dsp:dataModelExt xmlns:dsp="http://schemas.microsoft.com/office/drawing/2008/diagram" xmlns="" relId="rId2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dirty="0" smtClean="0">
              <a:latin typeface="Times New Roman" pitchFamily="18" charset="0"/>
              <a:cs typeface="Times New Roman" pitchFamily="18" charset="0"/>
            </a:rPr>
            <a:t>403 876,5</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4C339AD5-C1D3-49D8-B3C5-72D7D6CA8F8B}" type="presOf" srcId="{AE464215-6814-4ED4-8C2D-7E9220848A8B}" destId="{D402C13E-BFED-4613-A4FE-D5BD88831288}" srcOrd="0" destOrd="0" presId="urn:microsoft.com/office/officeart/2005/8/layout/hProcess9"/>
    <dgm:cxn modelId="{6C20C471-BAE8-4FDC-ADDD-00924CCD123C}" type="presOf" srcId="{0B2EA6F9-26D2-461A-A6E7-E946C78DD3EC}" destId="{63004F43-213A-4873-8F60-DA53381DACF2}" srcOrd="0" destOrd="0" presId="urn:microsoft.com/office/officeart/2005/8/layout/hProcess9"/>
    <dgm:cxn modelId="{CC6CB1BB-ED12-435A-A29C-6FF181E61DBE}" type="presOf" srcId="{31E6EE46-7F4F-4073-8A5B-F0D0C10EB7B8}" destId="{FFDE71BE-DCFE-4CB0-BE08-128FFA04E25B}" srcOrd="0" destOrd="0" presId="urn:microsoft.com/office/officeart/2005/8/layout/hProcess9"/>
    <dgm:cxn modelId="{44B9A8D0-A25A-4A9D-9DAF-EB807D2DF67A}" type="presParOf" srcId="{FFDE71BE-DCFE-4CB0-BE08-128FFA04E25B}" destId="{FCBEEA08-5CC3-4AD4-A6D1-916C1C91DE3D}" srcOrd="0" destOrd="0" presId="urn:microsoft.com/office/officeart/2005/8/layout/hProcess9"/>
    <dgm:cxn modelId="{269D6B7A-57F2-4B51-B69F-9815E470A3F2}" type="presParOf" srcId="{FFDE71BE-DCFE-4CB0-BE08-128FFA04E25B}" destId="{62DD382D-CD10-4829-A09A-A6BFC81B1C0A}" srcOrd="1" destOrd="0" presId="urn:microsoft.com/office/officeart/2005/8/layout/hProcess9"/>
    <dgm:cxn modelId="{EC9590EC-1E50-4DA7-9A09-AFB8AFEF12EE}" type="presParOf" srcId="{62DD382D-CD10-4829-A09A-A6BFC81B1C0A}" destId="{63004F43-213A-4873-8F60-DA53381DACF2}" srcOrd="0" destOrd="0" presId="urn:microsoft.com/office/officeart/2005/8/layout/hProcess9"/>
    <dgm:cxn modelId="{9F5621D9-D77B-46D1-8F24-69D32D07769B}" type="presParOf" srcId="{62DD382D-CD10-4829-A09A-A6BFC81B1C0A}" destId="{2FFD7BDD-F760-4F40-A10B-B3D321768B88}" srcOrd="1" destOrd="0" presId="urn:microsoft.com/office/officeart/2005/8/layout/hProcess9"/>
    <dgm:cxn modelId="{4EAE29F0-7E28-4074-951C-BBBC809AC556}"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99,0 %</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DA5946BD-B65D-428E-B21B-D605D7AB0DB0}" type="presOf" srcId="{0B2EA6F9-26D2-461A-A6E7-E946C78DD3EC}" destId="{63004F43-213A-4873-8F60-DA53381DACF2}" srcOrd="0" destOrd="0" presId="urn:microsoft.com/office/officeart/2005/8/layout/hProcess9"/>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D06FADD1-44EB-48A6-8B81-834E47EB0DA2}" type="presOf" srcId="{31E6EE46-7F4F-4073-8A5B-F0D0C10EB7B8}" destId="{FFDE71BE-DCFE-4CB0-BE08-128FFA04E25B}" srcOrd="0" destOrd="0" presId="urn:microsoft.com/office/officeart/2005/8/layout/hProcess9"/>
    <dgm:cxn modelId="{74EFB3DE-266A-4B6A-B082-2FCE50BBF295}" type="presOf" srcId="{AE464215-6814-4ED4-8C2D-7E9220848A8B}" destId="{D402C13E-BFED-4613-A4FE-D5BD88831288}" srcOrd="0" destOrd="0" presId="urn:microsoft.com/office/officeart/2005/8/layout/hProcess9"/>
    <dgm:cxn modelId="{0F99D55B-598F-4695-B2BD-EAE39B7C354D}" type="presParOf" srcId="{FFDE71BE-DCFE-4CB0-BE08-128FFA04E25B}" destId="{FCBEEA08-5CC3-4AD4-A6D1-916C1C91DE3D}" srcOrd="0" destOrd="0" presId="urn:microsoft.com/office/officeart/2005/8/layout/hProcess9"/>
    <dgm:cxn modelId="{ACC56E12-7926-4EAA-8729-2021306C87DC}" type="presParOf" srcId="{FFDE71BE-DCFE-4CB0-BE08-128FFA04E25B}" destId="{62DD382D-CD10-4829-A09A-A6BFC81B1C0A}" srcOrd="1" destOrd="0" presId="urn:microsoft.com/office/officeart/2005/8/layout/hProcess9"/>
    <dgm:cxn modelId="{E82852C2-270C-4425-9F2F-A72DA11A563D}" type="presParOf" srcId="{62DD382D-CD10-4829-A09A-A6BFC81B1C0A}" destId="{63004F43-213A-4873-8F60-DA53381DACF2}" srcOrd="0" destOrd="0" presId="urn:microsoft.com/office/officeart/2005/8/layout/hProcess9"/>
    <dgm:cxn modelId="{95ADA3A5-55CB-41DC-A847-B183ABCD64C8}" type="presParOf" srcId="{62DD382D-CD10-4829-A09A-A6BFC81B1C0A}" destId="{2FFD7BDD-F760-4F40-A10B-B3D321768B88}" srcOrd="1" destOrd="0" presId="urn:microsoft.com/office/officeart/2005/8/layout/hProcess9"/>
    <dgm:cxn modelId="{0C635328-9B2D-4804-8282-56A32690C8A0}"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1600" b="1" i="0" u="none" dirty="0" smtClean="0">
              <a:latin typeface="Times New Roman" pitchFamily="18" charset="0"/>
              <a:cs typeface="Times New Roman" pitchFamily="18" charset="0"/>
            </a:rPr>
            <a:t>Дошкольное образование</a:t>
          </a:r>
          <a:endParaRPr lang="ru-RU" sz="1600" b="1" dirty="0">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600" b="1">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1600" b="1">
            <a:latin typeface="Times New Roman" pitchFamily="18" charset="0"/>
            <a:cs typeface="Times New Roman" pitchFamily="18" charset="0"/>
          </a:endParaRPr>
        </a:p>
      </dgm:t>
    </dgm:pt>
    <dgm:pt modelId="{64955052-90F1-4DB2-97D9-5611230BAA9B}">
      <dgm:prSet phldrT="[Текст]" custT="1"/>
      <dgm:spPr/>
      <dgm:t>
        <a:bodyPr/>
        <a:lstStyle/>
        <a:p>
          <a:r>
            <a:rPr lang="ru-RU" sz="1600" b="1" i="0" u="none" dirty="0" smtClean="0">
              <a:latin typeface="Times New Roman" pitchFamily="18" charset="0"/>
              <a:cs typeface="Times New Roman" pitchFamily="18" charset="0"/>
            </a:rPr>
            <a:t>Дополнительное образование детей</a:t>
          </a:r>
          <a:endParaRPr lang="ru-RU" sz="1600" b="1" dirty="0">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600" b="1">
            <a:latin typeface="Times New Roman" pitchFamily="18" charset="0"/>
            <a:cs typeface="Times New Roman" pitchFamily="18" charset="0"/>
          </a:endParaRPr>
        </a:p>
      </dgm:t>
    </dgm:pt>
    <dgm:pt modelId="{291D87F4-6A54-4CCC-A3FA-29E15E992F3F}" type="sibTrans" cxnId="{BC9C3FA9-79B0-4F97-B3D2-408752F9536B}">
      <dgm:prSet/>
      <dgm:spPr/>
      <dgm:t>
        <a:bodyPr/>
        <a:lstStyle/>
        <a:p>
          <a:endParaRPr lang="ru-RU" sz="1600" b="1">
            <a:latin typeface="Times New Roman" pitchFamily="18" charset="0"/>
            <a:cs typeface="Times New Roman" pitchFamily="18" charset="0"/>
          </a:endParaRPr>
        </a:p>
      </dgm:t>
    </dgm:pt>
    <dgm:pt modelId="{45975CD8-D95B-4CFD-9161-EA14BACC069E}">
      <dgm:prSet phldrT="[Текст]" custT="1"/>
      <dgm:spPr/>
      <dgm:t>
        <a:bodyPr/>
        <a:lstStyle/>
        <a:p>
          <a:r>
            <a:rPr lang="ru-RU" sz="1600" b="1" i="0" u="none" dirty="0" smtClean="0">
              <a:latin typeface="Times New Roman" pitchFamily="18" charset="0"/>
              <a:cs typeface="Times New Roman" pitchFamily="18" charset="0"/>
            </a:rPr>
            <a:t>Общее образование</a:t>
          </a:r>
          <a:endParaRPr lang="ru-RU" sz="1600" b="1" dirty="0">
            <a:latin typeface="Times New Roman" pitchFamily="18" charset="0"/>
            <a:cs typeface="Times New Roman" pitchFamily="18" charset="0"/>
          </a:endParaRPr>
        </a:p>
      </dgm:t>
    </dgm:pt>
    <dgm:pt modelId="{2DD1819E-8F5F-4F3B-9D90-FCA951782B2E}" type="parTrans" cxnId="{75AEE7A4-F138-4C63-824B-47ACF68EC2EF}">
      <dgm:prSet/>
      <dgm:spPr/>
      <dgm:t>
        <a:bodyPr/>
        <a:lstStyle/>
        <a:p>
          <a:endParaRPr lang="ru-RU" sz="1600" b="1">
            <a:latin typeface="Times New Roman" pitchFamily="18" charset="0"/>
            <a:cs typeface="Times New Roman" pitchFamily="18" charset="0"/>
          </a:endParaRPr>
        </a:p>
      </dgm:t>
    </dgm:pt>
    <dgm:pt modelId="{B02F3097-3BCC-40B4-B3C1-8570E7AA945E}" type="sibTrans" cxnId="{75AEE7A4-F138-4C63-824B-47ACF68EC2EF}">
      <dgm:prSet/>
      <dgm:spPr/>
      <dgm:t>
        <a:bodyPr/>
        <a:lstStyle/>
        <a:p>
          <a:endParaRPr lang="ru-RU" sz="1600" b="1">
            <a:latin typeface="Times New Roman" pitchFamily="18" charset="0"/>
            <a:cs typeface="Times New Roman" pitchFamily="18" charset="0"/>
          </a:endParaRPr>
        </a:p>
      </dgm:t>
    </dgm:pt>
    <dgm:pt modelId="{ABE8E9A8-F0F4-4C84-97E7-198E9F15E7DF}">
      <dgm:prSet phldrT="[Текст]" custT="1"/>
      <dgm:spPr/>
      <dgm:t>
        <a:bodyPr/>
        <a:lstStyle/>
        <a:p>
          <a:r>
            <a:rPr lang="ru-RU" sz="1600" b="1" i="0" u="none" dirty="0" smtClean="0">
              <a:latin typeface="Times New Roman" pitchFamily="18" charset="0"/>
              <a:cs typeface="Times New Roman" pitchFamily="18" charset="0"/>
            </a:rPr>
            <a:t>Молодежная политика</a:t>
          </a:r>
          <a:endParaRPr lang="ru-RU" sz="1600" b="1" dirty="0">
            <a:latin typeface="Times New Roman" pitchFamily="18" charset="0"/>
            <a:cs typeface="Times New Roman" pitchFamily="18" charset="0"/>
          </a:endParaRPr>
        </a:p>
      </dgm:t>
    </dgm:pt>
    <dgm:pt modelId="{46928D4E-E9B8-4F51-A1A5-08631B997808}" type="parTrans" cxnId="{DF016ECE-B110-44BB-BCF5-3ABC042E4795}">
      <dgm:prSet/>
      <dgm:spPr/>
      <dgm:t>
        <a:bodyPr/>
        <a:lstStyle/>
        <a:p>
          <a:endParaRPr lang="ru-RU" sz="1600" b="1">
            <a:latin typeface="Times New Roman" pitchFamily="18" charset="0"/>
            <a:cs typeface="Times New Roman" pitchFamily="18" charset="0"/>
          </a:endParaRPr>
        </a:p>
      </dgm:t>
    </dgm:pt>
    <dgm:pt modelId="{17C40D2B-E21D-419C-975C-AED3D5C85058}" type="sibTrans" cxnId="{DF016ECE-B110-44BB-BCF5-3ABC042E4795}">
      <dgm:prSet/>
      <dgm:spPr/>
      <dgm:t>
        <a:bodyPr/>
        <a:lstStyle/>
        <a:p>
          <a:endParaRPr lang="ru-RU" sz="1600" b="1">
            <a:latin typeface="Times New Roman" pitchFamily="18" charset="0"/>
            <a:cs typeface="Times New Roman" pitchFamily="18" charset="0"/>
          </a:endParaRPr>
        </a:p>
      </dgm:t>
    </dgm:pt>
    <dgm:pt modelId="{FD1B2A16-6207-45DE-B48B-85BCA11AE03C}">
      <dgm:prSet phldrT="[Текст]" custT="1"/>
      <dgm:spPr/>
      <dgm:t>
        <a:bodyPr/>
        <a:lstStyle/>
        <a:p>
          <a:r>
            <a:rPr lang="ru-RU" sz="1600" b="1" i="0" u="none" dirty="0" smtClean="0">
              <a:latin typeface="Times New Roman" pitchFamily="18" charset="0"/>
              <a:cs typeface="Times New Roman" pitchFamily="18" charset="0"/>
            </a:rPr>
            <a:t>Другие вопросы в области образования</a:t>
          </a:r>
          <a:endParaRPr lang="ru-RU" sz="1600" b="1" dirty="0">
            <a:latin typeface="Times New Roman" pitchFamily="18" charset="0"/>
            <a:cs typeface="Times New Roman" pitchFamily="18" charset="0"/>
          </a:endParaRPr>
        </a:p>
      </dgm:t>
    </dgm:pt>
    <dgm:pt modelId="{5141BE29-0C93-44CC-8B12-2B182B193F66}" type="parTrans" cxnId="{1886B4B5-7CAC-4878-A8E4-01466398CBC1}">
      <dgm:prSet/>
      <dgm:spPr/>
      <dgm:t>
        <a:bodyPr/>
        <a:lstStyle/>
        <a:p>
          <a:endParaRPr lang="ru-RU" sz="1600" b="1">
            <a:latin typeface="Times New Roman" pitchFamily="18" charset="0"/>
            <a:cs typeface="Times New Roman" pitchFamily="18" charset="0"/>
          </a:endParaRPr>
        </a:p>
      </dgm:t>
    </dgm:pt>
    <dgm:pt modelId="{3A2C4A90-CD1E-42AA-8FF2-0FC077AFCF79}" type="sibTrans" cxnId="{1886B4B5-7CAC-4878-A8E4-01466398CBC1}">
      <dgm:prSet/>
      <dgm:spPr/>
      <dgm:t>
        <a:bodyPr/>
        <a:lstStyle/>
        <a:p>
          <a:endParaRPr lang="ru-RU" sz="1600" b="1">
            <a:latin typeface="Times New Roman" pitchFamily="18" charset="0"/>
            <a:cs typeface="Times New Roman" pitchFamily="18" charset="0"/>
          </a:endParaRPr>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ED684649-6622-4857-A986-5CD79DE5033B}" type="pres">
      <dgm:prSet presAssocID="{FD1B2A16-6207-45DE-B48B-85BCA11AE03C}" presName="boxAndChildren" presStyleCnt="0"/>
      <dgm:spPr/>
    </dgm:pt>
    <dgm:pt modelId="{F3007A74-6AA1-4F0F-BA67-2B9C40E5954B}" type="pres">
      <dgm:prSet presAssocID="{FD1B2A16-6207-45DE-B48B-85BCA11AE03C}" presName="parentTextBox" presStyleLbl="node1" presStyleIdx="0" presStyleCnt="5"/>
      <dgm:spPr/>
      <dgm:t>
        <a:bodyPr/>
        <a:lstStyle/>
        <a:p>
          <a:endParaRPr lang="ru-RU"/>
        </a:p>
      </dgm:t>
    </dgm:pt>
    <dgm:pt modelId="{764BDFF6-8545-42A0-958B-734DD2FBFC98}" type="pres">
      <dgm:prSet presAssocID="{17C40D2B-E21D-419C-975C-AED3D5C85058}" presName="sp" presStyleCnt="0"/>
      <dgm:spPr/>
    </dgm:pt>
    <dgm:pt modelId="{60CC87AD-FD28-44C7-BE12-8F90983C07A9}" type="pres">
      <dgm:prSet presAssocID="{ABE8E9A8-F0F4-4C84-97E7-198E9F15E7DF}" presName="arrowAndChildren" presStyleCnt="0"/>
      <dgm:spPr/>
    </dgm:pt>
    <dgm:pt modelId="{58D1958D-D916-4278-8D04-FBFD21F91194}" type="pres">
      <dgm:prSet presAssocID="{ABE8E9A8-F0F4-4C84-97E7-198E9F15E7DF}" presName="parentTextArrow" presStyleLbl="node1" presStyleIdx="1" presStyleCnt="5"/>
      <dgm:spPr/>
      <dgm:t>
        <a:bodyPr/>
        <a:lstStyle/>
        <a:p>
          <a:endParaRPr lang="ru-RU"/>
        </a:p>
      </dgm:t>
    </dgm:pt>
    <dgm:pt modelId="{AE3BD09A-8F45-4B78-A996-B8DC94DCC6C9}" type="pres">
      <dgm:prSet presAssocID="{291D87F4-6A54-4CCC-A3FA-29E15E992F3F}" presName="sp" presStyleCnt="0"/>
      <dgm:spPr/>
    </dgm:pt>
    <dgm:pt modelId="{5B6312DB-9019-4BB4-B2AC-A0B9AB992DE7}" type="pres">
      <dgm:prSet presAssocID="{64955052-90F1-4DB2-97D9-5611230BAA9B}" presName="arrowAndChildren" presStyleCnt="0"/>
      <dgm:spPr/>
    </dgm:pt>
    <dgm:pt modelId="{56FBBB28-7054-457E-88BD-65E54C4499AF}" type="pres">
      <dgm:prSet presAssocID="{64955052-90F1-4DB2-97D9-5611230BAA9B}" presName="parentTextArrow" presStyleLbl="node1" presStyleIdx="2" presStyleCnt="5"/>
      <dgm:spPr/>
      <dgm:t>
        <a:bodyPr/>
        <a:lstStyle/>
        <a:p>
          <a:endParaRPr lang="ru-RU"/>
        </a:p>
      </dgm:t>
    </dgm:pt>
    <dgm:pt modelId="{EBDB0013-A48C-44DB-8504-394555737D7E}" type="pres">
      <dgm:prSet presAssocID="{B02F3097-3BCC-40B4-B3C1-8570E7AA945E}" presName="sp" presStyleCnt="0"/>
      <dgm:spPr/>
    </dgm:pt>
    <dgm:pt modelId="{DDEF6F49-6B52-4CFE-9C02-2B4F4D84C614}" type="pres">
      <dgm:prSet presAssocID="{45975CD8-D95B-4CFD-9161-EA14BACC069E}" presName="arrowAndChildren" presStyleCnt="0"/>
      <dgm:spPr/>
    </dgm:pt>
    <dgm:pt modelId="{E212A934-3653-484E-A8A8-473368382F92}" type="pres">
      <dgm:prSet presAssocID="{45975CD8-D95B-4CFD-9161-EA14BACC069E}" presName="parentTextArrow" presStyleLbl="node1" presStyleIdx="3" presStyleCnt="5"/>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4" presStyleCnt="5"/>
      <dgm:spPr/>
      <dgm:t>
        <a:bodyPr/>
        <a:lstStyle/>
        <a:p>
          <a:endParaRPr lang="ru-RU"/>
        </a:p>
      </dgm:t>
    </dgm:pt>
  </dgm:ptLst>
  <dgm:cxnLst>
    <dgm:cxn modelId="{A8430685-FC76-48D7-A645-16AE87EC1D0F}" type="presOf" srcId="{64955052-90F1-4DB2-97D9-5611230BAA9B}" destId="{56FBBB28-7054-457E-88BD-65E54C4499AF}" srcOrd="0" destOrd="0" presId="urn:microsoft.com/office/officeart/2005/8/layout/process4"/>
    <dgm:cxn modelId="{274FCF22-867B-412C-A720-0E1150148562}" type="presOf" srcId="{E1D07A11-D59F-42D3-9467-8E0802787F4E}" destId="{93CAA005-9F07-419B-9ABD-514DABDF2ED2}" srcOrd="0" destOrd="0" presId="urn:microsoft.com/office/officeart/2005/8/layout/process4"/>
    <dgm:cxn modelId="{BC9C3FA9-79B0-4F97-B3D2-408752F9536B}" srcId="{E1D07A11-D59F-42D3-9467-8E0802787F4E}" destId="{64955052-90F1-4DB2-97D9-5611230BAA9B}" srcOrd="2" destOrd="0" parTransId="{6889681C-5C57-4264-B1C3-B463561AB14E}" sibTransId="{291D87F4-6A54-4CCC-A3FA-29E15E992F3F}"/>
    <dgm:cxn modelId="{E7E1A554-99B4-40A7-8641-27816211AD86}" type="presOf" srcId="{FD1B2A16-6207-45DE-B48B-85BCA11AE03C}" destId="{F3007A74-6AA1-4F0F-BA67-2B9C40E5954B}" srcOrd="0" destOrd="0" presId="urn:microsoft.com/office/officeart/2005/8/layout/process4"/>
    <dgm:cxn modelId="{DF016ECE-B110-44BB-BCF5-3ABC042E4795}" srcId="{E1D07A11-D59F-42D3-9467-8E0802787F4E}" destId="{ABE8E9A8-F0F4-4C84-97E7-198E9F15E7DF}" srcOrd="3" destOrd="0" parTransId="{46928D4E-E9B8-4F51-A1A5-08631B997808}" sibTransId="{17C40D2B-E21D-419C-975C-AED3D5C85058}"/>
    <dgm:cxn modelId="{0D4ECF58-6269-4A3E-B159-33222BBDB383}" type="presOf" srcId="{ABE8E9A8-F0F4-4C84-97E7-198E9F15E7DF}" destId="{58D1958D-D916-4278-8D04-FBFD21F91194}" srcOrd="0" destOrd="0" presId="urn:microsoft.com/office/officeart/2005/8/layout/process4"/>
    <dgm:cxn modelId="{0E6A4A31-E118-4006-B0BD-0585A950E743}" srcId="{E1D07A11-D59F-42D3-9467-8E0802787F4E}" destId="{5EBEA80D-370F-47E8-B433-EC68B6C899C6}" srcOrd="0" destOrd="0" parTransId="{5D5FCBFD-5452-48DB-804C-939E4019FCB5}" sibTransId="{32A63089-77A6-44F6-9AEC-2FEC56B478D9}"/>
    <dgm:cxn modelId="{75AEE7A4-F138-4C63-824B-47ACF68EC2EF}" srcId="{E1D07A11-D59F-42D3-9467-8E0802787F4E}" destId="{45975CD8-D95B-4CFD-9161-EA14BACC069E}" srcOrd="1" destOrd="0" parTransId="{2DD1819E-8F5F-4F3B-9D90-FCA951782B2E}" sibTransId="{B02F3097-3BCC-40B4-B3C1-8570E7AA945E}"/>
    <dgm:cxn modelId="{B0F59A7B-7857-46A0-8149-E900061AEBE7}" type="presOf" srcId="{5EBEA80D-370F-47E8-B433-EC68B6C899C6}" destId="{B2D77980-4D5B-4E42-98A5-19BE0B988386}" srcOrd="0" destOrd="0" presId="urn:microsoft.com/office/officeart/2005/8/layout/process4"/>
    <dgm:cxn modelId="{1886B4B5-7CAC-4878-A8E4-01466398CBC1}" srcId="{E1D07A11-D59F-42D3-9467-8E0802787F4E}" destId="{FD1B2A16-6207-45DE-B48B-85BCA11AE03C}" srcOrd="4" destOrd="0" parTransId="{5141BE29-0C93-44CC-8B12-2B182B193F66}" sibTransId="{3A2C4A90-CD1E-42AA-8FF2-0FC077AFCF79}"/>
    <dgm:cxn modelId="{5D16F533-4E7B-4622-98CD-ABA4D03C37FD}" type="presOf" srcId="{45975CD8-D95B-4CFD-9161-EA14BACC069E}" destId="{E212A934-3653-484E-A8A8-473368382F92}" srcOrd="0" destOrd="0" presId="urn:microsoft.com/office/officeart/2005/8/layout/process4"/>
    <dgm:cxn modelId="{6CF8DEC2-1CF7-4CF3-91F9-EC8299B24CE7}" type="presParOf" srcId="{93CAA005-9F07-419B-9ABD-514DABDF2ED2}" destId="{ED684649-6622-4857-A986-5CD79DE5033B}" srcOrd="0" destOrd="0" presId="urn:microsoft.com/office/officeart/2005/8/layout/process4"/>
    <dgm:cxn modelId="{90A37637-BEFE-400C-BAFF-4EB9A481BC7F}" type="presParOf" srcId="{ED684649-6622-4857-A986-5CD79DE5033B}" destId="{F3007A74-6AA1-4F0F-BA67-2B9C40E5954B}" srcOrd="0" destOrd="0" presId="urn:microsoft.com/office/officeart/2005/8/layout/process4"/>
    <dgm:cxn modelId="{898BDA92-AD26-4862-8539-E4711A982ED7}" type="presParOf" srcId="{93CAA005-9F07-419B-9ABD-514DABDF2ED2}" destId="{764BDFF6-8545-42A0-958B-734DD2FBFC98}" srcOrd="1" destOrd="0" presId="urn:microsoft.com/office/officeart/2005/8/layout/process4"/>
    <dgm:cxn modelId="{1BD2688B-A6E8-4F3F-9B4B-F2A7F69BD37A}" type="presParOf" srcId="{93CAA005-9F07-419B-9ABD-514DABDF2ED2}" destId="{60CC87AD-FD28-44C7-BE12-8F90983C07A9}" srcOrd="2" destOrd="0" presId="urn:microsoft.com/office/officeart/2005/8/layout/process4"/>
    <dgm:cxn modelId="{318C7443-C379-4951-B5ED-34C7DD285562}" type="presParOf" srcId="{60CC87AD-FD28-44C7-BE12-8F90983C07A9}" destId="{58D1958D-D916-4278-8D04-FBFD21F91194}" srcOrd="0" destOrd="0" presId="urn:microsoft.com/office/officeart/2005/8/layout/process4"/>
    <dgm:cxn modelId="{50389798-64AB-47E2-9ED6-FF4D3A29CF0A}" type="presParOf" srcId="{93CAA005-9F07-419B-9ABD-514DABDF2ED2}" destId="{AE3BD09A-8F45-4B78-A996-B8DC94DCC6C9}" srcOrd="3" destOrd="0" presId="urn:microsoft.com/office/officeart/2005/8/layout/process4"/>
    <dgm:cxn modelId="{BECACAED-40DC-4644-92D0-1CBCEC974C50}" type="presParOf" srcId="{93CAA005-9F07-419B-9ABD-514DABDF2ED2}" destId="{5B6312DB-9019-4BB4-B2AC-A0B9AB992DE7}" srcOrd="4" destOrd="0" presId="urn:microsoft.com/office/officeart/2005/8/layout/process4"/>
    <dgm:cxn modelId="{D5D29FAE-9B25-4C34-8BD4-5966B79E80AC}" type="presParOf" srcId="{5B6312DB-9019-4BB4-B2AC-A0B9AB992DE7}" destId="{56FBBB28-7054-457E-88BD-65E54C4499AF}" srcOrd="0" destOrd="0" presId="urn:microsoft.com/office/officeart/2005/8/layout/process4"/>
    <dgm:cxn modelId="{F899567E-10B2-4790-9151-75D467DF8D5E}" type="presParOf" srcId="{93CAA005-9F07-419B-9ABD-514DABDF2ED2}" destId="{EBDB0013-A48C-44DB-8504-394555737D7E}" srcOrd="5" destOrd="0" presId="urn:microsoft.com/office/officeart/2005/8/layout/process4"/>
    <dgm:cxn modelId="{A5003E94-256B-4785-92C0-E5AA66BBBDF4}" type="presParOf" srcId="{93CAA005-9F07-419B-9ABD-514DABDF2ED2}" destId="{DDEF6F49-6B52-4CFE-9C02-2B4F4D84C614}" srcOrd="6" destOrd="0" presId="urn:microsoft.com/office/officeart/2005/8/layout/process4"/>
    <dgm:cxn modelId="{5E8D9A3E-941C-4A23-8434-1242E9113DA8}" type="presParOf" srcId="{DDEF6F49-6B52-4CFE-9C02-2B4F4D84C614}" destId="{E212A934-3653-484E-A8A8-473368382F92}" srcOrd="0" destOrd="0" presId="urn:microsoft.com/office/officeart/2005/8/layout/process4"/>
    <dgm:cxn modelId="{A499BA04-B7E9-4DF6-9BD3-A28C560DAFE9}" type="presParOf" srcId="{93CAA005-9F07-419B-9ABD-514DABDF2ED2}" destId="{5D11D56D-3ABC-4E53-BEF4-3B56959227BF}" srcOrd="7" destOrd="0" presId="urn:microsoft.com/office/officeart/2005/8/layout/process4"/>
    <dgm:cxn modelId="{C0CD5054-5168-4C4A-BB9F-FD4512671807}" type="presParOf" srcId="{93CAA005-9F07-419B-9ABD-514DABDF2ED2}" destId="{E52FCECD-E42D-404D-B13D-D2BF5949BF15}" srcOrd="8" destOrd="0" presId="urn:microsoft.com/office/officeart/2005/8/layout/process4"/>
    <dgm:cxn modelId="{31853CCC-9F2C-433B-995B-3F1967BA8BA7}"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dirty="0" smtClean="0">
              <a:latin typeface="Times New Roman" pitchFamily="18" charset="0"/>
              <a:cs typeface="Times New Roman" pitchFamily="18" charset="0"/>
            </a:rPr>
            <a:t>101 721,1</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384DFCDC-8BF4-44D8-B389-35D6FE0CF398}" type="presOf" srcId="{0B2EA6F9-26D2-461A-A6E7-E946C78DD3EC}" destId="{63004F43-213A-4873-8F60-DA53381DACF2}" srcOrd="0" destOrd="0" presId="urn:microsoft.com/office/officeart/2005/8/layout/hProcess9"/>
    <dgm:cxn modelId="{16528EB7-C2E4-40A1-A13C-FDCA145A2B1C}" type="presOf" srcId="{31E6EE46-7F4F-4073-8A5B-F0D0C10EB7B8}" destId="{FFDE71BE-DCFE-4CB0-BE08-128FFA04E25B}" srcOrd="0" destOrd="0" presId="urn:microsoft.com/office/officeart/2005/8/layout/hProcess9"/>
    <dgm:cxn modelId="{8864EC7C-1EAD-4A3C-90BF-C830BD171CC7}" type="presOf" srcId="{AE464215-6814-4ED4-8C2D-7E9220848A8B}" destId="{D402C13E-BFED-4613-A4FE-D5BD88831288}" srcOrd="0" destOrd="0" presId="urn:microsoft.com/office/officeart/2005/8/layout/hProcess9"/>
    <dgm:cxn modelId="{7A82CF33-867D-4819-A5C4-31895A3E9B70}" type="presParOf" srcId="{FFDE71BE-DCFE-4CB0-BE08-128FFA04E25B}" destId="{FCBEEA08-5CC3-4AD4-A6D1-916C1C91DE3D}" srcOrd="0" destOrd="0" presId="urn:microsoft.com/office/officeart/2005/8/layout/hProcess9"/>
    <dgm:cxn modelId="{40D70F32-99C2-4971-B88D-6BCBF6B2D839}" type="presParOf" srcId="{FFDE71BE-DCFE-4CB0-BE08-128FFA04E25B}" destId="{62DD382D-CD10-4829-A09A-A6BFC81B1C0A}" srcOrd="1" destOrd="0" presId="urn:microsoft.com/office/officeart/2005/8/layout/hProcess9"/>
    <dgm:cxn modelId="{7F7EC885-8BB3-4F61-9153-4D30D5E1FF90}" type="presParOf" srcId="{62DD382D-CD10-4829-A09A-A6BFC81B1C0A}" destId="{63004F43-213A-4873-8F60-DA53381DACF2}" srcOrd="0" destOrd="0" presId="urn:microsoft.com/office/officeart/2005/8/layout/hProcess9"/>
    <dgm:cxn modelId="{C0FC0B59-92B9-48A1-82C1-2B5C52DAD666}" type="presParOf" srcId="{62DD382D-CD10-4829-A09A-A6BFC81B1C0A}" destId="{2FFD7BDD-F760-4F40-A10B-B3D321768B88}" srcOrd="1" destOrd="0" presId="urn:microsoft.com/office/officeart/2005/8/layout/hProcess9"/>
    <dgm:cxn modelId="{67552C0F-D93F-431A-B266-95F875BD5BDC}"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99,9%</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AE179C09-3095-4F52-8A03-B19E8F4F8CE3}" type="presOf" srcId="{31E6EE46-7F4F-4073-8A5B-F0D0C10EB7B8}" destId="{FFDE71BE-DCFE-4CB0-BE08-128FFA04E25B}" srcOrd="0" destOrd="0" presId="urn:microsoft.com/office/officeart/2005/8/layout/hProcess9"/>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55DD1B81-5ECA-4F52-84C6-2AA9CED4D1FC}" type="presOf" srcId="{AE464215-6814-4ED4-8C2D-7E9220848A8B}" destId="{D402C13E-BFED-4613-A4FE-D5BD88831288}" srcOrd="0" destOrd="0" presId="urn:microsoft.com/office/officeart/2005/8/layout/hProcess9"/>
    <dgm:cxn modelId="{ECAEA351-2CB9-4D2F-BA84-B91F585BC580}" type="presOf" srcId="{0B2EA6F9-26D2-461A-A6E7-E946C78DD3EC}" destId="{63004F43-213A-4873-8F60-DA53381DACF2}" srcOrd="0" destOrd="0" presId="urn:microsoft.com/office/officeart/2005/8/layout/hProcess9"/>
    <dgm:cxn modelId="{25ACA149-AF4E-45A2-B598-0023F8CD5E90}" type="presParOf" srcId="{FFDE71BE-DCFE-4CB0-BE08-128FFA04E25B}" destId="{FCBEEA08-5CC3-4AD4-A6D1-916C1C91DE3D}" srcOrd="0" destOrd="0" presId="urn:microsoft.com/office/officeart/2005/8/layout/hProcess9"/>
    <dgm:cxn modelId="{2E5EF7EC-09E3-4255-91AE-119DD3095BA7}" type="presParOf" srcId="{FFDE71BE-DCFE-4CB0-BE08-128FFA04E25B}" destId="{62DD382D-CD10-4829-A09A-A6BFC81B1C0A}" srcOrd="1" destOrd="0" presId="urn:microsoft.com/office/officeart/2005/8/layout/hProcess9"/>
    <dgm:cxn modelId="{B184781B-8A36-4608-9997-96C5E5676FF9}" type="presParOf" srcId="{62DD382D-CD10-4829-A09A-A6BFC81B1C0A}" destId="{63004F43-213A-4873-8F60-DA53381DACF2}" srcOrd="0" destOrd="0" presId="urn:microsoft.com/office/officeart/2005/8/layout/hProcess9"/>
    <dgm:cxn modelId="{1B7EE5F2-78B5-4940-9344-BB07358F516C}" type="presParOf" srcId="{62DD382D-CD10-4829-A09A-A6BFC81B1C0A}" destId="{2FFD7BDD-F760-4F40-A10B-B3D321768B88}" srcOrd="1" destOrd="0" presId="urn:microsoft.com/office/officeart/2005/8/layout/hProcess9"/>
    <dgm:cxn modelId="{D75E92AB-E4AB-4EF4-9A66-477339BD75F8}"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E1D07A11-D59F-42D3-9467-8E0802787F4E}" type="doc">
      <dgm:prSet loTypeId="urn:microsoft.com/office/officeart/2005/8/layout/vProcess5" loCatId="process"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2000" b="1" i="0" u="none" smtClean="0">
              <a:latin typeface="Times New Roman" pitchFamily="18" charset="0"/>
              <a:cs typeface="Times New Roman" pitchFamily="18" charset="0"/>
            </a:rPr>
            <a:t>Культура</a:t>
          </a:r>
          <a:endParaRPr lang="ru-RU" sz="2000" b="1" dirty="0">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600" b="1">
            <a:latin typeface="Times New Roman" pitchFamily="18" charset="0"/>
            <a:cs typeface="Times New Roman" pitchFamily="18" charset="0"/>
          </a:endParaRPr>
        </a:p>
      </dgm:t>
    </dgm:pt>
    <dgm:pt modelId="{32A63089-77A6-44F6-9AEC-2FEC56B478D9}" type="sibTrans" cxnId="{0E6A4A31-E118-4006-B0BD-0585A950E743}">
      <dgm:prSet custT="1"/>
      <dgm:spPr>
        <a:solidFill>
          <a:schemeClr val="accent3">
            <a:lumMod val="40000"/>
            <a:lumOff val="60000"/>
            <a:alpha val="90000"/>
          </a:schemeClr>
        </a:solidFill>
      </dgm:spPr>
      <dgm:t>
        <a:bodyPr/>
        <a:lstStyle/>
        <a:p>
          <a:endParaRPr lang="ru-RU" sz="1600" b="1">
            <a:latin typeface="Times New Roman" pitchFamily="18" charset="0"/>
            <a:cs typeface="Times New Roman" pitchFamily="18" charset="0"/>
          </a:endParaRPr>
        </a:p>
      </dgm:t>
    </dgm:pt>
    <dgm:pt modelId="{64955052-90F1-4DB2-97D9-5611230BAA9B}">
      <dgm:prSet phldrT="[Текст]" custT="1"/>
      <dgm:spPr/>
      <dgm:t>
        <a:bodyPr/>
        <a:lstStyle/>
        <a:p>
          <a:r>
            <a:rPr lang="ru-RU" sz="1600" b="1" i="0" u="none" dirty="0" smtClean="0">
              <a:latin typeface="Times New Roman" pitchFamily="18" charset="0"/>
              <a:cs typeface="Times New Roman" pitchFamily="18" charset="0"/>
            </a:rPr>
            <a:t>Другие вопросы в области культуры, кинематографии</a:t>
          </a:r>
          <a:endParaRPr lang="ru-RU" sz="1600" b="1" dirty="0">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600" b="1">
            <a:latin typeface="Times New Roman" pitchFamily="18" charset="0"/>
            <a:cs typeface="Times New Roman" pitchFamily="18" charset="0"/>
          </a:endParaRPr>
        </a:p>
      </dgm:t>
    </dgm:pt>
    <dgm:pt modelId="{291D87F4-6A54-4CCC-A3FA-29E15E992F3F}" type="sibTrans" cxnId="{BC9C3FA9-79B0-4F97-B3D2-408752F9536B}">
      <dgm:prSet/>
      <dgm:spPr/>
      <dgm:t>
        <a:bodyPr/>
        <a:lstStyle/>
        <a:p>
          <a:endParaRPr lang="ru-RU" sz="1600" b="1">
            <a:latin typeface="Times New Roman" pitchFamily="18" charset="0"/>
            <a:cs typeface="Times New Roman" pitchFamily="18" charset="0"/>
          </a:endParaRPr>
        </a:p>
      </dgm:t>
    </dgm:pt>
    <dgm:pt modelId="{45975CD8-D95B-4CFD-9161-EA14BACC069E}">
      <dgm:prSet phldrT="[Текст]" custT="1"/>
      <dgm:spPr/>
      <dgm:t>
        <a:bodyPr/>
        <a:lstStyle/>
        <a:p>
          <a:pPr algn="just"/>
          <a:r>
            <a:rPr lang="ru-RU" sz="1600" b="1" i="0" u="none" dirty="0" smtClean="0">
              <a:latin typeface="Times New Roman" pitchFamily="18" charset="0"/>
              <a:cs typeface="Times New Roman" pitchFamily="18" charset="0"/>
            </a:rPr>
            <a:t>Кинематография</a:t>
          </a:r>
          <a:endParaRPr lang="ru-RU" sz="1600" b="1" dirty="0">
            <a:latin typeface="Times New Roman" pitchFamily="18" charset="0"/>
            <a:cs typeface="Times New Roman" pitchFamily="18" charset="0"/>
          </a:endParaRPr>
        </a:p>
      </dgm:t>
    </dgm:pt>
    <dgm:pt modelId="{2DD1819E-8F5F-4F3B-9D90-FCA951782B2E}" type="parTrans" cxnId="{75AEE7A4-F138-4C63-824B-47ACF68EC2EF}">
      <dgm:prSet/>
      <dgm:spPr/>
      <dgm:t>
        <a:bodyPr/>
        <a:lstStyle/>
        <a:p>
          <a:endParaRPr lang="ru-RU" sz="1600" b="1">
            <a:latin typeface="Times New Roman" pitchFamily="18" charset="0"/>
            <a:cs typeface="Times New Roman" pitchFamily="18" charset="0"/>
          </a:endParaRPr>
        </a:p>
      </dgm:t>
    </dgm:pt>
    <dgm:pt modelId="{B02F3097-3BCC-40B4-B3C1-8570E7AA945E}" type="sibTrans" cxnId="{75AEE7A4-F138-4C63-824B-47ACF68EC2EF}">
      <dgm:prSet/>
      <dgm:spPr>
        <a:solidFill>
          <a:schemeClr val="accent3">
            <a:lumMod val="40000"/>
            <a:lumOff val="60000"/>
            <a:alpha val="90000"/>
          </a:schemeClr>
        </a:solidFill>
      </dgm:spPr>
      <dgm:t>
        <a:bodyPr/>
        <a:lstStyle/>
        <a:p>
          <a:endParaRPr lang="ru-RU" sz="1600" b="1">
            <a:latin typeface="Times New Roman" pitchFamily="18" charset="0"/>
            <a:cs typeface="Times New Roman" pitchFamily="18" charset="0"/>
          </a:endParaRPr>
        </a:p>
      </dgm:t>
    </dgm:pt>
    <dgm:pt modelId="{2FBDEF2C-FE03-46E8-9013-0E45651DC186}" type="pres">
      <dgm:prSet presAssocID="{E1D07A11-D59F-42D3-9467-8E0802787F4E}" presName="outerComposite" presStyleCnt="0">
        <dgm:presLayoutVars>
          <dgm:chMax val="5"/>
          <dgm:dir/>
          <dgm:resizeHandles val="exact"/>
        </dgm:presLayoutVars>
      </dgm:prSet>
      <dgm:spPr/>
      <dgm:t>
        <a:bodyPr/>
        <a:lstStyle/>
        <a:p>
          <a:endParaRPr lang="ru-RU"/>
        </a:p>
      </dgm:t>
    </dgm:pt>
    <dgm:pt modelId="{82CF61C5-7172-4DB0-A40E-D24A8A983082}" type="pres">
      <dgm:prSet presAssocID="{E1D07A11-D59F-42D3-9467-8E0802787F4E}" presName="dummyMaxCanvas" presStyleCnt="0">
        <dgm:presLayoutVars/>
      </dgm:prSet>
      <dgm:spPr/>
    </dgm:pt>
    <dgm:pt modelId="{6CC12DB9-2801-436E-938B-7B477F7A840D}" type="pres">
      <dgm:prSet presAssocID="{E1D07A11-D59F-42D3-9467-8E0802787F4E}" presName="ThreeNodes_1" presStyleLbl="node1" presStyleIdx="0" presStyleCnt="3">
        <dgm:presLayoutVars>
          <dgm:bulletEnabled val="1"/>
        </dgm:presLayoutVars>
      </dgm:prSet>
      <dgm:spPr/>
      <dgm:t>
        <a:bodyPr/>
        <a:lstStyle/>
        <a:p>
          <a:endParaRPr lang="ru-RU"/>
        </a:p>
      </dgm:t>
    </dgm:pt>
    <dgm:pt modelId="{34EA660F-DA14-4F91-96E1-00C0A8081130}" type="pres">
      <dgm:prSet presAssocID="{E1D07A11-D59F-42D3-9467-8E0802787F4E}" presName="ThreeNodes_2" presStyleLbl="node1" presStyleIdx="1" presStyleCnt="3">
        <dgm:presLayoutVars>
          <dgm:bulletEnabled val="1"/>
        </dgm:presLayoutVars>
      </dgm:prSet>
      <dgm:spPr/>
      <dgm:t>
        <a:bodyPr/>
        <a:lstStyle/>
        <a:p>
          <a:endParaRPr lang="ru-RU"/>
        </a:p>
      </dgm:t>
    </dgm:pt>
    <dgm:pt modelId="{B090E3A7-A872-4EFC-98DF-435EB2428B14}" type="pres">
      <dgm:prSet presAssocID="{E1D07A11-D59F-42D3-9467-8E0802787F4E}" presName="ThreeNodes_3" presStyleLbl="node1" presStyleIdx="2" presStyleCnt="3">
        <dgm:presLayoutVars>
          <dgm:bulletEnabled val="1"/>
        </dgm:presLayoutVars>
      </dgm:prSet>
      <dgm:spPr/>
      <dgm:t>
        <a:bodyPr/>
        <a:lstStyle/>
        <a:p>
          <a:endParaRPr lang="ru-RU"/>
        </a:p>
      </dgm:t>
    </dgm:pt>
    <dgm:pt modelId="{99335FD9-843D-4142-9371-AC7161D56F08}" type="pres">
      <dgm:prSet presAssocID="{E1D07A11-D59F-42D3-9467-8E0802787F4E}" presName="ThreeConn_1-2" presStyleLbl="fgAccFollowNode1" presStyleIdx="0" presStyleCnt="2">
        <dgm:presLayoutVars>
          <dgm:bulletEnabled val="1"/>
        </dgm:presLayoutVars>
      </dgm:prSet>
      <dgm:spPr/>
      <dgm:t>
        <a:bodyPr/>
        <a:lstStyle/>
        <a:p>
          <a:endParaRPr lang="ru-RU"/>
        </a:p>
      </dgm:t>
    </dgm:pt>
    <dgm:pt modelId="{D8EDF97C-F160-4285-95B9-609F28579426}" type="pres">
      <dgm:prSet presAssocID="{E1D07A11-D59F-42D3-9467-8E0802787F4E}" presName="ThreeConn_2-3" presStyleLbl="fgAccFollowNode1" presStyleIdx="1" presStyleCnt="2">
        <dgm:presLayoutVars>
          <dgm:bulletEnabled val="1"/>
        </dgm:presLayoutVars>
      </dgm:prSet>
      <dgm:spPr/>
      <dgm:t>
        <a:bodyPr/>
        <a:lstStyle/>
        <a:p>
          <a:endParaRPr lang="ru-RU"/>
        </a:p>
      </dgm:t>
    </dgm:pt>
    <dgm:pt modelId="{A17EAA69-4ADD-436A-B6BC-B967AB6734DD}" type="pres">
      <dgm:prSet presAssocID="{E1D07A11-D59F-42D3-9467-8E0802787F4E}" presName="ThreeNodes_1_text" presStyleLbl="node1" presStyleIdx="2" presStyleCnt="3">
        <dgm:presLayoutVars>
          <dgm:bulletEnabled val="1"/>
        </dgm:presLayoutVars>
      </dgm:prSet>
      <dgm:spPr/>
      <dgm:t>
        <a:bodyPr/>
        <a:lstStyle/>
        <a:p>
          <a:endParaRPr lang="ru-RU"/>
        </a:p>
      </dgm:t>
    </dgm:pt>
    <dgm:pt modelId="{65AE0B3D-5AFD-4A2D-B88D-D0F6738FF754}" type="pres">
      <dgm:prSet presAssocID="{E1D07A11-D59F-42D3-9467-8E0802787F4E}" presName="ThreeNodes_2_text" presStyleLbl="node1" presStyleIdx="2" presStyleCnt="3">
        <dgm:presLayoutVars>
          <dgm:bulletEnabled val="1"/>
        </dgm:presLayoutVars>
      </dgm:prSet>
      <dgm:spPr/>
      <dgm:t>
        <a:bodyPr/>
        <a:lstStyle/>
        <a:p>
          <a:endParaRPr lang="ru-RU"/>
        </a:p>
      </dgm:t>
    </dgm:pt>
    <dgm:pt modelId="{DA309A7D-DA5E-4EFF-99ED-773BBF6EDFCF}" type="pres">
      <dgm:prSet presAssocID="{E1D07A11-D59F-42D3-9467-8E0802787F4E}" presName="ThreeNodes_3_text" presStyleLbl="node1" presStyleIdx="2" presStyleCnt="3">
        <dgm:presLayoutVars>
          <dgm:bulletEnabled val="1"/>
        </dgm:presLayoutVars>
      </dgm:prSet>
      <dgm:spPr/>
      <dgm:t>
        <a:bodyPr/>
        <a:lstStyle/>
        <a:p>
          <a:endParaRPr lang="ru-RU"/>
        </a:p>
      </dgm:t>
    </dgm:pt>
  </dgm:ptLst>
  <dgm:cxnLst>
    <dgm:cxn modelId="{DF04FC9C-D335-47E3-8E01-73EDCFF285C4}" type="presOf" srcId="{5EBEA80D-370F-47E8-B433-EC68B6C899C6}" destId="{6CC12DB9-2801-436E-938B-7B477F7A840D}" srcOrd="0" destOrd="0" presId="urn:microsoft.com/office/officeart/2005/8/layout/vProcess5"/>
    <dgm:cxn modelId="{366CC3E5-EC3A-4250-B15E-6799DC7E702D}" type="presOf" srcId="{E1D07A11-D59F-42D3-9467-8E0802787F4E}" destId="{2FBDEF2C-FE03-46E8-9013-0E45651DC186}" srcOrd="0" destOrd="0" presId="urn:microsoft.com/office/officeart/2005/8/layout/vProcess5"/>
    <dgm:cxn modelId="{405C9E21-9D7B-4647-BA72-22899001B265}" type="presOf" srcId="{5EBEA80D-370F-47E8-B433-EC68B6C899C6}" destId="{A17EAA69-4ADD-436A-B6BC-B967AB6734DD}" srcOrd="1" destOrd="0" presId="urn:microsoft.com/office/officeart/2005/8/layout/vProcess5"/>
    <dgm:cxn modelId="{3BD39082-9396-40CB-BDD1-4EF907E513C6}" type="presOf" srcId="{45975CD8-D95B-4CFD-9161-EA14BACC069E}" destId="{65AE0B3D-5AFD-4A2D-B88D-D0F6738FF754}" srcOrd="1" destOrd="0" presId="urn:microsoft.com/office/officeart/2005/8/layout/vProcess5"/>
    <dgm:cxn modelId="{BC9C3FA9-79B0-4F97-B3D2-408752F9536B}" srcId="{E1D07A11-D59F-42D3-9467-8E0802787F4E}" destId="{64955052-90F1-4DB2-97D9-5611230BAA9B}" srcOrd="2" destOrd="0" parTransId="{6889681C-5C57-4264-B1C3-B463561AB14E}" sibTransId="{291D87F4-6A54-4CCC-A3FA-29E15E992F3F}"/>
    <dgm:cxn modelId="{232669CE-406F-474B-B236-4E2DD0D00FF9}" type="presOf" srcId="{45975CD8-D95B-4CFD-9161-EA14BACC069E}" destId="{34EA660F-DA14-4F91-96E1-00C0A8081130}" srcOrd="0" destOrd="0" presId="urn:microsoft.com/office/officeart/2005/8/layout/vProcess5"/>
    <dgm:cxn modelId="{0E6A4A31-E118-4006-B0BD-0585A950E743}" srcId="{E1D07A11-D59F-42D3-9467-8E0802787F4E}" destId="{5EBEA80D-370F-47E8-B433-EC68B6C899C6}" srcOrd="0" destOrd="0" parTransId="{5D5FCBFD-5452-48DB-804C-939E4019FCB5}" sibTransId="{32A63089-77A6-44F6-9AEC-2FEC56B478D9}"/>
    <dgm:cxn modelId="{75AEE7A4-F138-4C63-824B-47ACF68EC2EF}" srcId="{E1D07A11-D59F-42D3-9467-8E0802787F4E}" destId="{45975CD8-D95B-4CFD-9161-EA14BACC069E}" srcOrd="1" destOrd="0" parTransId="{2DD1819E-8F5F-4F3B-9D90-FCA951782B2E}" sibTransId="{B02F3097-3BCC-40B4-B3C1-8570E7AA945E}"/>
    <dgm:cxn modelId="{2F301432-F85A-469A-AAE7-066A40476623}" type="presOf" srcId="{64955052-90F1-4DB2-97D9-5611230BAA9B}" destId="{DA309A7D-DA5E-4EFF-99ED-773BBF6EDFCF}" srcOrd="1" destOrd="0" presId="urn:microsoft.com/office/officeart/2005/8/layout/vProcess5"/>
    <dgm:cxn modelId="{8D320C30-9E94-436A-BD39-C5F8E5B92954}" type="presOf" srcId="{B02F3097-3BCC-40B4-B3C1-8570E7AA945E}" destId="{D8EDF97C-F160-4285-95B9-609F28579426}" srcOrd="0" destOrd="0" presId="urn:microsoft.com/office/officeart/2005/8/layout/vProcess5"/>
    <dgm:cxn modelId="{26F690EA-B91C-47AC-9CDE-5C120B102151}" type="presOf" srcId="{32A63089-77A6-44F6-9AEC-2FEC56B478D9}" destId="{99335FD9-843D-4142-9371-AC7161D56F08}" srcOrd="0" destOrd="0" presId="urn:microsoft.com/office/officeart/2005/8/layout/vProcess5"/>
    <dgm:cxn modelId="{EE8B7F68-D89C-4EA2-B439-E57A8C524815}" type="presOf" srcId="{64955052-90F1-4DB2-97D9-5611230BAA9B}" destId="{B090E3A7-A872-4EFC-98DF-435EB2428B14}" srcOrd="0" destOrd="0" presId="urn:microsoft.com/office/officeart/2005/8/layout/vProcess5"/>
    <dgm:cxn modelId="{254709A8-5804-422C-8A1F-552BA7C299BB}" type="presParOf" srcId="{2FBDEF2C-FE03-46E8-9013-0E45651DC186}" destId="{82CF61C5-7172-4DB0-A40E-D24A8A983082}" srcOrd="0" destOrd="0" presId="urn:microsoft.com/office/officeart/2005/8/layout/vProcess5"/>
    <dgm:cxn modelId="{D561B9A0-0260-4263-9E3F-2642462B1D9C}" type="presParOf" srcId="{2FBDEF2C-FE03-46E8-9013-0E45651DC186}" destId="{6CC12DB9-2801-436E-938B-7B477F7A840D}" srcOrd="1" destOrd="0" presId="urn:microsoft.com/office/officeart/2005/8/layout/vProcess5"/>
    <dgm:cxn modelId="{B037192A-93EA-425E-8179-6C757B7872C7}" type="presParOf" srcId="{2FBDEF2C-FE03-46E8-9013-0E45651DC186}" destId="{34EA660F-DA14-4F91-96E1-00C0A8081130}" srcOrd="2" destOrd="0" presId="urn:microsoft.com/office/officeart/2005/8/layout/vProcess5"/>
    <dgm:cxn modelId="{5BA360DF-7262-47B4-BF28-DAD3338F69BD}" type="presParOf" srcId="{2FBDEF2C-FE03-46E8-9013-0E45651DC186}" destId="{B090E3A7-A872-4EFC-98DF-435EB2428B14}" srcOrd="3" destOrd="0" presId="urn:microsoft.com/office/officeart/2005/8/layout/vProcess5"/>
    <dgm:cxn modelId="{A2921C64-7897-4210-A556-14640720852C}" type="presParOf" srcId="{2FBDEF2C-FE03-46E8-9013-0E45651DC186}" destId="{99335FD9-843D-4142-9371-AC7161D56F08}" srcOrd="4" destOrd="0" presId="urn:microsoft.com/office/officeart/2005/8/layout/vProcess5"/>
    <dgm:cxn modelId="{AAA6B342-082E-435C-8951-C86CAD66CDAE}" type="presParOf" srcId="{2FBDEF2C-FE03-46E8-9013-0E45651DC186}" destId="{D8EDF97C-F160-4285-95B9-609F28579426}" srcOrd="5" destOrd="0" presId="urn:microsoft.com/office/officeart/2005/8/layout/vProcess5"/>
    <dgm:cxn modelId="{C695F412-E96A-4CB3-BB60-BBCDB37F3577}" type="presParOf" srcId="{2FBDEF2C-FE03-46E8-9013-0E45651DC186}" destId="{A17EAA69-4ADD-436A-B6BC-B967AB6734DD}" srcOrd="6" destOrd="0" presId="urn:microsoft.com/office/officeart/2005/8/layout/vProcess5"/>
    <dgm:cxn modelId="{B0D945E7-7FDD-400B-BB75-73717B30CBAB}" type="presParOf" srcId="{2FBDEF2C-FE03-46E8-9013-0E45651DC186}" destId="{65AE0B3D-5AFD-4A2D-B88D-D0F6738FF754}" srcOrd="7" destOrd="0" presId="urn:microsoft.com/office/officeart/2005/8/layout/vProcess5"/>
    <dgm:cxn modelId="{B3CFA8DA-488A-41F5-B0AE-67EAC63EB2B6}" type="presParOf" srcId="{2FBDEF2C-FE03-46E8-9013-0E45651DC186}" destId="{DA309A7D-DA5E-4EFF-99ED-773BBF6EDFCF}" srcOrd="8" destOrd="0" presId="urn:microsoft.com/office/officeart/2005/8/layout/vProcess5"/>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2800" dirty="0" smtClean="0">
              <a:latin typeface="Times New Roman" pitchFamily="18" charset="0"/>
              <a:cs typeface="Times New Roman" pitchFamily="18" charset="0"/>
            </a:rPr>
            <a:t>47 254,0</a:t>
          </a:r>
          <a:endParaRPr lang="ru-RU" sz="28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69364F54-2740-4037-9DA4-B373A14B153D}" type="pres">
      <dgm:prSet presAssocID="{31E6EE46-7F4F-4073-8A5B-F0D0C10EB7B8}" presName="Name0" presStyleCnt="0">
        <dgm:presLayoutVars>
          <dgm:dir/>
          <dgm:resizeHandles val="exact"/>
        </dgm:presLayoutVars>
      </dgm:prSet>
      <dgm:spPr/>
      <dgm:t>
        <a:bodyPr/>
        <a:lstStyle/>
        <a:p>
          <a:endParaRPr lang="ru-RU"/>
        </a:p>
      </dgm:t>
    </dgm:pt>
    <dgm:pt modelId="{34151352-6CF8-492D-8DEB-9F0B12C21402}" type="pres">
      <dgm:prSet presAssocID="{0B2EA6F9-26D2-461A-A6E7-E946C78DD3EC}" presName="node" presStyleLbl="node1" presStyleIdx="0" presStyleCnt="2">
        <dgm:presLayoutVars>
          <dgm:bulletEnabled val="1"/>
        </dgm:presLayoutVars>
      </dgm:prSet>
      <dgm:spPr/>
      <dgm:t>
        <a:bodyPr/>
        <a:lstStyle/>
        <a:p>
          <a:endParaRPr lang="ru-RU"/>
        </a:p>
      </dgm:t>
    </dgm:pt>
    <dgm:pt modelId="{4910C7BA-85B8-455B-8A3B-48F021A6728D}" type="pres">
      <dgm:prSet presAssocID="{0C1CC200-E0DC-48A0-93BA-A69646A56B6C}" presName="sibTrans" presStyleLbl="sibTrans2D1" presStyleIdx="0" presStyleCnt="1"/>
      <dgm:spPr/>
      <dgm:t>
        <a:bodyPr/>
        <a:lstStyle/>
        <a:p>
          <a:endParaRPr lang="ru-RU"/>
        </a:p>
      </dgm:t>
    </dgm:pt>
    <dgm:pt modelId="{1ACA2A91-AAB0-45B5-8601-89359AE1864A}" type="pres">
      <dgm:prSet presAssocID="{0C1CC200-E0DC-48A0-93BA-A69646A56B6C}" presName="connectorText" presStyleLbl="sibTrans2D1" presStyleIdx="0" presStyleCnt="1"/>
      <dgm:spPr/>
      <dgm:t>
        <a:bodyPr/>
        <a:lstStyle/>
        <a:p>
          <a:endParaRPr lang="ru-RU"/>
        </a:p>
      </dgm:t>
    </dgm:pt>
    <dgm:pt modelId="{D38FD2D7-3932-47FD-B7E2-99D8B03997BD}" type="pres">
      <dgm:prSet presAssocID="{AE464215-6814-4ED4-8C2D-7E9220848A8B}" presName="node" presStyleLbl="node1" presStyleIdx="1" presStyleCnt="2">
        <dgm:presLayoutVars>
          <dgm:bulletEnabled val="1"/>
        </dgm:presLayoutVars>
      </dgm:prSet>
      <dgm:spPr/>
      <dgm:t>
        <a:bodyPr/>
        <a:lstStyle/>
        <a:p>
          <a:endParaRPr lang="ru-RU"/>
        </a:p>
      </dgm:t>
    </dgm:pt>
  </dgm:ptLst>
  <dgm:cxnLst>
    <dgm:cxn modelId="{3829FC64-C569-4D04-8DCC-677FFD0467CD}" type="presOf" srcId="{0B2EA6F9-26D2-461A-A6E7-E946C78DD3EC}" destId="{34151352-6CF8-492D-8DEB-9F0B12C21402}" srcOrd="0" destOrd="0" presId="urn:microsoft.com/office/officeart/2005/8/layout/process1"/>
    <dgm:cxn modelId="{0FC91F9C-EFEB-425D-B336-942D31CA5117}" type="presOf" srcId="{0C1CC200-E0DC-48A0-93BA-A69646A56B6C}" destId="{1ACA2A91-AAB0-45B5-8601-89359AE1864A}" srcOrd="1" destOrd="0" presId="urn:microsoft.com/office/officeart/2005/8/layout/process1"/>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106A9245-F0D8-4C57-A1EC-0EEFC515484F}" type="presOf" srcId="{31E6EE46-7F4F-4073-8A5B-F0D0C10EB7B8}" destId="{69364F54-2740-4037-9DA4-B373A14B153D}" srcOrd="0" destOrd="0" presId="urn:microsoft.com/office/officeart/2005/8/layout/process1"/>
    <dgm:cxn modelId="{89AF1AB0-E3E0-46BA-AAE2-DEB3FBD480D3}" type="presOf" srcId="{AE464215-6814-4ED4-8C2D-7E9220848A8B}" destId="{D38FD2D7-3932-47FD-B7E2-99D8B03997BD}" srcOrd="0" destOrd="0" presId="urn:microsoft.com/office/officeart/2005/8/layout/process1"/>
    <dgm:cxn modelId="{E79834EF-16E3-497C-B446-76E789FA5045}" type="presOf" srcId="{0C1CC200-E0DC-48A0-93BA-A69646A56B6C}" destId="{4910C7BA-85B8-455B-8A3B-48F021A6728D}" srcOrd="0" destOrd="0" presId="urn:microsoft.com/office/officeart/2005/8/layout/process1"/>
    <dgm:cxn modelId="{C25932D9-3619-4170-9667-E4D72E68CBE7}" type="presParOf" srcId="{69364F54-2740-4037-9DA4-B373A14B153D}" destId="{34151352-6CF8-492D-8DEB-9F0B12C21402}" srcOrd="0" destOrd="0" presId="urn:microsoft.com/office/officeart/2005/8/layout/process1"/>
    <dgm:cxn modelId="{B8D4382C-651F-414D-9B72-5F4FD36AA97A}" type="presParOf" srcId="{69364F54-2740-4037-9DA4-B373A14B153D}" destId="{4910C7BA-85B8-455B-8A3B-48F021A6728D}" srcOrd="1" destOrd="0" presId="urn:microsoft.com/office/officeart/2005/8/layout/process1"/>
    <dgm:cxn modelId="{70A84C44-30F3-4C93-937D-2EC5D350ABBD}" type="presParOf" srcId="{4910C7BA-85B8-455B-8A3B-48F021A6728D}" destId="{1ACA2A91-AAB0-45B5-8601-89359AE1864A}" srcOrd="0" destOrd="0" presId="urn:microsoft.com/office/officeart/2005/8/layout/process1"/>
    <dgm:cxn modelId="{A3239BAF-9D87-4DB7-88F1-CD432A5DE5D6}" type="presParOf" srcId="{69364F54-2740-4037-9DA4-B373A14B153D}" destId="{D38FD2D7-3932-47FD-B7E2-99D8B03997BD}" srcOrd="2"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1800" b="1" dirty="0" smtClean="0">
              <a:solidFill>
                <a:schemeClr val="tx2">
                  <a:lumMod val="75000"/>
                </a:schemeClr>
              </a:solidFill>
              <a:latin typeface="Times New Roman" pitchFamily="18" charset="0"/>
              <a:cs typeface="Times New Roman" pitchFamily="18" charset="0"/>
            </a:rPr>
            <a:t>Налоговые поступления</a:t>
          </a:r>
          <a:endParaRPr lang="ru-RU" sz="1800" b="1" dirty="0">
            <a:solidFill>
              <a:schemeClr val="tx2">
                <a:lumMod val="75000"/>
              </a:schemeClr>
            </a:solidFill>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400">
            <a:solidFill>
              <a:schemeClr val="tx2">
                <a:lumMod val="75000"/>
              </a:schemeClr>
            </a:solidFill>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1400">
            <a:solidFill>
              <a:schemeClr val="tx2">
                <a:lumMod val="75000"/>
              </a:schemeClr>
            </a:solidFill>
            <a:latin typeface="Times New Roman" pitchFamily="18" charset="0"/>
            <a:cs typeface="Times New Roman" pitchFamily="18" charset="0"/>
          </a:endParaRPr>
        </a:p>
      </dgm:t>
    </dgm:pt>
    <dgm:pt modelId="{0E3291F3-FAF8-4237-9234-70944C25D840}">
      <dgm:prSet phldrT="[Текст]" custT="1"/>
      <dgm:spPr/>
      <dgm:t>
        <a:bodyPr/>
        <a:lstStyle/>
        <a:p>
          <a:r>
            <a:rPr lang="ru-RU" sz="1400" b="1" dirty="0" smtClean="0">
              <a:solidFill>
                <a:schemeClr val="tx2">
                  <a:lumMod val="75000"/>
                </a:schemeClr>
              </a:solidFill>
              <a:latin typeface="Times New Roman" pitchFamily="18" charset="0"/>
              <a:cs typeface="Times New Roman" pitchFamily="18" charset="0"/>
            </a:rPr>
            <a:t>Налог на совокупный доход (НСД )</a:t>
          </a:r>
          <a:endParaRPr lang="ru-RU" sz="1400" dirty="0">
            <a:solidFill>
              <a:schemeClr val="tx2">
                <a:lumMod val="75000"/>
              </a:schemeClr>
            </a:solidFill>
            <a:latin typeface="Times New Roman" pitchFamily="18" charset="0"/>
            <a:cs typeface="Times New Roman" pitchFamily="18" charset="0"/>
          </a:endParaRPr>
        </a:p>
      </dgm:t>
    </dgm:pt>
    <dgm:pt modelId="{5FE7D354-1BBF-4BC4-9D27-CB55B2E46AFC}" type="parTrans" cxnId="{CC2D6C9D-7E34-4CCE-AC2F-25A5325B65D1}">
      <dgm:prSet/>
      <dgm:spPr/>
      <dgm:t>
        <a:bodyPr/>
        <a:lstStyle/>
        <a:p>
          <a:endParaRPr lang="ru-RU" sz="1400">
            <a:solidFill>
              <a:schemeClr val="tx2">
                <a:lumMod val="75000"/>
              </a:schemeClr>
            </a:solidFill>
            <a:latin typeface="Times New Roman" pitchFamily="18" charset="0"/>
            <a:cs typeface="Times New Roman" pitchFamily="18" charset="0"/>
          </a:endParaRPr>
        </a:p>
      </dgm:t>
    </dgm:pt>
    <dgm:pt modelId="{AD829CF5-DAC7-452A-B252-3A37B89E040F}" type="sibTrans" cxnId="{CC2D6C9D-7E34-4CCE-AC2F-25A5325B65D1}">
      <dgm:prSet custT="1"/>
      <dgm:spPr/>
      <dgm:t>
        <a:bodyPr/>
        <a:lstStyle/>
        <a:p>
          <a:endParaRPr lang="ru-RU" sz="1400">
            <a:solidFill>
              <a:schemeClr val="tx2">
                <a:lumMod val="75000"/>
              </a:schemeClr>
            </a:solidFill>
            <a:latin typeface="Times New Roman" pitchFamily="18" charset="0"/>
            <a:cs typeface="Times New Roman" pitchFamily="18" charset="0"/>
          </a:endParaRPr>
        </a:p>
      </dgm:t>
    </dgm:pt>
    <dgm:pt modelId="{64955052-90F1-4DB2-97D9-5611230BAA9B}">
      <dgm:prSet phldrT="[Текст]" custT="1"/>
      <dgm:spPr/>
      <dgm:t>
        <a:bodyPr/>
        <a:lstStyle/>
        <a:p>
          <a:r>
            <a:rPr lang="ru-RU" sz="1400" b="1" dirty="0" smtClean="0">
              <a:solidFill>
                <a:schemeClr val="tx2">
                  <a:lumMod val="75000"/>
                </a:schemeClr>
              </a:solidFill>
              <a:latin typeface="Times New Roman" pitchFamily="18" charset="0"/>
              <a:cs typeface="Times New Roman" pitchFamily="18" charset="0"/>
            </a:rPr>
            <a:t>Налог на доходы физических лиц (НДФЛ)</a:t>
          </a:r>
          <a:endParaRPr lang="ru-RU" sz="1400" b="1" dirty="0">
            <a:solidFill>
              <a:schemeClr val="tx2">
                <a:lumMod val="75000"/>
              </a:schemeClr>
            </a:solidFill>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400">
            <a:solidFill>
              <a:schemeClr val="tx2">
                <a:lumMod val="75000"/>
              </a:schemeClr>
            </a:solidFill>
          </a:endParaRPr>
        </a:p>
      </dgm:t>
    </dgm:pt>
    <dgm:pt modelId="{291D87F4-6A54-4CCC-A3FA-29E15E992F3F}" type="sibTrans" cxnId="{BC9C3FA9-79B0-4F97-B3D2-408752F9536B}">
      <dgm:prSet/>
      <dgm:spPr/>
      <dgm:t>
        <a:bodyPr/>
        <a:lstStyle/>
        <a:p>
          <a:endParaRPr lang="ru-RU" sz="1400">
            <a:solidFill>
              <a:schemeClr val="tx2">
                <a:lumMod val="75000"/>
              </a:schemeClr>
            </a:solidFill>
          </a:endParaRPr>
        </a:p>
      </dgm:t>
    </dgm:pt>
    <dgm:pt modelId="{88918093-1496-4CCD-BC57-3121B503D79E}">
      <dgm:prSet phldrT="[Текст]" custT="1"/>
      <dgm:spPr/>
      <dgm:t>
        <a:bodyPr/>
        <a:lstStyle/>
        <a:p>
          <a:r>
            <a:rPr lang="ru-RU" sz="1400" b="1" dirty="0" smtClean="0">
              <a:solidFill>
                <a:schemeClr val="tx2">
                  <a:lumMod val="75000"/>
                </a:schemeClr>
              </a:solidFill>
              <a:latin typeface="Times New Roman" pitchFamily="18" charset="0"/>
              <a:cs typeface="Times New Roman" pitchFamily="18" charset="0"/>
            </a:rPr>
            <a:t>Государственная</a:t>
          </a:r>
          <a:r>
            <a:rPr lang="ru-RU" sz="1400" dirty="0" smtClean="0">
              <a:solidFill>
                <a:schemeClr val="tx2">
                  <a:lumMod val="75000"/>
                </a:schemeClr>
              </a:solidFill>
              <a:latin typeface="Times New Roman" pitchFamily="18" charset="0"/>
              <a:cs typeface="Times New Roman" pitchFamily="18" charset="0"/>
            </a:rPr>
            <a:t> </a:t>
          </a:r>
          <a:r>
            <a:rPr lang="ru-RU" sz="1400" b="1" dirty="0" smtClean="0">
              <a:solidFill>
                <a:schemeClr val="tx2">
                  <a:lumMod val="75000"/>
                </a:schemeClr>
              </a:solidFill>
              <a:latin typeface="Times New Roman" pitchFamily="18" charset="0"/>
              <a:cs typeface="Times New Roman" pitchFamily="18" charset="0"/>
            </a:rPr>
            <a:t>пошлина (ГП)</a:t>
          </a:r>
          <a:endParaRPr lang="ru-RU" sz="1400" b="1" dirty="0">
            <a:solidFill>
              <a:schemeClr val="tx2">
                <a:lumMod val="75000"/>
              </a:schemeClr>
            </a:solidFill>
            <a:latin typeface="Times New Roman" pitchFamily="18" charset="0"/>
            <a:cs typeface="Times New Roman" pitchFamily="18" charset="0"/>
          </a:endParaRPr>
        </a:p>
      </dgm:t>
    </dgm:pt>
    <dgm:pt modelId="{79966C11-833C-4C6B-9A78-F5F1F3EAD67D}" type="parTrans" cxnId="{5D33B4B2-80C7-4F63-A51A-C93574EF7D1D}">
      <dgm:prSet/>
      <dgm:spPr/>
      <dgm:t>
        <a:bodyPr/>
        <a:lstStyle/>
        <a:p>
          <a:endParaRPr lang="ru-RU">
            <a:solidFill>
              <a:schemeClr val="tx2">
                <a:lumMod val="75000"/>
              </a:schemeClr>
            </a:solidFill>
          </a:endParaRPr>
        </a:p>
      </dgm:t>
    </dgm:pt>
    <dgm:pt modelId="{BADC79CC-A42D-4D27-ADBE-97FE01CF7C60}" type="sibTrans" cxnId="{5D33B4B2-80C7-4F63-A51A-C93574EF7D1D}">
      <dgm:prSet/>
      <dgm:spPr/>
      <dgm:t>
        <a:bodyPr/>
        <a:lstStyle/>
        <a:p>
          <a:endParaRPr lang="ru-RU">
            <a:solidFill>
              <a:schemeClr val="tx2">
                <a:lumMod val="75000"/>
              </a:schemeClr>
            </a:solidFill>
          </a:endParaRPr>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D0BF581A-4379-4D8F-AC13-E765476BE04E}" type="pres">
      <dgm:prSet presAssocID="{88918093-1496-4CCD-BC57-3121B503D79E}" presName="boxAndChildren" presStyleCnt="0"/>
      <dgm:spPr/>
    </dgm:pt>
    <dgm:pt modelId="{B05D2EB8-7F42-4E92-9FBD-913806114195}" type="pres">
      <dgm:prSet presAssocID="{88918093-1496-4CCD-BC57-3121B503D79E}" presName="parentTextBox" presStyleLbl="node1" presStyleIdx="0" presStyleCnt="4"/>
      <dgm:spPr/>
      <dgm:t>
        <a:bodyPr/>
        <a:lstStyle/>
        <a:p>
          <a:endParaRPr lang="ru-RU"/>
        </a:p>
      </dgm:t>
    </dgm:pt>
    <dgm:pt modelId="{21045D49-45E9-4A51-8F6B-BC7048D200F2}" type="pres">
      <dgm:prSet presAssocID="{AD829CF5-DAC7-452A-B252-3A37B89E040F}" presName="sp" presStyleCnt="0"/>
      <dgm:spPr/>
    </dgm:pt>
    <dgm:pt modelId="{D4D20892-B069-4133-AD7F-212C70AC5B38}" type="pres">
      <dgm:prSet presAssocID="{0E3291F3-FAF8-4237-9234-70944C25D840}" presName="arrowAndChildren" presStyleCnt="0"/>
      <dgm:spPr/>
    </dgm:pt>
    <dgm:pt modelId="{0F5481FC-35F0-4068-9F72-A8AEF934D839}" type="pres">
      <dgm:prSet presAssocID="{0E3291F3-FAF8-4237-9234-70944C25D840}" presName="parentTextArrow" presStyleLbl="node1" presStyleIdx="1" presStyleCnt="4"/>
      <dgm:spPr/>
      <dgm:t>
        <a:bodyPr/>
        <a:lstStyle/>
        <a:p>
          <a:endParaRPr lang="ru-RU"/>
        </a:p>
      </dgm:t>
    </dgm:pt>
    <dgm:pt modelId="{AE3BD09A-8F45-4B78-A996-B8DC94DCC6C9}" type="pres">
      <dgm:prSet presAssocID="{291D87F4-6A54-4CCC-A3FA-29E15E992F3F}" presName="sp" presStyleCnt="0"/>
      <dgm:spPr/>
    </dgm:pt>
    <dgm:pt modelId="{5B6312DB-9019-4BB4-B2AC-A0B9AB992DE7}" type="pres">
      <dgm:prSet presAssocID="{64955052-90F1-4DB2-97D9-5611230BAA9B}" presName="arrowAndChildren" presStyleCnt="0"/>
      <dgm:spPr/>
    </dgm:pt>
    <dgm:pt modelId="{56FBBB28-7054-457E-88BD-65E54C4499AF}" type="pres">
      <dgm:prSet presAssocID="{64955052-90F1-4DB2-97D9-5611230BAA9B}" presName="parentTextArrow" presStyleLbl="node1" presStyleIdx="2" presStyleCnt="4"/>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3" presStyleCnt="4"/>
      <dgm:spPr/>
      <dgm:t>
        <a:bodyPr/>
        <a:lstStyle/>
        <a:p>
          <a:endParaRPr lang="ru-RU"/>
        </a:p>
      </dgm:t>
    </dgm:pt>
  </dgm:ptLst>
  <dgm:cxnLst>
    <dgm:cxn modelId="{CC2D6C9D-7E34-4CCE-AC2F-25A5325B65D1}" srcId="{E1D07A11-D59F-42D3-9467-8E0802787F4E}" destId="{0E3291F3-FAF8-4237-9234-70944C25D840}" srcOrd="2" destOrd="0" parTransId="{5FE7D354-1BBF-4BC4-9D27-CB55B2E46AFC}" sibTransId="{AD829CF5-DAC7-452A-B252-3A37B89E040F}"/>
    <dgm:cxn modelId="{E90C47C4-F16E-401D-9ED8-C501C9FD6D26}" type="presOf" srcId="{E1D07A11-D59F-42D3-9467-8E0802787F4E}" destId="{93CAA005-9F07-419B-9ABD-514DABDF2ED2}" srcOrd="0" destOrd="0" presId="urn:microsoft.com/office/officeart/2005/8/layout/process4"/>
    <dgm:cxn modelId="{E320B8D2-9CCE-4493-8500-8A17FBE776A8}" type="presOf" srcId="{5EBEA80D-370F-47E8-B433-EC68B6C899C6}" destId="{B2D77980-4D5B-4E42-98A5-19BE0B988386}" srcOrd="0" destOrd="0" presId="urn:microsoft.com/office/officeart/2005/8/layout/process4"/>
    <dgm:cxn modelId="{810591B8-6519-4167-894C-490DA287A37D}" type="presOf" srcId="{64955052-90F1-4DB2-97D9-5611230BAA9B}" destId="{56FBBB28-7054-457E-88BD-65E54C4499AF}" srcOrd="0" destOrd="0" presId="urn:microsoft.com/office/officeart/2005/8/layout/process4"/>
    <dgm:cxn modelId="{BC9C3FA9-79B0-4F97-B3D2-408752F9536B}" srcId="{E1D07A11-D59F-42D3-9467-8E0802787F4E}" destId="{64955052-90F1-4DB2-97D9-5611230BAA9B}" srcOrd="1" destOrd="0" parTransId="{6889681C-5C57-4264-B1C3-B463561AB14E}" sibTransId="{291D87F4-6A54-4CCC-A3FA-29E15E992F3F}"/>
    <dgm:cxn modelId="{5D33B4B2-80C7-4F63-A51A-C93574EF7D1D}" srcId="{E1D07A11-D59F-42D3-9467-8E0802787F4E}" destId="{88918093-1496-4CCD-BC57-3121B503D79E}" srcOrd="3" destOrd="0" parTransId="{79966C11-833C-4C6B-9A78-F5F1F3EAD67D}" sibTransId="{BADC79CC-A42D-4D27-ADBE-97FE01CF7C60}"/>
    <dgm:cxn modelId="{0E9534CB-53E5-4213-B050-E79CFD4DE3EA}" type="presOf" srcId="{0E3291F3-FAF8-4237-9234-70944C25D840}" destId="{0F5481FC-35F0-4068-9F72-A8AEF934D839}" srcOrd="0" destOrd="0" presId="urn:microsoft.com/office/officeart/2005/8/layout/process4"/>
    <dgm:cxn modelId="{9EA5F1D3-4AD6-4258-A475-EA6BE4F8CA04}" type="presOf" srcId="{88918093-1496-4CCD-BC57-3121B503D79E}" destId="{B05D2EB8-7F42-4E92-9FBD-913806114195}" srcOrd="0" destOrd="0" presId="urn:microsoft.com/office/officeart/2005/8/layout/process4"/>
    <dgm:cxn modelId="{0E6A4A31-E118-4006-B0BD-0585A950E743}" srcId="{E1D07A11-D59F-42D3-9467-8E0802787F4E}" destId="{5EBEA80D-370F-47E8-B433-EC68B6C899C6}" srcOrd="0" destOrd="0" parTransId="{5D5FCBFD-5452-48DB-804C-939E4019FCB5}" sibTransId="{32A63089-77A6-44F6-9AEC-2FEC56B478D9}"/>
    <dgm:cxn modelId="{D4962500-35AB-4F0E-BACF-861DBFCA532C}" type="presParOf" srcId="{93CAA005-9F07-419B-9ABD-514DABDF2ED2}" destId="{D0BF581A-4379-4D8F-AC13-E765476BE04E}" srcOrd="0" destOrd="0" presId="urn:microsoft.com/office/officeart/2005/8/layout/process4"/>
    <dgm:cxn modelId="{9222CF05-3077-429C-A728-5B242BA5CDC4}" type="presParOf" srcId="{D0BF581A-4379-4D8F-AC13-E765476BE04E}" destId="{B05D2EB8-7F42-4E92-9FBD-913806114195}" srcOrd="0" destOrd="0" presId="urn:microsoft.com/office/officeart/2005/8/layout/process4"/>
    <dgm:cxn modelId="{BC275A05-9479-46C3-9E5F-AB3123349E64}" type="presParOf" srcId="{93CAA005-9F07-419B-9ABD-514DABDF2ED2}" destId="{21045D49-45E9-4A51-8F6B-BC7048D200F2}" srcOrd="1" destOrd="0" presId="urn:microsoft.com/office/officeart/2005/8/layout/process4"/>
    <dgm:cxn modelId="{097A8E58-AE48-4B5F-8F82-872DFBFA3C61}" type="presParOf" srcId="{93CAA005-9F07-419B-9ABD-514DABDF2ED2}" destId="{D4D20892-B069-4133-AD7F-212C70AC5B38}" srcOrd="2" destOrd="0" presId="urn:microsoft.com/office/officeart/2005/8/layout/process4"/>
    <dgm:cxn modelId="{FDCBB388-3661-4C9C-BC88-D473C2FFB21C}" type="presParOf" srcId="{D4D20892-B069-4133-AD7F-212C70AC5B38}" destId="{0F5481FC-35F0-4068-9F72-A8AEF934D839}" srcOrd="0" destOrd="0" presId="urn:microsoft.com/office/officeart/2005/8/layout/process4"/>
    <dgm:cxn modelId="{14BA0C29-4C4A-4EE1-98D9-1C8005A8CA7C}" type="presParOf" srcId="{93CAA005-9F07-419B-9ABD-514DABDF2ED2}" destId="{AE3BD09A-8F45-4B78-A996-B8DC94DCC6C9}" srcOrd="3" destOrd="0" presId="urn:microsoft.com/office/officeart/2005/8/layout/process4"/>
    <dgm:cxn modelId="{F9639B81-562C-44FE-A4C4-D158B0761309}" type="presParOf" srcId="{93CAA005-9F07-419B-9ABD-514DABDF2ED2}" destId="{5B6312DB-9019-4BB4-B2AC-A0B9AB992DE7}" srcOrd="4" destOrd="0" presId="urn:microsoft.com/office/officeart/2005/8/layout/process4"/>
    <dgm:cxn modelId="{F22E0CA2-7C3A-44B4-A6F3-10B6CFB91630}" type="presParOf" srcId="{5B6312DB-9019-4BB4-B2AC-A0B9AB992DE7}" destId="{56FBBB28-7054-457E-88BD-65E54C4499AF}" srcOrd="0" destOrd="0" presId="urn:microsoft.com/office/officeart/2005/8/layout/process4"/>
    <dgm:cxn modelId="{DD69238D-49D5-4623-B079-D0762A8B3927}" type="presParOf" srcId="{93CAA005-9F07-419B-9ABD-514DABDF2ED2}" destId="{5D11D56D-3ABC-4E53-BEF4-3B56959227BF}" srcOrd="5" destOrd="0" presId="urn:microsoft.com/office/officeart/2005/8/layout/process4"/>
    <dgm:cxn modelId="{30CDBD57-B98C-41E3-93D4-59CC0980D1BB}" type="presParOf" srcId="{93CAA005-9F07-419B-9ABD-514DABDF2ED2}" destId="{E52FCECD-E42D-404D-B13D-D2BF5949BF15}" srcOrd="6" destOrd="0" presId="urn:microsoft.com/office/officeart/2005/8/layout/process4"/>
    <dgm:cxn modelId="{D4FE9001-BBD1-4C77-A6A5-DBC8C5C02C58}"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dirty="0" smtClean="0">
              <a:latin typeface="Times New Roman" pitchFamily="18" charset="0"/>
              <a:cs typeface="Times New Roman" pitchFamily="18" charset="0"/>
            </a:rPr>
            <a:t>98,1 %</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E4C91E6B-A994-49A1-B72D-56AD68C0A0C9}" type="pres">
      <dgm:prSet presAssocID="{31E6EE46-7F4F-4073-8A5B-F0D0C10EB7B8}" presName="Name0" presStyleCnt="0">
        <dgm:presLayoutVars>
          <dgm:dir/>
          <dgm:resizeHandles val="exact"/>
        </dgm:presLayoutVars>
      </dgm:prSet>
      <dgm:spPr/>
      <dgm:t>
        <a:bodyPr/>
        <a:lstStyle/>
        <a:p>
          <a:endParaRPr lang="ru-RU"/>
        </a:p>
      </dgm:t>
    </dgm:pt>
    <dgm:pt modelId="{DA2C26B9-663C-453B-9F11-11B318B92C5C}" type="pres">
      <dgm:prSet presAssocID="{0B2EA6F9-26D2-461A-A6E7-E946C78DD3EC}" presName="node" presStyleLbl="node1" presStyleIdx="0" presStyleCnt="2">
        <dgm:presLayoutVars>
          <dgm:bulletEnabled val="1"/>
        </dgm:presLayoutVars>
      </dgm:prSet>
      <dgm:spPr/>
      <dgm:t>
        <a:bodyPr/>
        <a:lstStyle/>
        <a:p>
          <a:endParaRPr lang="ru-RU"/>
        </a:p>
      </dgm:t>
    </dgm:pt>
    <dgm:pt modelId="{770C1FA3-415D-4BA0-ABF9-1CDDFAE7EF5A}" type="pres">
      <dgm:prSet presAssocID="{0C1CC200-E0DC-48A0-93BA-A69646A56B6C}" presName="sibTrans" presStyleLbl="sibTrans2D1" presStyleIdx="0" presStyleCnt="1"/>
      <dgm:spPr/>
      <dgm:t>
        <a:bodyPr/>
        <a:lstStyle/>
        <a:p>
          <a:endParaRPr lang="ru-RU"/>
        </a:p>
      </dgm:t>
    </dgm:pt>
    <dgm:pt modelId="{624EC0CF-881D-4189-A371-4903C1558A51}" type="pres">
      <dgm:prSet presAssocID="{0C1CC200-E0DC-48A0-93BA-A69646A56B6C}" presName="connectorText" presStyleLbl="sibTrans2D1" presStyleIdx="0" presStyleCnt="1"/>
      <dgm:spPr/>
      <dgm:t>
        <a:bodyPr/>
        <a:lstStyle/>
        <a:p>
          <a:endParaRPr lang="ru-RU"/>
        </a:p>
      </dgm:t>
    </dgm:pt>
    <dgm:pt modelId="{835BF970-590A-4F43-A619-682F1400B6FE}" type="pres">
      <dgm:prSet presAssocID="{AE464215-6814-4ED4-8C2D-7E9220848A8B}" presName="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2435FE5C-9F78-4EA6-9B34-79235C930A12}" type="presOf" srcId="{31E6EE46-7F4F-4073-8A5B-F0D0C10EB7B8}" destId="{E4C91E6B-A994-49A1-B72D-56AD68C0A0C9}" srcOrd="0" destOrd="0" presId="urn:microsoft.com/office/officeart/2005/8/layout/process1"/>
    <dgm:cxn modelId="{B55061C9-884C-4B06-B132-C9EB0DA18D01}" type="presOf" srcId="{0B2EA6F9-26D2-461A-A6E7-E946C78DD3EC}" destId="{DA2C26B9-663C-453B-9F11-11B318B92C5C}" srcOrd="0" destOrd="0" presId="urn:microsoft.com/office/officeart/2005/8/layout/process1"/>
    <dgm:cxn modelId="{DD87C51D-726C-4C22-A5B0-6D50F328C510}" srcId="{31E6EE46-7F4F-4073-8A5B-F0D0C10EB7B8}" destId="{0B2EA6F9-26D2-461A-A6E7-E946C78DD3EC}" srcOrd="0" destOrd="0" parTransId="{6A5B949B-9E46-4C6C-8C3F-62FC4A9C3D70}" sibTransId="{0C1CC200-E0DC-48A0-93BA-A69646A56B6C}"/>
    <dgm:cxn modelId="{8E4B53D7-8D93-4F04-B46E-E5FE1F4DB3C3}" type="presOf" srcId="{0C1CC200-E0DC-48A0-93BA-A69646A56B6C}" destId="{770C1FA3-415D-4BA0-ABF9-1CDDFAE7EF5A}" srcOrd="0" destOrd="0" presId="urn:microsoft.com/office/officeart/2005/8/layout/process1"/>
    <dgm:cxn modelId="{2D0BE3B1-DC5A-4792-AA20-D028C95A468B}" type="presOf" srcId="{0C1CC200-E0DC-48A0-93BA-A69646A56B6C}" destId="{624EC0CF-881D-4189-A371-4903C1558A51}" srcOrd="1" destOrd="0" presId="urn:microsoft.com/office/officeart/2005/8/layout/process1"/>
    <dgm:cxn modelId="{1B1C20E7-9401-4BFA-A894-AC6DF07832C9}" type="presOf" srcId="{AE464215-6814-4ED4-8C2D-7E9220848A8B}" destId="{835BF970-590A-4F43-A619-682F1400B6FE}" srcOrd="0" destOrd="0" presId="urn:microsoft.com/office/officeart/2005/8/layout/process1"/>
    <dgm:cxn modelId="{879AAAA2-03ED-4F58-8C4E-421269C65C0C}" type="presParOf" srcId="{E4C91E6B-A994-49A1-B72D-56AD68C0A0C9}" destId="{DA2C26B9-663C-453B-9F11-11B318B92C5C}" srcOrd="0" destOrd="0" presId="urn:microsoft.com/office/officeart/2005/8/layout/process1"/>
    <dgm:cxn modelId="{5EB2F6E1-7F96-4F73-98B1-0868DE5733E7}" type="presParOf" srcId="{E4C91E6B-A994-49A1-B72D-56AD68C0A0C9}" destId="{770C1FA3-415D-4BA0-ABF9-1CDDFAE7EF5A}" srcOrd="1" destOrd="0" presId="urn:microsoft.com/office/officeart/2005/8/layout/process1"/>
    <dgm:cxn modelId="{48719797-998F-4D78-9575-BAD086BF9B37}" type="presParOf" srcId="{770C1FA3-415D-4BA0-ABF9-1CDDFAE7EF5A}" destId="{624EC0CF-881D-4189-A371-4903C1558A51}" srcOrd="0" destOrd="0" presId="urn:microsoft.com/office/officeart/2005/8/layout/process1"/>
    <dgm:cxn modelId="{8333198E-A6B8-4E0D-A16D-9089CC52A02A}" type="presParOf" srcId="{E4C91E6B-A994-49A1-B72D-56AD68C0A0C9}" destId="{835BF970-590A-4F43-A619-682F1400B6FE}" srcOrd="2" destOrd="0" presId="urn:microsoft.com/office/officeart/2005/8/layout/process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2000" b="1" i="0" u="none" dirty="0" smtClean="0">
              <a:latin typeface="Times New Roman" pitchFamily="18" charset="0"/>
              <a:cs typeface="Times New Roman" pitchFamily="18" charset="0"/>
            </a:rPr>
            <a:t>Пенсионное обеспечение</a:t>
          </a:r>
          <a:endParaRPr lang="ru-RU" sz="2000" b="1" dirty="0">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2000" b="1">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2000" b="1">
            <a:latin typeface="Times New Roman" pitchFamily="18" charset="0"/>
            <a:cs typeface="Times New Roman" pitchFamily="18" charset="0"/>
          </a:endParaRPr>
        </a:p>
      </dgm:t>
    </dgm:pt>
    <dgm:pt modelId="{64955052-90F1-4DB2-97D9-5611230BAA9B}">
      <dgm:prSet phldrT="[Текст]" custT="1"/>
      <dgm:spPr/>
      <dgm:t>
        <a:bodyPr/>
        <a:lstStyle/>
        <a:p>
          <a:r>
            <a:rPr lang="ru-RU" sz="2000" b="1" i="0" u="none" dirty="0" smtClean="0">
              <a:latin typeface="Times New Roman" pitchFamily="18" charset="0"/>
              <a:cs typeface="Times New Roman" pitchFamily="18" charset="0"/>
            </a:rPr>
            <a:t>Охрана семьи и детства</a:t>
          </a:r>
          <a:endParaRPr lang="ru-RU" sz="2000" b="1" dirty="0">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2000" b="1">
            <a:latin typeface="Times New Roman" pitchFamily="18" charset="0"/>
            <a:cs typeface="Times New Roman" pitchFamily="18" charset="0"/>
          </a:endParaRPr>
        </a:p>
      </dgm:t>
    </dgm:pt>
    <dgm:pt modelId="{291D87F4-6A54-4CCC-A3FA-29E15E992F3F}" type="sibTrans" cxnId="{BC9C3FA9-79B0-4F97-B3D2-408752F9536B}">
      <dgm:prSet/>
      <dgm:spPr/>
      <dgm:t>
        <a:bodyPr/>
        <a:lstStyle/>
        <a:p>
          <a:endParaRPr lang="ru-RU" sz="2000" b="1">
            <a:latin typeface="Times New Roman" pitchFamily="18" charset="0"/>
            <a:cs typeface="Times New Roman" pitchFamily="18" charset="0"/>
          </a:endParaRPr>
        </a:p>
      </dgm:t>
    </dgm:pt>
    <dgm:pt modelId="{45975CD8-D95B-4CFD-9161-EA14BACC069E}">
      <dgm:prSet phldrT="[Текст]" custT="1"/>
      <dgm:spPr/>
      <dgm:t>
        <a:bodyPr/>
        <a:lstStyle/>
        <a:p>
          <a:r>
            <a:rPr lang="ru-RU" sz="2000" b="1" i="0" u="none" dirty="0" smtClean="0">
              <a:latin typeface="Times New Roman" pitchFamily="18" charset="0"/>
              <a:cs typeface="Times New Roman" pitchFamily="18" charset="0"/>
            </a:rPr>
            <a:t>Социальное обеспечение населения</a:t>
          </a:r>
          <a:endParaRPr lang="ru-RU" sz="2000" b="1" dirty="0">
            <a:latin typeface="Times New Roman" pitchFamily="18" charset="0"/>
            <a:cs typeface="Times New Roman" pitchFamily="18" charset="0"/>
          </a:endParaRPr>
        </a:p>
      </dgm:t>
    </dgm:pt>
    <dgm:pt modelId="{2DD1819E-8F5F-4F3B-9D90-FCA951782B2E}" type="parTrans" cxnId="{75AEE7A4-F138-4C63-824B-47ACF68EC2EF}">
      <dgm:prSet/>
      <dgm:spPr/>
      <dgm:t>
        <a:bodyPr/>
        <a:lstStyle/>
        <a:p>
          <a:endParaRPr lang="ru-RU" sz="2000" b="1">
            <a:latin typeface="Times New Roman" pitchFamily="18" charset="0"/>
            <a:cs typeface="Times New Roman" pitchFamily="18" charset="0"/>
          </a:endParaRPr>
        </a:p>
      </dgm:t>
    </dgm:pt>
    <dgm:pt modelId="{B02F3097-3BCC-40B4-B3C1-8570E7AA945E}" type="sibTrans" cxnId="{75AEE7A4-F138-4C63-824B-47ACF68EC2EF}">
      <dgm:prSet/>
      <dgm:spPr/>
      <dgm:t>
        <a:bodyPr/>
        <a:lstStyle/>
        <a:p>
          <a:endParaRPr lang="ru-RU" sz="2000" b="1">
            <a:latin typeface="Times New Roman" pitchFamily="18" charset="0"/>
            <a:cs typeface="Times New Roman" pitchFamily="18" charset="0"/>
          </a:endParaRPr>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BB8FA363-E5DD-40C7-A137-752C843BE15F}" type="pres">
      <dgm:prSet presAssocID="{64955052-90F1-4DB2-97D9-5611230BAA9B}" presName="boxAndChildren" presStyleCnt="0"/>
      <dgm:spPr/>
    </dgm:pt>
    <dgm:pt modelId="{B92968B3-8CEF-4E8B-AD55-1CDAF9FE5490}" type="pres">
      <dgm:prSet presAssocID="{64955052-90F1-4DB2-97D9-5611230BAA9B}" presName="parentTextBox" presStyleLbl="node1" presStyleIdx="0" presStyleCnt="3"/>
      <dgm:spPr/>
      <dgm:t>
        <a:bodyPr/>
        <a:lstStyle/>
        <a:p>
          <a:endParaRPr lang="ru-RU"/>
        </a:p>
      </dgm:t>
    </dgm:pt>
    <dgm:pt modelId="{EBDB0013-A48C-44DB-8504-394555737D7E}" type="pres">
      <dgm:prSet presAssocID="{B02F3097-3BCC-40B4-B3C1-8570E7AA945E}" presName="sp" presStyleCnt="0"/>
      <dgm:spPr/>
    </dgm:pt>
    <dgm:pt modelId="{DDEF6F49-6B52-4CFE-9C02-2B4F4D84C614}" type="pres">
      <dgm:prSet presAssocID="{45975CD8-D95B-4CFD-9161-EA14BACC069E}" presName="arrowAndChildren" presStyleCnt="0"/>
      <dgm:spPr/>
    </dgm:pt>
    <dgm:pt modelId="{E212A934-3653-484E-A8A8-473368382F92}" type="pres">
      <dgm:prSet presAssocID="{45975CD8-D95B-4CFD-9161-EA14BACC069E}" presName="parentTextArrow" presStyleLbl="node1" presStyleIdx="1" presStyleCnt="3"/>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2" presStyleCnt="3"/>
      <dgm:spPr/>
      <dgm:t>
        <a:bodyPr/>
        <a:lstStyle/>
        <a:p>
          <a:endParaRPr lang="ru-RU"/>
        </a:p>
      </dgm:t>
    </dgm:pt>
  </dgm:ptLst>
  <dgm:cxnLst>
    <dgm:cxn modelId="{EB84CCE7-E4B5-47DF-B57A-51ADDD3040EB}" type="presOf" srcId="{E1D07A11-D59F-42D3-9467-8E0802787F4E}" destId="{93CAA005-9F07-419B-9ABD-514DABDF2ED2}" srcOrd="0" destOrd="0" presId="urn:microsoft.com/office/officeart/2005/8/layout/process4"/>
    <dgm:cxn modelId="{BC9C3FA9-79B0-4F97-B3D2-408752F9536B}" srcId="{E1D07A11-D59F-42D3-9467-8E0802787F4E}" destId="{64955052-90F1-4DB2-97D9-5611230BAA9B}" srcOrd="2" destOrd="0" parTransId="{6889681C-5C57-4264-B1C3-B463561AB14E}" sibTransId="{291D87F4-6A54-4CCC-A3FA-29E15E992F3F}"/>
    <dgm:cxn modelId="{E101AB3B-122A-493B-AFFF-51E7B1F87CF6}" type="presOf" srcId="{64955052-90F1-4DB2-97D9-5611230BAA9B}" destId="{B92968B3-8CEF-4E8B-AD55-1CDAF9FE5490}" srcOrd="0" destOrd="0" presId="urn:microsoft.com/office/officeart/2005/8/layout/process4"/>
    <dgm:cxn modelId="{0E6A4A31-E118-4006-B0BD-0585A950E743}" srcId="{E1D07A11-D59F-42D3-9467-8E0802787F4E}" destId="{5EBEA80D-370F-47E8-B433-EC68B6C899C6}" srcOrd="0" destOrd="0" parTransId="{5D5FCBFD-5452-48DB-804C-939E4019FCB5}" sibTransId="{32A63089-77A6-44F6-9AEC-2FEC56B478D9}"/>
    <dgm:cxn modelId="{75AEE7A4-F138-4C63-824B-47ACF68EC2EF}" srcId="{E1D07A11-D59F-42D3-9467-8E0802787F4E}" destId="{45975CD8-D95B-4CFD-9161-EA14BACC069E}" srcOrd="1" destOrd="0" parTransId="{2DD1819E-8F5F-4F3B-9D90-FCA951782B2E}" sibTransId="{B02F3097-3BCC-40B4-B3C1-8570E7AA945E}"/>
    <dgm:cxn modelId="{E4A833B1-5E41-4422-BB4A-560D12AF86E8}" type="presOf" srcId="{45975CD8-D95B-4CFD-9161-EA14BACC069E}" destId="{E212A934-3653-484E-A8A8-473368382F92}" srcOrd="0" destOrd="0" presId="urn:microsoft.com/office/officeart/2005/8/layout/process4"/>
    <dgm:cxn modelId="{1137D7EE-EF3D-411B-A04D-12EA4B748D2F}" type="presOf" srcId="{5EBEA80D-370F-47E8-B433-EC68B6C899C6}" destId="{B2D77980-4D5B-4E42-98A5-19BE0B988386}" srcOrd="0" destOrd="0" presId="urn:microsoft.com/office/officeart/2005/8/layout/process4"/>
    <dgm:cxn modelId="{DACF04EE-7D15-478C-A4D9-2E634D2743D9}" type="presParOf" srcId="{93CAA005-9F07-419B-9ABD-514DABDF2ED2}" destId="{BB8FA363-E5DD-40C7-A137-752C843BE15F}" srcOrd="0" destOrd="0" presId="urn:microsoft.com/office/officeart/2005/8/layout/process4"/>
    <dgm:cxn modelId="{A2A1375B-9F01-488E-975A-590D1F085D00}" type="presParOf" srcId="{BB8FA363-E5DD-40C7-A137-752C843BE15F}" destId="{B92968B3-8CEF-4E8B-AD55-1CDAF9FE5490}" srcOrd="0" destOrd="0" presId="urn:microsoft.com/office/officeart/2005/8/layout/process4"/>
    <dgm:cxn modelId="{12351E30-BDD5-4717-9127-8E3BD36AD622}" type="presParOf" srcId="{93CAA005-9F07-419B-9ABD-514DABDF2ED2}" destId="{EBDB0013-A48C-44DB-8504-394555737D7E}" srcOrd="1" destOrd="0" presId="urn:microsoft.com/office/officeart/2005/8/layout/process4"/>
    <dgm:cxn modelId="{07C19460-5DBA-4B4A-A169-20428E23757D}" type="presParOf" srcId="{93CAA005-9F07-419B-9ABD-514DABDF2ED2}" destId="{DDEF6F49-6B52-4CFE-9C02-2B4F4D84C614}" srcOrd="2" destOrd="0" presId="urn:microsoft.com/office/officeart/2005/8/layout/process4"/>
    <dgm:cxn modelId="{54BED33E-40A7-4684-95DC-B596AA5A971D}" type="presParOf" srcId="{DDEF6F49-6B52-4CFE-9C02-2B4F4D84C614}" destId="{E212A934-3653-484E-A8A8-473368382F92}" srcOrd="0" destOrd="0" presId="urn:microsoft.com/office/officeart/2005/8/layout/process4"/>
    <dgm:cxn modelId="{E5F35B82-A224-43AC-ACAF-E85E99DA32F0}" type="presParOf" srcId="{93CAA005-9F07-419B-9ABD-514DABDF2ED2}" destId="{5D11D56D-3ABC-4E53-BEF4-3B56959227BF}" srcOrd="3" destOrd="0" presId="urn:microsoft.com/office/officeart/2005/8/layout/process4"/>
    <dgm:cxn modelId="{25923449-5193-45E5-AE89-44CE7FA03B90}" type="presParOf" srcId="{93CAA005-9F07-419B-9ABD-514DABDF2ED2}" destId="{E52FCECD-E42D-404D-B13D-D2BF5949BF15}" srcOrd="4" destOrd="0" presId="urn:microsoft.com/office/officeart/2005/8/layout/process4"/>
    <dgm:cxn modelId="{F5883A4D-29EF-4C7E-9CE9-59A640BDB19C}"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8B15EB3B-7EA3-464C-8130-07D7D302684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372FE72-9B80-48A8-879D-40F446DF9ADE}">
      <dgm:prSet custT="1">
        <dgm:style>
          <a:lnRef idx="2">
            <a:schemeClr val="dk1"/>
          </a:lnRef>
          <a:fillRef idx="1">
            <a:schemeClr val="lt1"/>
          </a:fillRef>
          <a:effectRef idx="0">
            <a:schemeClr val="dk1"/>
          </a:effectRef>
          <a:fontRef idx="minor">
            <a:schemeClr val="dk1"/>
          </a:fontRef>
        </dgm:style>
      </dgm:prSet>
      <dgm:spPr>
        <a:ln w="15875"/>
      </dgm:spPr>
      <dgm:t>
        <a:bodyPr/>
        <a:lstStyle/>
        <a:p>
          <a:pPr rtl="0"/>
          <a:r>
            <a:rPr lang="ru-RU" sz="1600" dirty="0" smtClean="0">
              <a:latin typeface="Times New Roman" pitchFamily="18" charset="0"/>
              <a:cs typeface="Times New Roman" pitchFamily="18" charset="0"/>
            </a:rPr>
            <a:t>Доплата к пенсиям муниципальных служащих</a:t>
          </a:r>
          <a:endParaRPr lang="ru-RU" sz="1600" dirty="0">
            <a:latin typeface="Times New Roman" pitchFamily="18" charset="0"/>
            <a:cs typeface="Times New Roman" pitchFamily="18" charset="0"/>
          </a:endParaRPr>
        </a:p>
      </dgm:t>
    </dgm:pt>
    <dgm:pt modelId="{C44B356F-31C0-4BF0-8D0B-5DF8B5AAF78C}" type="parTrans" cxnId="{FEB5A03C-36B5-45CF-9707-F3785864CBFB}">
      <dgm:prSet/>
      <dgm:spPr/>
      <dgm:t>
        <a:bodyPr/>
        <a:lstStyle/>
        <a:p>
          <a:endParaRPr lang="ru-RU" sz="1600"/>
        </a:p>
      </dgm:t>
    </dgm:pt>
    <dgm:pt modelId="{0C05039C-497F-4A1A-B110-FF94AB9DE5D7}" type="sibTrans" cxnId="{FEB5A03C-36B5-45CF-9707-F3785864CBFB}">
      <dgm:prSet/>
      <dgm:spPr/>
      <dgm:t>
        <a:bodyPr/>
        <a:lstStyle/>
        <a:p>
          <a:endParaRPr lang="ru-RU" sz="1600"/>
        </a:p>
      </dgm:t>
    </dgm:pt>
    <dgm:pt modelId="{057145E7-F0EB-4CBC-A366-F7ABC977CECB}" type="pres">
      <dgm:prSet presAssocID="{8B15EB3B-7EA3-464C-8130-07D7D302684F}" presName="linear" presStyleCnt="0">
        <dgm:presLayoutVars>
          <dgm:animLvl val="lvl"/>
          <dgm:resizeHandles val="exact"/>
        </dgm:presLayoutVars>
      </dgm:prSet>
      <dgm:spPr/>
      <dgm:t>
        <a:bodyPr/>
        <a:lstStyle/>
        <a:p>
          <a:endParaRPr lang="ru-RU"/>
        </a:p>
      </dgm:t>
    </dgm:pt>
    <dgm:pt modelId="{632A4B96-EC8E-458B-B5A7-17D81A9065DF}" type="pres">
      <dgm:prSet presAssocID="{6372FE72-9B80-48A8-879D-40F446DF9ADE}" presName="parentText" presStyleLbl="node1" presStyleIdx="0" presStyleCnt="1" custLinFactNeighborX="-2041" custLinFactNeighborY="8787">
        <dgm:presLayoutVars>
          <dgm:chMax val="0"/>
          <dgm:bulletEnabled val="1"/>
        </dgm:presLayoutVars>
      </dgm:prSet>
      <dgm:spPr/>
      <dgm:t>
        <a:bodyPr/>
        <a:lstStyle/>
        <a:p>
          <a:endParaRPr lang="ru-RU"/>
        </a:p>
      </dgm:t>
    </dgm:pt>
  </dgm:ptLst>
  <dgm:cxnLst>
    <dgm:cxn modelId="{FEB5A03C-36B5-45CF-9707-F3785864CBFB}" srcId="{8B15EB3B-7EA3-464C-8130-07D7D302684F}" destId="{6372FE72-9B80-48A8-879D-40F446DF9ADE}" srcOrd="0" destOrd="0" parTransId="{C44B356F-31C0-4BF0-8D0B-5DF8B5AAF78C}" sibTransId="{0C05039C-497F-4A1A-B110-FF94AB9DE5D7}"/>
    <dgm:cxn modelId="{C07C714F-C399-42ED-95AC-53A93D6C5BB4}" type="presOf" srcId="{8B15EB3B-7EA3-464C-8130-07D7D302684F}" destId="{057145E7-F0EB-4CBC-A366-F7ABC977CECB}" srcOrd="0" destOrd="0" presId="urn:microsoft.com/office/officeart/2005/8/layout/vList2"/>
    <dgm:cxn modelId="{A402C350-559C-436D-8AB7-9DE4450D477E}" type="presOf" srcId="{6372FE72-9B80-48A8-879D-40F446DF9ADE}" destId="{632A4B96-EC8E-458B-B5A7-17D81A9065DF}" srcOrd="0" destOrd="0" presId="urn:microsoft.com/office/officeart/2005/8/layout/vList2"/>
    <dgm:cxn modelId="{364E7702-E3FD-41D5-8E12-F10FE8CDFD5F}" type="presParOf" srcId="{057145E7-F0EB-4CBC-A366-F7ABC977CECB}" destId="{632A4B96-EC8E-458B-B5A7-17D81A9065DF}" srcOrd="0" destOrd="0" presId="urn:microsoft.com/office/officeart/2005/8/layout/vList2"/>
  </dgm:cxnLst>
  <dgm:bg/>
  <dgm:whole>
    <a:ln w="63500"/>
  </dgm:whole>
  <dgm:extLst>
    <a:ext uri="http://schemas.microsoft.com/office/drawing/2008/diagram">
      <dsp:dataModelExt xmlns:dsp="http://schemas.microsoft.com/office/drawing/2008/diagram" xmlns="" relId="rId2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dirty="0" smtClean="0">
              <a:latin typeface="Times New Roman" pitchFamily="18" charset="0"/>
              <a:cs typeface="Times New Roman" pitchFamily="18" charset="0"/>
            </a:rPr>
            <a:t>47 254,0</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69364F54-2740-4037-9DA4-B373A14B153D}" type="pres">
      <dgm:prSet presAssocID="{31E6EE46-7F4F-4073-8A5B-F0D0C10EB7B8}" presName="Name0" presStyleCnt="0">
        <dgm:presLayoutVars>
          <dgm:dir/>
          <dgm:resizeHandles val="exact"/>
        </dgm:presLayoutVars>
      </dgm:prSet>
      <dgm:spPr/>
      <dgm:t>
        <a:bodyPr/>
        <a:lstStyle/>
        <a:p>
          <a:endParaRPr lang="ru-RU"/>
        </a:p>
      </dgm:t>
    </dgm:pt>
    <dgm:pt modelId="{34151352-6CF8-492D-8DEB-9F0B12C21402}" type="pres">
      <dgm:prSet presAssocID="{0B2EA6F9-26D2-461A-A6E7-E946C78DD3EC}" presName="node" presStyleLbl="node1" presStyleIdx="0" presStyleCnt="2">
        <dgm:presLayoutVars>
          <dgm:bulletEnabled val="1"/>
        </dgm:presLayoutVars>
      </dgm:prSet>
      <dgm:spPr/>
      <dgm:t>
        <a:bodyPr/>
        <a:lstStyle/>
        <a:p>
          <a:endParaRPr lang="ru-RU"/>
        </a:p>
      </dgm:t>
    </dgm:pt>
    <dgm:pt modelId="{4910C7BA-85B8-455B-8A3B-48F021A6728D}" type="pres">
      <dgm:prSet presAssocID="{0C1CC200-E0DC-48A0-93BA-A69646A56B6C}" presName="sibTrans" presStyleLbl="sibTrans2D1" presStyleIdx="0" presStyleCnt="1"/>
      <dgm:spPr/>
      <dgm:t>
        <a:bodyPr/>
        <a:lstStyle/>
        <a:p>
          <a:endParaRPr lang="ru-RU"/>
        </a:p>
      </dgm:t>
    </dgm:pt>
    <dgm:pt modelId="{1ACA2A91-AAB0-45B5-8601-89359AE1864A}" type="pres">
      <dgm:prSet presAssocID="{0C1CC200-E0DC-48A0-93BA-A69646A56B6C}" presName="connectorText" presStyleLbl="sibTrans2D1" presStyleIdx="0" presStyleCnt="1"/>
      <dgm:spPr/>
      <dgm:t>
        <a:bodyPr/>
        <a:lstStyle/>
        <a:p>
          <a:endParaRPr lang="ru-RU"/>
        </a:p>
      </dgm:t>
    </dgm:pt>
    <dgm:pt modelId="{D38FD2D7-3932-47FD-B7E2-99D8B03997BD}" type="pres">
      <dgm:prSet presAssocID="{AE464215-6814-4ED4-8C2D-7E9220848A8B}" presName="node" presStyleLbl="node1" presStyleIdx="1" presStyleCnt="2" custScaleX="100211">
        <dgm:presLayoutVars>
          <dgm:bulletEnabled val="1"/>
        </dgm:presLayoutVars>
      </dgm:prSet>
      <dgm:spPr/>
      <dgm:t>
        <a:bodyPr/>
        <a:lstStyle/>
        <a:p>
          <a:endParaRPr lang="ru-RU"/>
        </a:p>
      </dgm:t>
    </dgm:pt>
  </dgm:ptLst>
  <dgm:cxnLst>
    <dgm:cxn modelId="{CD995A41-FAB8-4802-B0EA-A716295C81D7}" type="presOf" srcId="{AE464215-6814-4ED4-8C2D-7E9220848A8B}" destId="{D38FD2D7-3932-47FD-B7E2-99D8B03997BD}" srcOrd="0" destOrd="0" presId="urn:microsoft.com/office/officeart/2005/8/layout/process1"/>
    <dgm:cxn modelId="{FF1B7E29-14FB-4400-AFAC-D60B7D8AC439}" srcId="{31E6EE46-7F4F-4073-8A5B-F0D0C10EB7B8}" destId="{AE464215-6814-4ED4-8C2D-7E9220848A8B}" srcOrd="1" destOrd="0" parTransId="{94EF7143-8D9E-4595-980B-42DC55177AE5}" sibTransId="{F09BBDA9-9ACA-4E87-9E19-E76E6C39E71D}"/>
    <dgm:cxn modelId="{841876DA-19B0-450D-B5DF-24AF1BECD409}" type="presOf" srcId="{0B2EA6F9-26D2-461A-A6E7-E946C78DD3EC}" destId="{34151352-6CF8-492D-8DEB-9F0B12C21402}" srcOrd="0" destOrd="0" presId="urn:microsoft.com/office/officeart/2005/8/layout/process1"/>
    <dgm:cxn modelId="{DD87C51D-726C-4C22-A5B0-6D50F328C510}" srcId="{31E6EE46-7F4F-4073-8A5B-F0D0C10EB7B8}" destId="{0B2EA6F9-26D2-461A-A6E7-E946C78DD3EC}" srcOrd="0" destOrd="0" parTransId="{6A5B949B-9E46-4C6C-8C3F-62FC4A9C3D70}" sibTransId="{0C1CC200-E0DC-48A0-93BA-A69646A56B6C}"/>
    <dgm:cxn modelId="{F2D0E6BB-F011-47AF-BE14-530B00ED532D}" type="presOf" srcId="{0C1CC200-E0DC-48A0-93BA-A69646A56B6C}" destId="{4910C7BA-85B8-455B-8A3B-48F021A6728D}" srcOrd="0" destOrd="0" presId="urn:microsoft.com/office/officeart/2005/8/layout/process1"/>
    <dgm:cxn modelId="{775ADE71-F8A4-4926-B973-B92C2703D1F4}" type="presOf" srcId="{0C1CC200-E0DC-48A0-93BA-A69646A56B6C}" destId="{1ACA2A91-AAB0-45B5-8601-89359AE1864A}" srcOrd="1" destOrd="0" presId="urn:microsoft.com/office/officeart/2005/8/layout/process1"/>
    <dgm:cxn modelId="{09125E2D-494B-4234-821D-AD7471BC3F4B}" type="presOf" srcId="{31E6EE46-7F4F-4073-8A5B-F0D0C10EB7B8}" destId="{69364F54-2740-4037-9DA4-B373A14B153D}" srcOrd="0" destOrd="0" presId="urn:microsoft.com/office/officeart/2005/8/layout/process1"/>
    <dgm:cxn modelId="{88F90AE6-4E79-4D1C-A8B6-9400311441E5}" type="presParOf" srcId="{69364F54-2740-4037-9DA4-B373A14B153D}" destId="{34151352-6CF8-492D-8DEB-9F0B12C21402}" srcOrd="0" destOrd="0" presId="urn:microsoft.com/office/officeart/2005/8/layout/process1"/>
    <dgm:cxn modelId="{B7A16998-F2C1-4150-8F11-A6A354283156}" type="presParOf" srcId="{69364F54-2740-4037-9DA4-B373A14B153D}" destId="{4910C7BA-85B8-455B-8A3B-48F021A6728D}" srcOrd="1" destOrd="0" presId="urn:microsoft.com/office/officeart/2005/8/layout/process1"/>
    <dgm:cxn modelId="{5201543F-7F93-4BB5-AF65-AAA71D22BD21}" type="presParOf" srcId="{4910C7BA-85B8-455B-8A3B-48F021A6728D}" destId="{1ACA2A91-AAB0-45B5-8601-89359AE1864A}" srcOrd="0" destOrd="0" presId="urn:microsoft.com/office/officeart/2005/8/layout/process1"/>
    <dgm:cxn modelId="{37A4720D-DE04-46CF-801E-560CB8B85361}" type="presParOf" srcId="{69364F54-2740-4037-9DA4-B373A14B153D}" destId="{D38FD2D7-3932-47FD-B7E2-99D8B03997BD}" srcOrd="2"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dirty="0" smtClean="0">
              <a:latin typeface="Times New Roman" pitchFamily="18" charset="0"/>
              <a:cs typeface="Times New Roman" pitchFamily="18" charset="0"/>
            </a:rPr>
            <a:t>98,1%</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E4C91E6B-A994-49A1-B72D-56AD68C0A0C9}" type="pres">
      <dgm:prSet presAssocID="{31E6EE46-7F4F-4073-8A5B-F0D0C10EB7B8}" presName="Name0" presStyleCnt="0">
        <dgm:presLayoutVars>
          <dgm:dir/>
          <dgm:resizeHandles val="exact"/>
        </dgm:presLayoutVars>
      </dgm:prSet>
      <dgm:spPr/>
      <dgm:t>
        <a:bodyPr/>
        <a:lstStyle/>
        <a:p>
          <a:endParaRPr lang="ru-RU"/>
        </a:p>
      </dgm:t>
    </dgm:pt>
    <dgm:pt modelId="{DA2C26B9-663C-453B-9F11-11B318B92C5C}" type="pres">
      <dgm:prSet presAssocID="{0B2EA6F9-26D2-461A-A6E7-E946C78DD3EC}" presName="node" presStyleLbl="node1" presStyleIdx="0" presStyleCnt="2">
        <dgm:presLayoutVars>
          <dgm:bulletEnabled val="1"/>
        </dgm:presLayoutVars>
      </dgm:prSet>
      <dgm:spPr/>
      <dgm:t>
        <a:bodyPr/>
        <a:lstStyle/>
        <a:p>
          <a:endParaRPr lang="ru-RU"/>
        </a:p>
      </dgm:t>
    </dgm:pt>
    <dgm:pt modelId="{770C1FA3-415D-4BA0-ABF9-1CDDFAE7EF5A}" type="pres">
      <dgm:prSet presAssocID="{0C1CC200-E0DC-48A0-93BA-A69646A56B6C}" presName="sibTrans" presStyleLbl="sibTrans2D1" presStyleIdx="0" presStyleCnt="1"/>
      <dgm:spPr/>
      <dgm:t>
        <a:bodyPr/>
        <a:lstStyle/>
        <a:p>
          <a:endParaRPr lang="ru-RU"/>
        </a:p>
      </dgm:t>
    </dgm:pt>
    <dgm:pt modelId="{624EC0CF-881D-4189-A371-4903C1558A51}" type="pres">
      <dgm:prSet presAssocID="{0C1CC200-E0DC-48A0-93BA-A69646A56B6C}" presName="connectorText" presStyleLbl="sibTrans2D1" presStyleIdx="0" presStyleCnt="1"/>
      <dgm:spPr/>
      <dgm:t>
        <a:bodyPr/>
        <a:lstStyle/>
        <a:p>
          <a:endParaRPr lang="ru-RU"/>
        </a:p>
      </dgm:t>
    </dgm:pt>
    <dgm:pt modelId="{835BF970-590A-4F43-A619-682F1400B6FE}" type="pres">
      <dgm:prSet presAssocID="{AE464215-6814-4ED4-8C2D-7E9220848A8B}" presName="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157D9532-CE41-4712-ADA0-D62F5D357C12}" type="presOf" srcId="{0C1CC200-E0DC-48A0-93BA-A69646A56B6C}" destId="{624EC0CF-881D-4189-A371-4903C1558A51}" srcOrd="1" destOrd="0" presId="urn:microsoft.com/office/officeart/2005/8/layout/process1"/>
    <dgm:cxn modelId="{DD87C51D-726C-4C22-A5B0-6D50F328C510}" srcId="{31E6EE46-7F4F-4073-8A5B-F0D0C10EB7B8}" destId="{0B2EA6F9-26D2-461A-A6E7-E946C78DD3EC}" srcOrd="0" destOrd="0" parTransId="{6A5B949B-9E46-4C6C-8C3F-62FC4A9C3D70}" sibTransId="{0C1CC200-E0DC-48A0-93BA-A69646A56B6C}"/>
    <dgm:cxn modelId="{7A9B1556-75C2-4F3E-A975-26A870DEA7B8}" type="presOf" srcId="{31E6EE46-7F4F-4073-8A5B-F0D0C10EB7B8}" destId="{E4C91E6B-A994-49A1-B72D-56AD68C0A0C9}" srcOrd="0" destOrd="0" presId="urn:microsoft.com/office/officeart/2005/8/layout/process1"/>
    <dgm:cxn modelId="{21AD4F28-CB9C-40A0-9C60-4E602B810660}" type="presOf" srcId="{0C1CC200-E0DC-48A0-93BA-A69646A56B6C}" destId="{770C1FA3-415D-4BA0-ABF9-1CDDFAE7EF5A}" srcOrd="0" destOrd="0" presId="urn:microsoft.com/office/officeart/2005/8/layout/process1"/>
    <dgm:cxn modelId="{94DC04C2-B368-49BF-A3C5-57C440602926}" type="presOf" srcId="{AE464215-6814-4ED4-8C2D-7E9220848A8B}" destId="{835BF970-590A-4F43-A619-682F1400B6FE}" srcOrd="0" destOrd="0" presId="urn:microsoft.com/office/officeart/2005/8/layout/process1"/>
    <dgm:cxn modelId="{8214DEF3-5A44-4A64-977B-FADD9E1A9F9A}" type="presOf" srcId="{0B2EA6F9-26D2-461A-A6E7-E946C78DD3EC}" destId="{DA2C26B9-663C-453B-9F11-11B318B92C5C}" srcOrd="0" destOrd="0" presId="urn:microsoft.com/office/officeart/2005/8/layout/process1"/>
    <dgm:cxn modelId="{06881BAE-E1F6-4339-AA3E-0A5735B30DAB}" type="presParOf" srcId="{E4C91E6B-A994-49A1-B72D-56AD68C0A0C9}" destId="{DA2C26B9-663C-453B-9F11-11B318B92C5C}" srcOrd="0" destOrd="0" presId="urn:microsoft.com/office/officeart/2005/8/layout/process1"/>
    <dgm:cxn modelId="{DCB0DA68-1B0C-477B-96AE-968DCC1CAD8C}" type="presParOf" srcId="{E4C91E6B-A994-49A1-B72D-56AD68C0A0C9}" destId="{770C1FA3-415D-4BA0-ABF9-1CDDFAE7EF5A}" srcOrd="1" destOrd="0" presId="urn:microsoft.com/office/officeart/2005/8/layout/process1"/>
    <dgm:cxn modelId="{C6A5ACD1-8862-4789-A684-8823B10C6C6C}" type="presParOf" srcId="{770C1FA3-415D-4BA0-ABF9-1CDDFAE7EF5A}" destId="{624EC0CF-881D-4189-A371-4903C1558A51}" srcOrd="0" destOrd="0" presId="urn:microsoft.com/office/officeart/2005/8/layout/process1"/>
    <dgm:cxn modelId="{9806A152-FB60-489B-8F38-6F4EE801460F}" type="presParOf" srcId="{E4C91E6B-A994-49A1-B72D-56AD68C0A0C9}" destId="{835BF970-590A-4F43-A619-682F1400B6FE}" srcOrd="2" destOrd="0" presId="urn:microsoft.com/office/officeart/2005/8/layout/process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4000" dirty="0" smtClean="0">
              <a:latin typeface="Times New Roman" pitchFamily="18" charset="0"/>
              <a:cs typeface="Times New Roman" pitchFamily="18" charset="0"/>
            </a:rPr>
            <a:t>84 027,2</a:t>
          </a:r>
          <a:endParaRPr lang="ru-RU" sz="40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69364F54-2740-4037-9DA4-B373A14B153D}" type="pres">
      <dgm:prSet presAssocID="{31E6EE46-7F4F-4073-8A5B-F0D0C10EB7B8}" presName="Name0" presStyleCnt="0">
        <dgm:presLayoutVars>
          <dgm:dir/>
          <dgm:resizeHandles val="exact"/>
        </dgm:presLayoutVars>
      </dgm:prSet>
      <dgm:spPr/>
      <dgm:t>
        <a:bodyPr/>
        <a:lstStyle/>
        <a:p>
          <a:endParaRPr lang="ru-RU"/>
        </a:p>
      </dgm:t>
    </dgm:pt>
    <dgm:pt modelId="{34151352-6CF8-492D-8DEB-9F0B12C21402}" type="pres">
      <dgm:prSet presAssocID="{0B2EA6F9-26D2-461A-A6E7-E946C78DD3EC}" presName="node" presStyleLbl="node1" presStyleIdx="0" presStyleCnt="2">
        <dgm:presLayoutVars>
          <dgm:bulletEnabled val="1"/>
        </dgm:presLayoutVars>
      </dgm:prSet>
      <dgm:spPr/>
      <dgm:t>
        <a:bodyPr/>
        <a:lstStyle/>
        <a:p>
          <a:endParaRPr lang="ru-RU"/>
        </a:p>
      </dgm:t>
    </dgm:pt>
    <dgm:pt modelId="{4910C7BA-85B8-455B-8A3B-48F021A6728D}" type="pres">
      <dgm:prSet presAssocID="{0C1CC200-E0DC-48A0-93BA-A69646A56B6C}" presName="sibTrans" presStyleLbl="sibTrans2D1" presStyleIdx="0" presStyleCnt="1"/>
      <dgm:spPr/>
      <dgm:t>
        <a:bodyPr/>
        <a:lstStyle/>
        <a:p>
          <a:endParaRPr lang="ru-RU"/>
        </a:p>
      </dgm:t>
    </dgm:pt>
    <dgm:pt modelId="{1ACA2A91-AAB0-45B5-8601-89359AE1864A}" type="pres">
      <dgm:prSet presAssocID="{0C1CC200-E0DC-48A0-93BA-A69646A56B6C}" presName="connectorText" presStyleLbl="sibTrans2D1" presStyleIdx="0" presStyleCnt="1"/>
      <dgm:spPr/>
      <dgm:t>
        <a:bodyPr/>
        <a:lstStyle/>
        <a:p>
          <a:endParaRPr lang="ru-RU"/>
        </a:p>
      </dgm:t>
    </dgm:pt>
    <dgm:pt modelId="{D38FD2D7-3932-47FD-B7E2-99D8B03997BD}" type="pres">
      <dgm:prSet presAssocID="{AE464215-6814-4ED4-8C2D-7E9220848A8B}" presName="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9D27D34C-1075-443F-82E9-B9007FB0D2C3}" type="presOf" srcId="{AE464215-6814-4ED4-8C2D-7E9220848A8B}" destId="{D38FD2D7-3932-47FD-B7E2-99D8B03997BD}" srcOrd="0" destOrd="0" presId="urn:microsoft.com/office/officeart/2005/8/layout/process1"/>
    <dgm:cxn modelId="{9CAA0884-382A-4ECC-9CBD-D18F9C8AA46A}" type="presOf" srcId="{0C1CC200-E0DC-48A0-93BA-A69646A56B6C}" destId="{4910C7BA-85B8-455B-8A3B-48F021A6728D}" srcOrd="0" destOrd="0" presId="urn:microsoft.com/office/officeart/2005/8/layout/process1"/>
    <dgm:cxn modelId="{F09C9CD9-B618-4208-A92D-551286813415}" type="presOf" srcId="{31E6EE46-7F4F-4073-8A5B-F0D0C10EB7B8}" destId="{69364F54-2740-4037-9DA4-B373A14B153D}" srcOrd="0" destOrd="0" presId="urn:microsoft.com/office/officeart/2005/8/layout/process1"/>
    <dgm:cxn modelId="{EA558D35-8D1C-4770-AD9B-A993137B5FBB}" type="presOf" srcId="{0C1CC200-E0DC-48A0-93BA-A69646A56B6C}" destId="{1ACA2A91-AAB0-45B5-8601-89359AE1864A}" srcOrd="1" destOrd="0" presId="urn:microsoft.com/office/officeart/2005/8/layout/process1"/>
    <dgm:cxn modelId="{6691EDC1-E784-4898-B178-4623F158A9BC}" type="presOf" srcId="{0B2EA6F9-26D2-461A-A6E7-E946C78DD3EC}" destId="{34151352-6CF8-492D-8DEB-9F0B12C21402}" srcOrd="0" destOrd="0" presId="urn:microsoft.com/office/officeart/2005/8/layout/process1"/>
    <dgm:cxn modelId="{0CAC3E61-6A6C-4D61-A8C3-9C4DB8382AD9}" type="presParOf" srcId="{69364F54-2740-4037-9DA4-B373A14B153D}" destId="{34151352-6CF8-492D-8DEB-9F0B12C21402}" srcOrd="0" destOrd="0" presId="urn:microsoft.com/office/officeart/2005/8/layout/process1"/>
    <dgm:cxn modelId="{4DC2A618-83C5-4FAB-A17D-7D762939F107}" type="presParOf" srcId="{69364F54-2740-4037-9DA4-B373A14B153D}" destId="{4910C7BA-85B8-455B-8A3B-48F021A6728D}" srcOrd="1" destOrd="0" presId="urn:microsoft.com/office/officeart/2005/8/layout/process1"/>
    <dgm:cxn modelId="{DE2E190A-64AC-4F11-B4C5-89B6B2F55411}" type="presParOf" srcId="{4910C7BA-85B8-455B-8A3B-48F021A6728D}" destId="{1ACA2A91-AAB0-45B5-8601-89359AE1864A}" srcOrd="0" destOrd="0" presId="urn:microsoft.com/office/officeart/2005/8/layout/process1"/>
    <dgm:cxn modelId="{E0AEA295-48A9-47E2-BD8D-FC27274EEB85}" type="presParOf" srcId="{69364F54-2740-4037-9DA4-B373A14B153D}" destId="{D38FD2D7-3932-47FD-B7E2-99D8B03997BD}" srcOrd="2"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31E6EE46-7F4F-4073-8A5B-F0D0C10EB7B8}"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4000" dirty="0" smtClean="0">
              <a:latin typeface="Times New Roman" pitchFamily="18" charset="0"/>
              <a:cs typeface="Times New Roman" pitchFamily="18" charset="0"/>
            </a:rPr>
            <a:t>100 %</a:t>
          </a:r>
          <a:endParaRPr lang="ru-RU" sz="40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E4C91E6B-A994-49A1-B72D-56AD68C0A0C9}" type="pres">
      <dgm:prSet presAssocID="{31E6EE46-7F4F-4073-8A5B-F0D0C10EB7B8}" presName="Name0" presStyleCnt="0">
        <dgm:presLayoutVars>
          <dgm:dir/>
          <dgm:resizeHandles val="exact"/>
        </dgm:presLayoutVars>
      </dgm:prSet>
      <dgm:spPr/>
      <dgm:t>
        <a:bodyPr/>
        <a:lstStyle/>
        <a:p>
          <a:endParaRPr lang="ru-RU"/>
        </a:p>
      </dgm:t>
    </dgm:pt>
    <dgm:pt modelId="{DA2C26B9-663C-453B-9F11-11B318B92C5C}" type="pres">
      <dgm:prSet presAssocID="{0B2EA6F9-26D2-461A-A6E7-E946C78DD3EC}" presName="node" presStyleLbl="node1" presStyleIdx="0" presStyleCnt="2">
        <dgm:presLayoutVars>
          <dgm:bulletEnabled val="1"/>
        </dgm:presLayoutVars>
      </dgm:prSet>
      <dgm:spPr/>
      <dgm:t>
        <a:bodyPr/>
        <a:lstStyle/>
        <a:p>
          <a:endParaRPr lang="ru-RU"/>
        </a:p>
      </dgm:t>
    </dgm:pt>
    <dgm:pt modelId="{770C1FA3-415D-4BA0-ABF9-1CDDFAE7EF5A}" type="pres">
      <dgm:prSet presAssocID="{0C1CC200-E0DC-48A0-93BA-A69646A56B6C}" presName="sibTrans" presStyleLbl="sibTrans2D1" presStyleIdx="0" presStyleCnt="1"/>
      <dgm:spPr/>
      <dgm:t>
        <a:bodyPr/>
        <a:lstStyle/>
        <a:p>
          <a:endParaRPr lang="ru-RU"/>
        </a:p>
      </dgm:t>
    </dgm:pt>
    <dgm:pt modelId="{624EC0CF-881D-4189-A371-4903C1558A51}" type="pres">
      <dgm:prSet presAssocID="{0C1CC200-E0DC-48A0-93BA-A69646A56B6C}" presName="connectorText" presStyleLbl="sibTrans2D1" presStyleIdx="0" presStyleCnt="1"/>
      <dgm:spPr/>
      <dgm:t>
        <a:bodyPr/>
        <a:lstStyle/>
        <a:p>
          <a:endParaRPr lang="ru-RU"/>
        </a:p>
      </dgm:t>
    </dgm:pt>
    <dgm:pt modelId="{835BF970-590A-4F43-A619-682F1400B6FE}" type="pres">
      <dgm:prSet presAssocID="{AE464215-6814-4ED4-8C2D-7E9220848A8B}" presName="node" presStyleLbl="node1" presStyleIdx="1" presStyleCnt="2" custLinFactX="11543" custLinFactNeighborX="100000">
        <dgm:presLayoutVars>
          <dgm:bulletEnabled val="1"/>
        </dgm:presLayoutVars>
      </dgm:prSet>
      <dgm:spPr/>
      <dgm:t>
        <a:bodyPr/>
        <a:lstStyle/>
        <a:p>
          <a:endParaRPr lang="ru-RU"/>
        </a:p>
      </dgm:t>
    </dgm:pt>
  </dgm:ptLst>
  <dgm:cxnLst>
    <dgm:cxn modelId="{1728482D-88ED-4D79-89B7-D1ACE76E10C8}" type="presOf" srcId="{AE464215-6814-4ED4-8C2D-7E9220848A8B}" destId="{835BF970-590A-4F43-A619-682F1400B6FE}" srcOrd="0" destOrd="0" presId="urn:microsoft.com/office/officeart/2005/8/layout/process1"/>
    <dgm:cxn modelId="{62B5E3DC-6E1B-45B3-A586-CFD33D611237}" type="presOf" srcId="{31E6EE46-7F4F-4073-8A5B-F0D0C10EB7B8}" destId="{E4C91E6B-A994-49A1-B72D-56AD68C0A0C9}" srcOrd="0" destOrd="0" presId="urn:microsoft.com/office/officeart/2005/8/layout/process1"/>
    <dgm:cxn modelId="{FF1B7E29-14FB-4400-AFAC-D60B7D8AC439}" srcId="{31E6EE46-7F4F-4073-8A5B-F0D0C10EB7B8}" destId="{AE464215-6814-4ED4-8C2D-7E9220848A8B}" srcOrd="1" destOrd="0" parTransId="{94EF7143-8D9E-4595-980B-42DC55177AE5}" sibTransId="{F09BBDA9-9ACA-4E87-9E19-E76E6C39E71D}"/>
    <dgm:cxn modelId="{FC7B3E32-6A0F-4C99-B190-608D2B05BB15}" type="presOf" srcId="{0C1CC200-E0DC-48A0-93BA-A69646A56B6C}" destId="{770C1FA3-415D-4BA0-ABF9-1CDDFAE7EF5A}" srcOrd="0" destOrd="0" presId="urn:microsoft.com/office/officeart/2005/8/layout/process1"/>
    <dgm:cxn modelId="{31D986BF-EEBF-464A-BEDB-71BF46D3C88F}" type="presOf" srcId="{0C1CC200-E0DC-48A0-93BA-A69646A56B6C}" destId="{624EC0CF-881D-4189-A371-4903C1558A51}" srcOrd="1" destOrd="0" presId="urn:microsoft.com/office/officeart/2005/8/layout/process1"/>
    <dgm:cxn modelId="{DD87C51D-726C-4C22-A5B0-6D50F328C510}" srcId="{31E6EE46-7F4F-4073-8A5B-F0D0C10EB7B8}" destId="{0B2EA6F9-26D2-461A-A6E7-E946C78DD3EC}" srcOrd="0" destOrd="0" parTransId="{6A5B949B-9E46-4C6C-8C3F-62FC4A9C3D70}" sibTransId="{0C1CC200-E0DC-48A0-93BA-A69646A56B6C}"/>
    <dgm:cxn modelId="{B7124587-98D4-445F-A25A-D79D4C59CB80}" type="presOf" srcId="{0B2EA6F9-26D2-461A-A6E7-E946C78DD3EC}" destId="{DA2C26B9-663C-453B-9F11-11B318B92C5C}" srcOrd="0" destOrd="0" presId="urn:microsoft.com/office/officeart/2005/8/layout/process1"/>
    <dgm:cxn modelId="{A479BD51-AE40-4DF3-AB3E-1529700E6CD1}" type="presParOf" srcId="{E4C91E6B-A994-49A1-B72D-56AD68C0A0C9}" destId="{DA2C26B9-663C-453B-9F11-11B318B92C5C}" srcOrd="0" destOrd="0" presId="urn:microsoft.com/office/officeart/2005/8/layout/process1"/>
    <dgm:cxn modelId="{4B20DC33-65B7-47BF-8ADE-9D354028613A}" type="presParOf" srcId="{E4C91E6B-A994-49A1-B72D-56AD68C0A0C9}" destId="{770C1FA3-415D-4BA0-ABF9-1CDDFAE7EF5A}" srcOrd="1" destOrd="0" presId="urn:microsoft.com/office/officeart/2005/8/layout/process1"/>
    <dgm:cxn modelId="{165BD846-4CDF-428D-866B-FA564A48CC62}" type="presParOf" srcId="{770C1FA3-415D-4BA0-ABF9-1CDDFAE7EF5A}" destId="{624EC0CF-881D-4189-A371-4903C1558A51}" srcOrd="0" destOrd="0" presId="urn:microsoft.com/office/officeart/2005/8/layout/process1"/>
    <dgm:cxn modelId="{9797CF4C-A6D5-4096-82CA-056836E03E7B}" type="presParOf" srcId="{E4C91E6B-A994-49A1-B72D-56AD68C0A0C9}" destId="{835BF970-590A-4F43-A619-682F1400B6FE}" srcOrd="2" destOrd="0" presId="urn:microsoft.com/office/officeart/2005/8/layout/process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8B15EB3B-7EA3-464C-8130-07D7D302684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372FE72-9B80-48A8-879D-40F446DF9ADE}">
      <dgm:prSet custT="1">
        <dgm:style>
          <a:lnRef idx="2">
            <a:schemeClr val="dk1"/>
          </a:lnRef>
          <a:fillRef idx="1">
            <a:schemeClr val="lt1"/>
          </a:fillRef>
          <a:effectRef idx="0">
            <a:schemeClr val="dk1"/>
          </a:effectRef>
          <a:fontRef idx="minor">
            <a:schemeClr val="dk1"/>
          </a:fontRef>
        </dgm:style>
      </dgm:prSet>
      <dgm:spPr>
        <a:ln w="15875"/>
      </dgm:spPr>
      <dgm:t>
        <a:bodyPr/>
        <a:lstStyle/>
        <a:p>
          <a:pPr rtl="0"/>
          <a:r>
            <a:rPr lang="ru-RU" sz="1600" b="0" i="0" u="none" dirty="0" smtClean="0">
              <a:solidFill>
                <a:schemeClr val="tx2">
                  <a:lumMod val="50000"/>
                </a:schemeClr>
              </a:solidFill>
              <a:latin typeface="Times New Roman" pitchFamily="18" charset="0"/>
              <a:cs typeface="Times New Roman" pitchFamily="18" charset="0"/>
            </a:rPr>
            <a:t>В том числе Дотации на выравнивание бюджетной обеспеченности сельских поселений</a:t>
          </a:r>
          <a:endParaRPr lang="ru-RU" sz="1600" b="0" dirty="0">
            <a:solidFill>
              <a:schemeClr val="tx2">
                <a:lumMod val="50000"/>
              </a:schemeClr>
            </a:solidFill>
            <a:latin typeface="Times New Roman" pitchFamily="18" charset="0"/>
            <a:cs typeface="Times New Roman" pitchFamily="18" charset="0"/>
          </a:endParaRPr>
        </a:p>
      </dgm:t>
    </dgm:pt>
    <dgm:pt modelId="{C44B356F-31C0-4BF0-8D0B-5DF8B5AAF78C}" type="parTrans" cxnId="{FEB5A03C-36B5-45CF-9707-F3785864CBFB}">
      <dgm:prSet/>
      <dgm:spPr/>
      <dgm:t>
        <a:bodyPr/>
        <a:lstStyle/>
        <a:p>
          <a:endParaRPr lang="ru-RU" sz="1600" b="0">
            <a:solidFill>
              <a:schemeClr val="tx2">
                <a:lumMod val="50000"/>
              </a:schemeClr>
            </a:solidFill>
            <a:latin typeface="Times New Roman" pitchFamily="18" charset="0"/>
            <a:cs typeface="Times New Roman" pitchFamily="18" charset="0"/>
          </a:endParaRPr>
        </a:p>
      </dgm:t>
    </dgm:pt>
    <dgm:pt modelId="{0C05039C-497F-4A1A-B110-FF94AB9DE5D7}" type="sibTrans" cxnId="{FEB5A03C-36B5-45CF-9707-F3785864CBFB}">
      <dgm:prSet/>
      <dgm:spPr/>
      <dgm:t>
        <a:bodyPr/>
        <a:lstStyle/>
        <a:p>
          <a:endParaRPr lang="ru-RU" sz="1600" b="0">
            <a:solidFill>
              <a:schemeClr val="tx2">
                <a:lumMod val="50000"/>
              </a:schemeClr>
            </a:solidFill>
            <a:latin typeface="Times New Roman" pitchFamily="18" charset="0"/>
            <a:cs typeface="Times New Roman" pitchFamily="18" charset="0"/>
          </a:endParaRPr>
        </a:p>
      </dgm:t>
    </dgm:pt>
    <dgm:pt modelId="{057145E7-F0EB-4CBC-A366-F7ABC977CECB}" type="pres">
      <dgm:prSet presAssocID="{8B15EB3B-7EA3-464C-8130-07D7D302684F}" presName="linear" presStyleCnt="0">
        <dgm:presLayoutVars>
          <dgm:animLvl val="lvl"/>
          <dgm:resizeHandles val="exact"/>
        </dgm:presLayoutVars>
      </dgm:prSet>
      <dgm:spPr/>
      <dgm:t>
        <a:bodyPr/>
        <a:lstStyle/>
        <a:p>
          <a:endParaRPr lang="ru-RU"/>
        </a:p>
      </dgm:t>
    </dgm:pt>
    <dgm:pt modelId="{632A4B96-EC8E-458B-B5A7-17D81A9065DF}" type="pres">
      <dgm:prSet presAssocID="{6372FE72-9B80-48A8-879D-40F446DF9ADE}" presName="parentText" presStyleLbl="node1" presStyleIdx="0" presStyleCnt="1" custLinFactNeighborX="-2041" custLinFactNeighborY="8787">
        <dgm:presLayoutVars>
          <dgm:chMax val="0"/>
          <dgm:bulletEnabled val="1"/>
        </dgm:presLayoutVars>
      </dgm:prSet>
      <dgm:spPr/>
      <dgm:t>
        <a:bodyPr/>
        <a:lstStyle/>
        <a:p>
          <a:endParaRPr lang="ru-RU"/>
        </a:p>
      </dgm:t>
    </dgm:pt>
  </dgm:ptLst>
  <dgm:cxnLst>
    <dgm:cxn modelId="{FEB5A03C-36B5-45CF-9707-F3785864CBFB}" srcId="{8B15EB3B-7EA3-464C-8130-07D7D302684F}" destId="{6372FE72-9B80-48A8-879D-40F446DF9ADE}" srcOrd="0" destOrd="0" parTransId="{C44B356F-31C0-4BF0-8D0B-5DF8B5AAF78C}" sibTransId="{0C05039C-497F-4A1A-B110-FF94AB9DE5D7}"/>
    <dgm:cxn modelId="{D9E37FBA-DD79-472F-9C06-2604EB159483}" type="presOf" srcId="{8B15EB3B-7EA3-464C-8130-07D7D302684F}" destId="{057145E7-F0EB-4CBC-A366-F7ABC977CECB}" srcOrd="0" destOrd="0" presId="urn:microsoft.com/office/officeart/2005/8/layout/vList2"/>
    <dgm:cxn modelId="{2336D022-3161-41C4-A84D-461E01AAC33D}" type="presOf" srcId="{6372FE72-9B80-48A8-879D-40F446DF9ADE}" destId="{632A4B96-EC8E-458B-B5A7-17D81A9065DF}" srcOrd="0" destOrd="0" presId="urn:microsoft.com/office/officeart/2005/8/layout/vList2"/>
    <dgm:cxn modelId="{F9975D7A-6622-450C-A163-4B27A4854E65}" type="presParOf" srcId="{057145E7-F0EB-4CBC-A366-F7ABC977CECB}" destId="{632A4B96-EC8E-458B-B5A7-17D81A9065DF}" srcOrd="0" destOrd="0" presId="urn:microsoft.com/office/officeart/2005/8/layout/vList2"/>
  </dgm:cxnLst>
  <dgm:bg/>
  <dgm:whole>
    <a:ln w="63500"/>
  </dgm:whole>
  <dgm:extLst>
    <a:ext uri="http://schemas.microsoft.com/office/drawing/2008/diagram">
      <dsp:dataModelExt xmlns:dsp="http://schemas.microsoft.com/office/drawing/2008/diagram" xmlns=""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1800" b="1" dirty="0" smtClean="0">
              <a:solidFill>
                <a:schemeClr val="tx2">
                  <a:lumMod val="75000"/>
                </a:schemeClr>
              </a:solidFill>
              <a:latin typeface="Times New Roman" pitchFamily="18" charset="0"/>
              <a:cs typeface="Times New Roman" pitchFamily="18" charset="0"/>
            </a:rPr>
            <a:t>Неналоговые поступления</a:t>
          </a:r>
          <a:endParaRPr lang="ru-RU" sz="1800" b="1" dirty="0">
            <a:solidFill>
              <a:schemeClr val="tx2">
                <a:lumMod val="75000"/>
              </a:schemeClr>
            </a:solidFill>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200">
            <a:solidFill>
              <a:schemeClr val="tx2">
                <a:lumMod val="75000"/>
              </a:schemeClr>
            </a:solidFill>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1200">
            <a:solidFill>
              <a:schemeClr val="tx2">
                <a:lumMod val="75000"/>
              </a:schemeClr>
            </a:solidFill>
            <a:latin typeface="Times New Roman" pitchFamily="18" charset="0"/>
            <a:cs typeface="Times New Roman" pitchFamily="18" charset="0"/>
          </a:endParaRPr>
        </a:p>
      </dgm:t>
    </dgm:pt>
    <dgm:pt modelId="{0E3291F3-FAF8-4237-9234-70944C25D840}">
      <dgm:prSet phldrT="[Текст]" custT="1"/>
      <dgm:spPr/>
      <dgm:t>
        <a:bodyPr/>
        <a:lstStyle/>
        <a:p>
          <a:r>
            <a:rPr lang="ru-RU" sz="1200" b="1" dirty="0" smtClean="0">
              <a:solidFill>
                <a:schemeClr val="tx2">
                  <a:lumMod val="75000"/>
                </a:schemeClr>
              </a:solidFill>
              <a:latin typeface="Times New Roman" pitchFamily="18" charset="0"/>
              <a:cs typeface="Times New Roman" pitchFamily="18" charset="0"/>
            </a:rPr>
            <a:t>Доходы при пользовании природными ресурсами (окружающая среда)</a:t>
          </a:r>
          <a:endParaRPr lang="ru-RU" sz="1200" dirty="0">
            <a:solidFill>
              <a:schemeClr val="tx2">
                <a:lumMod val="75000"/>
              </a:schemeClr>
            </a:solidFill>
            <a:latin typeface="Times New Roman" pitchFamily="18" charset="0"/>
            <a:cs typeface="Times New Roman" pitchFamily="18" charset="0"/>
          </a:endParaRPr>
        </a:p>
      </dgm:t>
    </dgm:pt>
    <dgm:pt modelId="{5FE7D354-1BBF-4BC4-9D27-CB55B2E46AFC}" type="parTrans" cxnId="{CC2D6C9D-7E34-4CCE-AC2F-25A5325B65D1}">
      <dgm:prSet/>
      <dgm:spPr/>
      <dgm:t>
        <a:bodyPr/>
        <a:lstStyle/>
        <a:p>
          <a:endParaRPr lang="ru-RU" sz="1200">
            <a:solidFill>
              <a:schemeClr val="tx2">
                <a:lumMod val="75000"/>
              </a:schemeClr>
            </a:solidFill>
            <a:latin typeface="Times New Roman" pitchFamily="18" charset="0"/>
            <a:cs typeface="Times New Roman" pitchFamily="18" charset="0"/>
          </a:endParaRPr>
        </a:p>
      </dgm:t>
    </dgm:pt>
    <dgm:pt modelId="{AD829CF5-DAC7-452A-B252-3A37B89E040F}" type="sibTrans" cxnId="{CC2D6C9D-7E34-4CCE-AC2F-25A5325B65D1}">
      <dgm:prSet custT="1"/>
      <dgm:spPr/>
      <dgm:t>
        <a:bodyPr/>
        <a:lstStyle/>
        <a:p>
          <a:endParaRPr lang="ru-RU" sz="1200">
            <a:solidFill>
              <a:schemeClr val="tx2">
                <a:lumMod val="75000"/>
              </a:schemeClr>
            </a:solidFill>
            <a:latin typeface="Times New Roman" pitchFamily="18" charset="0"/>
            <a:cs typeface="Times New Roman" pitchFamily="18" charset="0"/>
          </a:endParaRPr>
        </a:p>
      </dgm:t>
    </dgm:pt>
    <dgm:pt modelId="{64955052-90F1-4DB2-97D9-5611230BAA9B}">
      <dgm:prSet phldrT="[Текст]" custT="1"/>
      <dgm:spPr/>
      <dgm:t>
        <a:bodyPr/>
        <a:lstStyle/>
        <a:p>
          <a:r>
            <a:rPr lang="ru-RU" sz="1200" b="1" dirty="0" smtClean="0">
              <a:solidFill>
                <a:schemeClr val="tx2">
                  <a:lumMod val="75000"/>
                </a:schemeClr>
              </a:solidFill>
              <a:latin typeface="Times New Roman" pitchFamily="18" charset="0"/>
              <a:cs typeface="Times New Roman" pitchFamily="18" charset="0"/>
            </a:rPr>
            <a:t>Доходы от использование имущества (аренда)</a:t>
          </a:r>
          <a:endParaRPr lang="ru-RU" sz="1200" b="1" dirty="0">
            <a:solidFill>
              <a:schemeClr val="tx2">
                <a:lumMod val="75000"/>
              </a:schemeClr>
            </a:solidFill>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200">
            <a:solidFill>
              <a:schemeClr val="tx2">
                <a:lumMod val="75000"/>
              </a:schemeClr>
            </a:solidFill>
          </a:endParaRPr>
        </a:p>
      </dgm:t>
    </dgm:pt>
    <dgm:pt modelId="{291D87F4-6A54-4CCC-A3FA-29E15E992F3F}" type="sibTrans" cxnId="{BC9C3FA9-79B0-4F97-B3D2-408752F9536B}">
      <dgm:prSet/>
      <dgm:spPr/>
      <dgm:t>
        <a:bodyPr/>
        <a:lstStyle/>
        <a:p>
          <a:endParaRPr lang="ru-RU" sz="1200">
            <a:solidFill>
              <a:schemeClr val="tx2">
                <a:lumMod val="75000"/>
              </a:schemeClr>
            </a:solidFill>
          </a:endParaRPr>
        </a:p>
      </dgm:t>
    </dgm:pt>
    <dgm:pt modelId="{88918093-1496-4CCD-BC57-3121B503D79E}">
      <dgm:prSet phldrT="[Текст]" custT="1"/>
      <dgm:spPr/>
      <dgm:t>
        <a:bodyPr/>
        <a:lstStyle/>
        <a:p>
          <a:r>
            <a:rPr lang="ru-RU" sz="1200" b="1" dirty="0" smtClean="0">
              <a:solidFill>
                <a:schemeClr val="tx2">
                  <a:lumMod val="75000"/>
                </a:schemeClr>
              </a:solidFill>
              <a:latin typeface="Times New Roman" pitchFamily="18" charset="0"/>
              <a:cs typeface="Times New Roman" pitchFamily="18" charset="0"/>
            </a:rPr>
            <a:t>Доходы от продажи материальных и нематериальных активов (имущество)</a:t>
          </a:r>
          <a:endParaRPr lang="ru-RU" sz="1200" b="1" dirty="0">
            <a:solidFill>
              <a:schemeClr val="tx2">
                <a:lumMod val="75000"/>
              </a:schemeClr>
            </a:solidFill>
            <a:latin typeface="Times New Roman" pitchFamily="18" charset="0"/>
            <a:cs typeface="Times New Roman" pitchFamily="18" charset="0"/>
          </a:endParaRPr>
        </a:p>
      </dgm:t>
    </dgm:pt>
    <dgm:pt modelId="{79966C11-833C-4C6B-9A78-F5F1F3EAD67D}" type="parTrans" cxnId="{5D33B4B2-80C7-4F63-A51A-C93574EF7D1D}">
      <dgm:prSet/>
      <dgm:spPr/>
      <dgm:t>
        <a:bodyPr/>
        <a:lstStyle/>
        <a:p>
          <a:endParaRPr lang="ru-RU" sz="1200">
            <a:solidFill>
              <a:schemeClr val="tx2">
                <a:lumMod val="75000"/>
              </a:schemeClr>
            </a:solidFill>
          </a:endParaRPr>
        </a:p>
      </dgm:t>
    </dgm:pt>
    <dgm:pt modelId="{BADC79CC-A42D-4D27-ADBE-97FE01CF7C60}" type="sibTrans" cxnId="{5D33B4B2-80C7-4F63-A51A-C93574EF7D1D}">
      <dgm:prSet/>
      <dgm:spPr/>
      <dgm:t>
        <a:bodyPr/>
        <a:lstStyle/>
        <a:p>
          <a:endParaRPr lang="ru-RU" sz="1200">
            <a:solidFill>
              <a:schemeClr val="tx2">
                <a:lumMod val="75000"/>
              </a:schemeClr>
            </a:solidFill>
          </a:endParaRPr>
        </a:p>
      </dgm:t>
    </dgm:pt>
    <dgm:pt modelId="{D098B47A-E654-4C46-8B4C-8552A9470EBE}">
      <dgm:prSet phldrT="[Текст]" custT="1"/>
      <dgm:spPr/>
      <dgm:t>
        <a:bodyPr/>
        <a:lstStyle/>
        <a:p>
          <a:r>
            <a:rPr lang="ru-RU" sz="1200" b="1" dirty="0" smtClean="0">
              <a:solidFill>
                <a:schemeClr val="tx2">
                  <a:lumMod val="75000"/>
                </a:schemeClr>
              </a:solidFill>
              <a:latin typeface="Times New Roman" pitchFamily="18" charset="0"/>
              <a:cs typeface="Times New Roman" pitchFamily="18" charset="0"/>
            </a:rPr>
            <a:t>Штрафы, санкции, возмещение ущерба (штрафы)</a:t>
          </a:r>
          <a:endParaRPr lang="ru-RU" sz="1200" b="1" dirty="0">
            <a:solidFill>
              <a:schemeClr val="tx2">
                <a:lumMod val="75000"/>
              </a:schemeClr>
            </a:solidFill>
            <a:latin typeface="Times New Roman" pitchFamily="18" charset="0"/>
            <a:cs typeface="Times New Roman" pitchFamily="18" charset="0"/>
          </a:endParaRPr>
        </a:p>
      </dgm:t>
    </dgm:pt>
    <dgm:pt modelId="{B40FEFF4-23E3-4087-8CB1-A0108AB2434F}" type="parTrans" cxnId="{96D3AEF9-DB7F-4239-8B07-983288D75F5B}">
      <dgm:prSet/>
      <dgm:spPr/>
      <dgm:t>
        <a:bodyPr/>
        <a:lstStyle/>
        <a:p>
          <a:endParaRPr lang="ru-RU" sz="1200"/>
        </a:p>
      </dgm:t>
    </dgm:pt>
    <dgm:pt modelId="{E0DD1908-05FE-47EC-B869-EDFE7C9381BD}" type="sibTrans" cxnId="{96D3AEF9-DB7F-4239-8B07-983288D75F5B}">
      <dgm:prSet/>
      <dgm:spPr/>
      <dgm:t>
        <a:bodyPr/>
        <a:lstStyle/>
        <a:p>
          <a:endParaRPr lang="ru-RU" sz="1200"/>
        </a:p>
      </dgm:t>
    </dgm:pt>
    <dgm:pt modelId="{6D803950-06DE-4CA1-A4D4-D572986CF840}">
      <dgm:prSet phldrT="[Текст]" custT="1"/>
      <dgm:spPr/>
      <dgm:t>
        <a:bodyPr/>
        <a:lstStyle/>
        <a:p>
          <a:r>
            <a:rPr lang="ru-RU" sz="1200" b="1" smtClean="0">
              <a:solidFill>
                <a:schemeClr val="tx2">
                  <a:lumMod val="75000"/>
                </a:schemeClr>
              </a:solidFill>
              <a:latin typeface="Times New Roman" pitchFamily="18" charset="0"/>
              <a:cs typeface="Times New Roman" pitchFamily="18" charset="0"/>
            </a:rPr>
            <a:t>Прочие</a:t>
          </a:r>
          <a:endParaRPr lang="ru-RU" sz="1200" b="1" dirty="0">
            <a:solidFill>
              <a:schemeClr val="tx2">
                <a:lumMod val="75000"/>
              </a:schemeClr>
            </a:solidFill>
            <a:latin typeface="Times New Roman" pitchFamily="18" charset="0"/>
            <a:cs typeface="Times New Roman" pitchFamily="18" charset="0"/>
          </a:endParaRPr>
        </a:p>
      </dgm:t>
    </dgm:pt>
    <dgm:pt modelId="{73647D95-728A-4196-A460-47069543DF0D}" type="parTrans" cxnId="{A3B4F701-EE8A-455B-845D-68657BFD1455}">
      <dgm:prSet/>
      <dgm:spPr/>
      <dgm:t>
        <a:bodyPr/>
        <a:lstStyle/>
        <a:p>
          <a:endParaRPr lang="ru-RU" sz="1200"/>
        </a:p>
      </dgm:t>
    </dgm:pt>
    <dgm:pt modelId="{8B89E6C8-93D6-4BCA-A9D6-40ECD2388036}" type="sibTrans" cxnId="{A3B4F701-EE8A-455B-845D-68657BFD1455}">
      <dgm:prSet/>
      <dgm:spPr/>
      <dgm:t>
        <a:bodyPr/>
        <a:lstStyle/>
        <a:p>
          <a:endParaRPr lang="ru-RU" sz="1200"/>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58DB3561-51F2-4A0B-96E0-79AD40A35EF9}" type="pres">
      <dgm:prSet presAssocID="{6D803950-06DE-4CA1-A4D4-D572986CF840}" presName="boxAndChildren" presStyleCnt="0"/>
      <dgm:spPr/>
    </dgm:pt>
    <dgm:pt modelId="{E294B1FD-5942-448A-A7E6-923AB3681361}" type="pres">
      <dgm:prSet presAssocID="{6D803950-06DE-4CA1-A4D4-D572986CF840}" presName="parentTextBox" presStyleLbl="node1" presStyleIdx="0" presStyleCnt="6"/>
      <dgm:spPr/>
      <dgm:t>
        <a:bodyPr/>
        <a:lstStyle/>
        <a:p>
          <a:endParaRPr lang="ru-RU"/>
        </a:p>
      </dgm:t>
    </dgm:pt>
    <dgm:pt modelId="{3C3081A2-DD12-4D12-A51D-97FC8D88DFC7}" type="pres">
      <dgm:prSet presAssocID="{E0DD1908-05FE-47EC-B869-EDFE7C9381BD}" presName="sp" presStyleCnt="0"/>
      <dgm:spPr/>
    </dgm:pt>
    <dgm:pt modelId="{6C4B137F-8270-4471-9486-30DCEC00E7C9}" type="pres">
      <dgm:prSet presAssocID="{D098B47A-E654-4C46-8B4C-8552A9470EBE}" presName="arrowAndChildren" presStyleCnt="0"/>
      <dgm:spPr/>
    </dgm:pt>
    <dgm:pt modelId="{FF440314-694A-4A35-9B7B-E7F7040DFF49}" type="pres">
      <dgm:prSet presAssocID="{D098B47A-E654-4C46-8B4C-8552A9470EBE}" presName="parentTextArrow" presStyleLbl="node1" presStyleIdx="1" presStyleCnt="6"/>
      <dgm:spPr/>
      <dgm:t>
        <a:bodyPr/>
        <a:lstStyle/>
        <a:p>
          <a:endParaRPr lang="ru-RU"/>
        </a:p>
      </dgm:t>
    </dgm:pt>
    <dgm:pt modelId="{DA5EE7E1-169F-4616-8855-C3CAF7E53C9E}" type="pres">
      <dgm:prSet presAssocID="{BADC79CC-A42D-4D27-ADBE-97FE01CF7C60}" presName="sp" presStyleCnt="0"/>
      <dgm:spPr/>
    </dgm:pt>
    <dgm:pt modelId="{1232438D-EDFD-436B-AEF3-0E8080D1B1F3}" type="pres">
      <dgm:prSet presAssocID="{88918093-1496-4CCD-BC57-3121B503D79E}" presName="arrowAndChildren" presStyleCnt="0"/>
      <dgm:spPr/>
    </dgm:pt>
    <dgm:pt modelId="{DC43628A-036E-49C2-81DB-8B0598681080}" type="pres">
      <dgm:prSet presAssocID="{88918093-1496-4CCD-BC57-3121B503D79E}" presName="parentTextArrow" presStyleLbl="node1" presStyleIdx="2" presStyleCnt="6"/>
      <dgm:spPr/>
      <dgm:t>
        <a:bodyPr/>
        <a:lstStyle/>
        <a:p>
          <a:endParaRPr lang="ru-RU"/>
        </a:p>
      </dgm:t>
    </dgm:pt>
    <dgm:pt modelId="{21045D49-45E9-4A51-8F6B-BC7048D200F2}" type="pres">
      <dgm:prSet presAssocID="{AD829CF5-DAC7-452A-B252-3A37B89E040F}" presName="sp" presStyleCnt="0"/>
      <dgm:spPr/>
    </dgm:pt>
    <dgm:pt modelId="{D4D20892-B069-4133-AD7F-212C70AC5B38}" type="pres">
      <dgm:prSet presAssocID="{0E3291F3-FAF8-4237-9234-70944C25D840}" presName="arrowAndChildren" presStyleCnt="0"/>
      <dgm:spPr/>
    </dgm:pt>
    <dgm:pt modelId="{0F5481FC-35F0-4068-9F72-A8AEF934D839}" type="pres">
      <dgm:prSet presAssocID="{0E3291F3-FAF8-4237-9234-70944C25D840}" presName="parentTextArrow" presStyleLbl="node1" presStyleIdx="3" presStyleCnt="6"/>
      <dgm:spPr/>
      <dgm:t>
        <a:bodyPr/>
        <a:lstStyle/>
        <a:p>
          <a:endParaRPr lang="ru-RU"/>
        </a:p>
      </dgm:t>
    </dgm:pt>
    <dgm:pt modelId="{AE3BD09A-8F45-4B78-A996-B8DC94DCC6C9}" type="pres">
      <dgm:prSet presAssocID="{291D87F4-6A54-4CCC-A3FA-29E15E992F3F}" presName="sp" presStyleCnt="0"/>
      <dgm:spPr/>
    </dgm:pt>
    <dgm:pt modelId="{5B6312DB-9019-4BB4-B2AC-A0B9AB992DE7}" type="pres">
      <dgm:prSet presAssocID="{64955052-90F1-4DB2-97D9-5611230BAA9B}" presName="arrowAndChildren" presStyleCnt="0"/>
      <dgm:spPr/>
    </dgm:pt>
    <dgm:pt modelId="{56FBBB28-7054-457E-88BD-65E54C4499AF}" type="pres">
      <dgm:prSet presAssocID="{64955052-90F1-4DB2-97D9-5611230BAA9B}" presName="parentTextArrow" presStyleLbl="node1" presStyleIdx="4" presStyleCnt="6"/>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5" presStyleCnt="6"/>
      <dgm:spPr/>
      <dgm:t>
        <a:bodyPr/>
        <a:lstStyle/>
        <a:p>
          <a:endParaRPr lang="ru-RU"/>
        </a:p>
      </dgm:t>
    </dgm:pt>
  </dgm:ptLst>
  <dgm:cxnLst>
    <dgm:cxn modelId="{CC2D6C9D-7E34-4CCE-AC2F-25A5325B65D1}" srcId="{E1D07A11-D59F-42D3-9467-8E0802787F4E}" destId="{0E3291F3-FAF8-4237-9234-70944C25D840}" srcOrd="2" destOrd="0" parTransId="{5FE7D354-1BBF-4BC4-9D27-CB55B2E46AFC}" sibTransId="{AD829CF5-DAC7-452A-B252-3A37B89E040F}"/>
    <dgm:cxn modelId="{A3B4F701-EE8A-455B-845D-68657BFD1455}" srcId="{E1D07A11-D59F-42D3-9467-8E0802787F4E}" destId="{6D803950-06DE-4CA1-A4D4-D572986CF840}" srcOrd="5" destOrd="0" parTransId="{73647D95-728A-4196-A460-47069543DF0D}" sibTransId="{8B89E6C8-93D6-4BCA-A9D6-40ECD2388036}"/>
    <dgm:cxn modelId="{96D3AEF9-DB7F-4239-8B07-983288D75F5B}" srcId="{E1D07A11-D59F-42D3-9467-8E0802787F4E}" destId="{D098B47A-E654-4C46-8B4C-8552A9470EBE}" srcOrd="4" destOrd="0" parTransId="{B40FEFF4-23E3-4087-8CB1-A0108AB2434F}" sibTransId="{E0DD1908-05FE-47EC-B869-EDFE7C9381BD}"/>
    <dgm:cxn modelId="{BC9C3FA9-79B0-4F97-B3D2-408752F9536B}" srcId="{E1D07A11-D59F-42D3-9467-8E0802787F4E}" destId="{64955052-90F1-4DB2-97D9-5611230BAA9B}" srcOrd="1" destOrd="0" parTransId="{6889681C-5C57-4264-B1C3-B463561AB14E}" sibTransId="{291D87F4-6A54-4CCC-A3FA-29E15E992F3F}"/>
    <dgm:cxn modelId="{782FE041-862A-4E3D-A5ED-9D5904B5B343}" type="presOf" srcId="{E1D07A11-D59F-42D3-9467-8E0802787F4E}" destId="{93CAA005-9F07-419B-9ABD-514DABDF2ED2}" srcOrd="0" destOrd="0" presId="urn:microsoft.com/office/officeart/2005/8/layout/process4"/>
    <dgm:cxn modelId="{5D33B4B2-80C7-4F63-A51A-C93574EF7D1D}" srcId="{E1D07A11-D59F-42D3-9467-8E0802787F4E}" destId="{88918093-1496-4CCD-BC57-3121B503D79E}" srcOrd="3" destOrd="0" parTransId="{79966C11-833C-4C6B-9A78-F5F1F3EAD67D}" sibTransId="{BADC79CC-A42D-4D27-ADBE-97FE01CF7C60}"/>
    <dgm:cxn modelId="{69D510DF-ADB1-49B0-8D5D-3633A75C79E8}" type="presOf" srcId="{88918093-1496-4CCD-BC57-3121B503D79E}" destId="{DC43628A-036E-49C2-81DB-8B0598681080}" srcOrd="0" destOrd="0" presId="urn:microsoft.com/office/officeart/2005/8/layout/process4"/>
    <dgm:cxn modelId="{BAB1AAC9-9346-4EC4-8287-BEA5450E1450}" type="presOf" srcId="{D098B47A-E654-4C46-8B4C-8552A9470EBE}" destId="{FF440314-694A-4A35-9B7B-E7F7040DFF49}" srcOrd="0" destOrd="0" presId="urn:microsoft.com/office/officeart/2005/8/layout/process4"/>
    <dgm:cxn modelId="{9E70984E-FF16-4CB2-912D-676E31A7A0C6}" type="presOf" srcId="{6D803950-06DE-4CA1-A4D4-D572986CF840}" destId="{E294B1FD-5942-448A-A7E6-923AB3681361}" srcOrd="0" destOrd="0" presId="urn:microsoft.com/office/officeart/2005/8/layout/process4"/>
    <dgm:cxn modelId="{BA4BD645-B00B-4976-9302-CD30D3A4DE44}" type="presOf" srcId="{5EBEA80D-370F-47E8-B433-EC68B6C899C6}" destId="{B2D77980-4D5B-4E42-98A5-19BE0B988386}" srcOrd="0" destOrd="0" presId="urn:microsoft.com/office/officeart/2005/8/layout/process4"/>
    <dgm:cxn modelId="{0E6A4A31-E118-4006-B0BD-0585A950E743}" srcId="{E1D07A11-D59F-42D3-9467-8E0802787F4E}" destId="{5EBEA80D-370F-47E8-B433-EC68B6C899C6}" srcOrd="0" destOrd="0" parTransId="{5D5FCBFD-5452-48DB-804C-939E4019FCB5}" sibTransId="{32A63089-77A6-44F6-9AEC-2FEC56B478D9}"/>
    <dgm:cxn modelId="{3C8D779A-817F-452B-B44D-20F0E99CA3DE}" type="presOf" srcId="{0E3291F3-FAF8-4237-9234-70944C25D840}" destId="{0F5481FC-35F0-4068-9F72-A8AEF934D839}" srcOrd="0" destOrd="0" presId="urn:microsoft.com/office/officeart/2005/8/layout/process4"/>
    <dgm:cxn modelId="{46017BED-67B4-4085-9670-2D5F8979C472}" type="presOf" srcId="{64955052-90F1-4DB2-97D9-5611230BAA9B}" destId="{56FBBB28-7054-457E-88BD-65E54C4499AF}" srcOrd="0" destOrd="0" presId="urn:microsoft.com/office/officeart/2005/8/layout/process4"/>
    <dgm:cxn modelId="{18C2A546-514B-4691-9D1E-20033AF87000}" type="presParOf" srcId="{93CAA005-9F07-419B-9ABD-514DABDF2ED2}" destId="{58DB3561-51F2-4A0B-96E0-79AD40A35EF9}" srcOrd="0" destOrd="0" presId="urn:microsoft.com/office/officeart/2005/8/layout/process4"/>
    <dgm:cxn modelId="{F9F43D64-98B6-4CC0-A705-4F8DAD0EC878}" type="presParOf" srcId="{58DB3561-51F2-4A0B-96E0-79AD40A35EF9}" destId="{E294B1FD-5942-448A-A7E6-923AB3681361}" srcOrd="0" destOrd="0" presId="urn:microsoft.com/office/officeart/2005/8/layout/process4"/>
    <dgm:cxn modelId="{CD63F30F-1A23-45B8-B661-A8F98802D639}" type="presParOf" srcId="{93CAA005-9F07-419B-9ABD-514DABDF2ED2}" destId="{3C3081A2-DD12-4D12-A51D-97FC8D88DFC7}" srcOrd="1" destOrd="0" presId="urn:microsoft.com/office/officeart/2005/8/layout/process4"/>
    <dgm:cxn modelId="{A3B16068-BBC4-437A-8D9A-E685E8AAB823}" type="presParOf" srcId="{93CAA005-9F07-419B-9ABD-514DABDF2ED2}" destId="{6C4B137F-8270-4471-9486-30DCEC00E7C9}" srcOrd="2" destOrd="0" presId="urn:microsoft.com/office/officeart/2005/8/layout/process4"/>
    <dgm:cxn modelId="{CCEFA1EB-461C-4D29-81E4-163E8BC1D1B6}" type="presParOf" srcId="{6C4B137F-8270-4471-9486-30DCEC00E7C9}" destId="{FF440314-694A-4A35-9B7B-E7F7040DFF49}" srcOrd="0" destOrd="0" presId="urn:microsoft.com/office/officeart/2005/8/layout/process4"/>
    <dgm:cxn modelId="{F8668E00-A0B6-4448-9419-F83D923C7577}" type="presParOf" srcId="{93CAA005-9F07-419B-9ABD-514DABDF2ED2}" destId="{DA5EE7E1-169F-4616-8855-C3CAF7E53C9E}" srcOrd="3" destOrd="0" presId="urn:microsoft.com/office/officeart/2005/8/layout/process4"/>
    <dgm:cxn modelId="{B5EFC179-A220-4D5F-A0DC-AD07188234C4}" type="presParOf" srcId="{93CAA005-9F07-419B-9ABD-514DABDF2ED2}" destId="{1232438D-EDFD-436B-AEF3-0E8080D1B1F3}" srcOrd="4" destOrd="0" presId="urn:microsoft.com/office/officeart/2005/8/layout/process4"/>
    <dgm:cxn modelId="{F65F0F64-9A44-4E29-89E5-57DA3F2F136A}" type="presParOf" srcId="{1232438D-EDFD-436B-AEF3-0E8080D1B1F3}" destId="{DC43628A-036E-49C2-81DB-8B0598681080}" srcOrd="0" destOrd="0" presId="urn:microsoft.com/office/officeart/2005/8/layout/process4"/>
    <dgm:cxn modelId="{DCB149F5-E00F-4FE6-B99B-57A6D9B243FB}" type="presParOf" srcId="{93CAA005-9F07-419B-9ABD-514DABDF2ED2}" destId="{21045D49-45E9-4A51-8F6B-BC7048D200F2}" srcOrd="5" destOrd="0" presId="urn:microsoft.com/office/officeart/2005/8/layout/process4"/>
    <dgm:cxn modelId="{4FBAF520-0B59-4DC1-99A4-7559E2BC78F4}" type="presParOf" srcId="{93CAA005-9F07-419B-9ABD-514DABDF2ED2}" destId="{D4D20892-B069-4133-AD7F-212C70AC5B38}" srcOrd="6" destOrd="0" presId="urn:microsoft.com/office/officeart/2005/8/layout/process4"/>
    <dgm:cxn modelId="{762BD709-1C12-4CEB-922C-94844C411BE1}" type="presParOf" srcId="{D4D20892-B069-4133-AD7F-212C70AC5B38}" destId="{0F5481FC-35F0-4068-9F72-A8AEF934D839}" srcOrd="0" destOrd="0" presId="urn:microsoft.com/office/officeart/2005/8/layout/process4"/>
    <dgm:cxn modelId="{C39D6FF0-3DC3-4954-87A1-2D035784FB07}" type="presParOf" srcId="{93CAA005-9F07-419B-9ABD-514DABDF2ED2}" destId="{AE3BD09A-8F45-4B78-A996-B8DC94DCC6C9}" srcOrd="7" destOrd="0" presId="urn:microsoft.com/office/officeart/2005/8/layout/process4"/>
    <dgm:cxn modelId="{89C1669D-1171-426D-9204-D65B1EC695FE}" type="presParOf" srcId="{93CAA005-9F07-419B-9ABD-514DABDF2ED2}" destId="{5B6312DB-9019-4BB4-B2AC-A0B9AB992DE7}" srcOrd="8" destOrd="0" presId="urn:microsoft.com/office/officeart/2005/8/layout/process4"/>
    <dgm:cxn modelId="{A50F6AA5-81CD-43EF-8DD4-041227BB7E26}" type="presParOf" srcId="{5B6312DB-9019-4BB4-B2AC-A0B9AB992DE7}" destId="{56FBBB28-7054-457E-88BD-65E54C4499AF}" srcOrd="0" destOrd="0" presId="urn:microsoft.com/office/officeart/2005/8/layout/process4"/>
    <dgm:cxn modelId="{638F2AE2-8E5E-404D-B3C7-153356B89972}" type="presParOf" srcId="{93CAA005-9F07-419B-9ABD-514DABDF2ED2}" destId="{5D11D56D-3ABC-4E53-BEF4-3B56959227BF}" srcOrd="9" destOrd="0" presId="urn:microsoft.com/office/officeart/2005/8/layout/process4"/>
    <dgm:cxn modelId="{12B7DF27-7676-4DC1-97BF-5CE3FE60E6BE}" type="presParOf" srcId="{93CAA005-9F07-419B-9ABD-514DABDF2ED2}" destId="{E52FCECD-E42D-404D-B13D-D2BF5949BF15}" srcOrd="10" destOrd="0" presId="urn:microsoft.com/office/officeart/2005/8/layout/process4"/>
    <dgm:cxn modelId="{752BFFD8-BB63-4EC1-9074-5EE08D533A74}"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99,7 %</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5121C81D-0A14-4E5D-B6A9-F507E23E6AFB}" type="presOf" srcId="{31E6EE46-7F4F-4073-8A5B-F0D0C10EB7B8}" destId="{FFDE71BE-DCFE-4CB0-BE08-128FFA04E25B}" srcOrd="0" destOrd="0" presId="urn:microsoft.com/office/officeart/2005/8/layout/hProcess9"/>
    <dgm:cxn modelId="{7305E3A2-3AE9-4906-9D85-8657AC91D0E0}" type="presOf" srcId="{0B2EA6F9-26D2-461A-A6E7-E946C78DD3EC}" destId="{63004F43-213A-4873-8F60-DA53381DACF2}" srcOrd="0" destOrd="0" presId="urn:microsoft.com/office/officeart/2005/8/layout/hProcess9"/>
    <dgm:cxn modelId="{005A56DA-BEC5-4CC7-A85E-9E67989BE65E}" type="presOf" srcId="{AE464215-6814-4ED4-8C2D-7E9220848A8B}" destId="{D402C13E-BFED-4613-A4FE-D5BD88831288}" srcOrd="0" destOrd="0" presId="urn:microsoft.com/office/officeart/2005/8/layout/hProcess9"/>
    <dgm:cxn modelId="{21FE7A50-AB23-447C-94E7-8DD5AB44E7A6}" type="presParOf" srcId="{FFDE71BE-DCFE-4CB0-BE08-128FFA04E25B}" destId="{FCBEEA08-5CC3-4AD4-A6D1-916C1C91DE3D}" srcOrd="0" destOrd="0" presId="urn:microsoft.com/office/officeart/2005/8/layout/hProcess9"/>
    <dgm:cxn modelId="{533D6719-11F8-4712-8577-979FE268EADD}" type="presParOf" srcId="{FFDE71BE-DCFE-4CB0-BE08-128FFA04E25B}" destId="{62DD382D-CD10-4829-A09A-A6BFC81B1C0A}" srcOrd="1" destOrd="0" presId="urn:microsoft.com/office/officeart/2005/8/layout/hProcess9"/>
    <dgm:cxn modelId="{1ED9D325-1BAB-43D5-B888-7F4F6B265780}" type="presParOf" srcId="{62DD382D-CD10-4829-A09A-A6BFC81B1C0A}" destId="{63004F43-213A-4873-8F60-DA53381DACF2}" srcOrd="0" destOrd="0" presId="urn:microsoft.com/office/officeart/2005/8/layout/hProcess9"/>
    <dgm:cxn modelId="{8245049B-1D6F-438B-8FF0-66350072BD53}" type="presParOf" srcId="{62DD382D-CD10-4829-A09A-A6BFC81B1C0A}" destId="{2FFD7BDD-F760-4F40-A10B-B3D321768B88}" srcOrd="1" destOrd="0" presId="urn:microsoft.com/office/officeart/2005/8/layout/hProcess9"/>
    <dgm:cxn modelId="{E5B108F7-E28B-46F7-94FE-AEFF805B74B9}"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b="1" dirty="0" smtClean="0">
              <a:latin typeface="Times New Roman" pitchFamily="18" charset="0"/>
              <a:cs typeface="Times New Roman" pitchFamily="18" charset="0"/>
            </a:rPr>
            <a:t>763 629,9</a:t>
          </a:r>
          <a:endParaRPr lang="ru-RU" sz="3600" dirty="0">
            <a:latin typeface="Times New Roman" pitchFamily="18" charset="0"/>
            <a:cs typeface="Times New Roman" pitchFamily="18" charset="0"/>
          </a:endParaRPr>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6FE3FCD3-E71C-42F2-91E5-E19ED141A7E2}" type="presOf" srcId="{0B2EA6F9-26D2-461A-A6E7-E946C78DD3EC}" destId="{63004F43-213A-4873-8F60-DA53381DACF2}" srcOrd="0" destOrd="0" presId="urn:microsoft.com/office/officeart/2005/8/layout/hProcess9"/>
    <dgm:cxn modelId="{9190C378-E12E-4DD5-A8A8-8DFC77FEE463}" type="presOf" srcId="{31E6EE46-7F4F-4073-8A5B-F0D0C10EB7B8}" destId="{FFDE71BE-DCFE-4CB0-BE08-128FFA04E25B}" srcOrd="0" destOrd="0" presId="urn:microsoft.com/office/officeart/2005/8/layout/hProcess9"/>
    <dgm:cxn modelId="{DD87C51D-726C-4C22-A5B0-6D50F328C510}" srcId="{31E6EE46-7F4F-4073-8A5B-F0D0C10EB7B8}" destId="{0B2EA6F9-26D2-461A-A6E7-E946C78DD3EC}" srcOrd="0" destOrd="0" parTransId="{6A5B949B-9E46-4C6C-8C3F-62FC4A9C3D70}" sibTransId="{0C1CC200-E0DC-48A0-93BA-A69646A56B6C}"/>
    <dgm:cxn modelId="{C082F0EB-EDD4-4225-8C91-B5211549C6C1}" type="presOf" srcId="{AE464215-6814-4ED4-8C2D-7E9220848A8B}" destId="{D402C13E-BFED-4613-A4FE-D5BD88831288}" srcOrd="0" destOrd="0" presId="urn:microsoft.com/office/officeart/2005/8/layout/hProcess9"/>
    <dgm:cxn modelId="{EF61A490-E652-48B2-8449-E84834301FC3}" type="presParOf" srcId="{FFDE71BE-DCFE-4CB0-BE08-128FFA04E25B}" destId="{FCBEEA08-5CC3-4AD4-A6D1-916C1C91DE3D}" srcOrd="0" destOrd="0" presId="urn:microsoft.com/office/officeart/2005/8/layout/hProcess9"/>
    <dgm:cxn modelId="{439C81DE-4E6F-4929-A4A0-4F911A56A5F2}" type="presParOf" srcId="{FFDE71BE-DCFE-4CB0-BE08-128FFA04E25B}" destId="{62DD382D-CD10-4829-A09A-A6BFC81B1C0A}" srcOrd="1" destOrd="0" presId="urn:microsoft.com/office/officeart/2005/8/layout/hProcess9"/>
    <dgm:cxn modelId="{DCFE7503-2A58-4AD2-8D00-B3EC9A8CC7CD}" type="presParOf" srcId="{62DD382D-CD10-4829-A09A-A6BFC81B1C0A}" destId="{63004F43-213A-4873-8F60-DA53381DACF2}" srcOrd="0" destOrd="0" presId="urn:microsoft.com/office/officeart/2005/8/layout/hProcess9"/>
    <dgm:cxn modelId="{5501075B-2F09-46D6-9D88-1C73CF2BFCD4}" type="presParOf" srcId="{62DD382D-CD10-4829-A09A-A6BFC81B1C0A}" destId="{2FFD7BDD-F760-4F40-A10B-B3D321768B88}" srcOrd="1" destOrd="0" presId="urn:microsoft.com/office/officeart/2005/8/layout/hProcess9"/>
    <dgm:cxn modelId="{A9A30F59-66FE-460B-B4CC-858D90EFBC8C}"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1D07A11-D59F-42D3-9467-8E0802787F4E}" type="doc">
      <dgm:prSet loTypeId="urn:microsoft.com/office/officeart/2005/8/layout/process4" loCatId="list" qsTypeId="urn:microsoft.com/office/officeart/2005/8/quickstyle/simple3" qsCatId="simple" csTypeId="urn:microsoft.com/office/officeart/2005/8/colors/accent0_2" csCatId="mainScheme" phldr="1"/>
      <dgm:spPr/>
      <dgm:t>
        <a:bodyPr/>
        <a:lstStyle/>
        <a:p>
          <a:endParaRPr lang="ru-RU"/>
        </a:p>
      </dgm:t>
    </dgm:pt>
    <dgm:pt modelId="{5EBEA80D-370F-47E8-B433-EC68B6C899C6}">
      <dgm:prSet phldrT="[Текст]" custT="1"/>
      <dgm:spPr/>
      <dgm:t>
        <a:bodyPr/>
        <a:lstStyle/>
        <a:p>
          <a:r>
            <a:rPr lang="ru-RU" sz="1800" b="1" dirty="0" smtClean="0">
              <a:latin typeface="Times New Roman" pitchFamily="18" charset="0"/>
              <a:cs typeface="Times New Roman" pitchFamily="18" charset="0"/>
            </a:rPr>
            <a:t>ГЛАВА</a:t>
          </a:r>
          <a:endParaRPr lang="ru-RU" sz="1800" b="1" dirty="0">
            <a:latin typeface="Times New Roman" pitchFamily="18" charset="0"/>
            <a:cs typeface="Times New Roman" pitchFamily="18" charset="0"/>
          </a:endParaRPr>
        </a:p>
      </dgm:t>
    </dgm:pt>
    <dgm:pt modelId="{5D5FCBFD-5452-48DB-804C-939E4019FCB5}" type="parTrans" cxnId="{0E6A4A31-E118-4006-B0BD-0585A950E743}">
      <dgm:prSet/>
      <dgm:spPr/>
      <dgm:t>
        <a:bodyPr/>
        <a:lstStyle/>
        <a:p>
          <a:endParaRPr lang="ru-RU" sz="1800">
            <a:latin typeface="Times New Roman" pitchFamily="18" charset="0"/>
            <a:cs typeface="Times New Roman" pitchFamily="18" charset="0"/>
          </a:endParaRPr>
        </a:p>
      </dgm:t>
    </dgm:pt>
    <dgm:pt modelId="{32A63089-77A6-44F6-9AEC-2FEC56B478D9}" type="sibTrans" cxnId="{0E6A4A31-E118-4006-B0BD-0585A950E743}">
      <dgm:prSet custT="1"/>
      <dgm:spPr/>
      <dgm:t>
        <a:bodyPr/>
        <a:lstStyle/>
        <a:p>
          <a:endParaRPr lang="ru-RU" sz="1800">
            <a:latin typeface="Times New Roman" pitchFamily="18" charset="0"/>
            <a:cs typeface="Times New Roman" pitchFamily="18" charset="0"/>
          </a:endParaRPr>
        </a:p>
      </dgm:t>
    </dgm:pt>
    <dgm:pt modelId="{0E3291F3-FAF8-4237-9234-70944C25D840}">
      <dgm:prSet phldrT="[Текст]" custT="1"/>
      <dgm:spPr/>
      <dgm:t>
        <a:bodyPr/>
        <a:lstStyle/>
        <a:p>
          <a:r>
            <a:rPr lang="ru-RU" sz="1800" b="1" dirty="0" smtClean="0">
              <a:latin typeface="Times New Roman" pitchFamily="18" charset="0"/>
              <a:cs typeface="Times New Roman" pitchFamily="18" charset="0"/>
            </a:rPr>
            <a:t>Аппарат управления</a:t>
          </a:r>
          <a:endParaRPr lang="ru-RU" sz="1800" dirty="0">
            <a:latin typeface="Times New Roman" pitchFamily="18" charset="0"/>
            <a:cs typeface="Times New Roman" pitchFamily="18" charset="0"/>
          </a:endParaRPr>
        </a:p>
      </dgm:t>
    </dgm:pt>
    <dgm:pt modelId="{5FE7D354-1BBF-4BC4-9D27-CB55B2E46AFC}" type="parTrans" cxnId="{CC2D6C9D-7E34-4CCE-AC2F-25A5325B65D1}">
      <dgm:prSet/>
      <dgm:spPr/>
      <dgm:t>
        <a:bodyPr/>
        <a:lstStyle/>
        <a:p>
          <a:endParaRPr lang="ru-RU" sz="1800">
            <a:latin typeface="Times New Roman" pitchFamily="18" charset="0"/>
            <a:cs typeface="Times New Roman" pitchFamily="18" charset="0"/>
          </a:endParaRPr>
        </a:p>
      </dgm:t>
    </dgm:pt>
    <dgm:pt modelId="{AD829CF5-DAC7-452A-B252-3A37B89E040F}" type="sibTrans" cxnId="{CC2D6C9D-7E34-4CCE-AC2F-25A5325B65D1}">
      <dgm:prSet custT="1"/>
      <dgm:spPr/>
      <dgm:t>
        <a:bodyPr/>
        <a:lstStyle/>
        <a:p>
          <a:endParaRPr lang="ru-RU" sz="1800">
            <a:latin typeface="Times New Roman" pitchFamily="18" charset="0"/>
            <a:cs typeface="Times New Roman" pitchFamily="18" charset="0"/>
          </a:endParaRPr>
        </a:p>
      </dgm:t>
    </dgm:pt>
    <dgm:pt modelId="{C577C4E1-785D-4B9A-A418-74D34B22EECA}">
      <dgm:prSet phldrT="[Текст]" custT="1"/>
      <dgm:spPr/>
      <dgm:t>
        <a:bodyPr/>
        <a:lstStyle/>
        <a:p>
          <a:r>
            <a:rPr lang="ru-RU" sz="1800" b="1" dirty="0" smtClean="0">
              <a:latin typeface="Times New Roman" pitchFamily="18" charset="0"/>
              <a:cs typeface="Times New Roman" pitchFamily="18" charset="0"/>
            </a:rPr>
            <a:t>Финансовый отдел, Контрольная комиссия</a:t>
          </a:r>
          <a:endParaRPr lang="ru-RU" sz="1800" dirty="0">
            <a:latin typeface="Times New Roman" pitchFamily="18" charset="0"/>
            <a:cs typeface="Times New Roman" pitchFamily="18" charset="0"/>
          </a:endParaRPr>
        </a:p>
      </dgm:t>
    </dgm:pt>
    <dgm:pt modelId="{14A0856C-8D9F-4868-B9CF-53F976A3F791}" type="parTrans" cxnId="{BAA0C847-9ABB-4D31-B32B-615325F444C4}">
      <dgm:prSet/>
      <dgm:spPr/>
      <dgm:t>
        <a:bodyPr/>
        <a:lstStyle/>
        <a:p>
          <a:endParaRPr lang="ru-RU" sz="1800">
            <a:latin typeface="Times New Roman" pitchFamily="18" charset="0"/>
            <a:cs typeface="Times New Roman" pitchFamily="18" charset="0"/>
          </a:endParaRPr>
        </a:p>
      </dgm:t>
    </dgm:pt>
    <dgm:pt modelId="{C213C1A8-7CC7-4412-BB72-7C0730586D0C}" type="sibTrans" cxnId="{BAA0C847-9ABB-4D31-B32B-615325F444C4}">
      <dgm:prSet custT="1"/>
      <dgm:spPr/>
      <dgm:t>
        <a:bodyPr/>
        <a:lstStyle/>
        <a:p>
          <a:endParaRPr lang="ru-RU" sz="1800">
            <a:latin typeface="Times New Roman" pitchFamily="18" charset="0"/>
            <a:cs typeface="Times New Roman" pitchFamily="18" charset="0"/>
          </a:endParaRPr>
        </a:p>
      </dgm:t>
    </dgm:pt>
    <dgm:pt modelId="{2EC3E076-DE3E-40D8-AF05-4CAB26F44566}">
      <dgm:prSet phldrT="[Текст]" custT="1"/>
      <dgm:spPr/>
      <dgm:t>
        <a:bodyPr/>
        <a:lstStyle/>
        <a:p>
          <a:r>
            <a:rPr lang="ru-RU" sz="1800" b="1" dirty="0" smtClean="0">
              <a:latin typeface="Times New Roman" pitchFamily="18" charset="0"/>
              <a:cs typeface="Times New Roman" pitchFamily="18" charset="0"/>
            </a:rPr>
            <a:t>Резервный фонд</a:t>
          </a:r>
          <a:endParaRPr lang="ru-RU" sz="1800" dirty="0">
            <a:latin typeface="Times New Roman" pitchFamily="18" charset="0"/>
            <a:cs typeface="Times New Roman" pitchFamily="18" charset="0"/>
          </a:endParaRPr>
        </a:p>
      </dgm:t>
    </dgm:pt>
    <dgm:pt modelId="{8AA28EE2-0040-4EE3-BDDC-22D8A816D242}" type="parTrans" cxnId="{AEF1FF74-FE0A-45E6-B4B2-6AA2D976DC81}">
      <dgm:prSet/>
      <dgm:spPr/>
      <dgm:t>
        <a:bodyPr/>
        <a:lstStyle/>
        <a:p>
          <a:endParaRPr lang="ru-RU" sz="1800">
            <a:latin typeface="Times New Roman" pitchFamily="18" charset="0"/>
            <a:cs typeface="Times New Roman" pitchFamily="18" charset="0"/>
          </a:endParaRPr>
        </a:p>
      </dgm:t>
    </dgm:pt>
    <dgm:pt modelId="{0402D4F6-5A40-4642-A09E-0FA343428117}" type="sibTrans" cxnId="{AEF1FF74-FE0A-45E6-B4B2-6AA2D976DC81}">
      <dgm:prSet custT="1"/>
      <dgm:spPr/>
      <dgm:t>
        <a:bodyPr/>
        <a:lstStyle/>
        <a:p>
          <a:endParaRPr lang="ru-RU" sz="1800">
            <a:latin typeface="Times New Roman" pitchFamily="18" charset="0"/>
            <a:cs typeface="Times New Roman" pitchFamily="18" charset="0"/>
          </a:endParaRPr>
        </a:p>
      </dgm:t>
    </dgm:pt>
    <dgm:pt modelId="{E07C010E-A664-4D8E-A175-B229EA7DC0FC}">
      <dgm:prSet phldrT="[Текст]" custT="1"/>
      <dgm:spPr/>
      <dgm:t>
        <a:bodyPr/>
        <a:lstStyle/>
        <a:p>
          <a:r>
            <a:rPr lang="ru-RU" sz="1800" b="1" dirty="0" smtClean="0">
              <a:latin typeface="Times New Roman" pitchFamily="18" charset="0"/>
              <a:cs typeface="Times New Roman" pitchFamily="18" charset="0"/>
            </a:rPr>
            <a:t>Другие вопросы </a:t>
          </a:r>
          <a:r>
            <a:rPr lang="ru-RU" sz="1400" b="1" dirty="0" smtClean="0">
              <a:latin typeface="Times New Roman" pitchFamily="18" charset="0"/>
              <a:cs typeface="Times New Roman" pitchFamily="18" charset="0"/>
            </a:rPr>
            <a:t>(ОХО</a:t>
          </a:r>
          <a:r>
            <a:rPr lang="ru-RU" sz="1800" b="1"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17370C25-D9E2-4CE2-A50C-7B9F201B3294}" type="parTrans" cxnId="{D5C8DBF2-EE4B-419D-8A35-04232EB46EAE}">
      <dgm:prSet/>
      <dgm:spPr/>
      <dgm:t>
        <a:bodyPr/>
        <a:lstStyle/>
        <a:p>
          <a:endParaRPr lang="ru-RU" sz="1800">
            <a:latin typeface="Times New Roman" pitchFamily="18" charset="0"/>
            <a:cs typeface="Times New Roman" pitchFamily="18" charset="0"/>
          </a:endParaRPr>
        </a:p>
      </dgm:t>
    </dgm:pt>
    <dgm:pt modelId="{435E4362-A4EC-4552-8558-140171DFBC32}" type="sibTrans" cxnId="{D5C8DBF2-EE4B-419D-8A35-04232EB46EAE}">
      <dgm:prSet custT="1"/>
      <dgm:spPr/>
      <dgm:t>
        <a:bodyPr/>
        <a:lstStyle/>
        <a:p>
          <a:endParaRPr lang="ru-RU" sz="1800">
            <a:latin typeface="Times New Roman" pitchFamily="18" charset="0"/>
            <a:cs typeface="Times New Roman" pitchFamily="18" charset="0"/>
          </a:endParaRPr>
        </a:p>
      </dgm:t>
    </dgm:pt>
    <dgm:pt modelId="{4AB68374-AD2A-4C64-B41F-89C959B01400}">
      <dgm:prSet phldrT="[Текст]" custT="1"/>
      <dgm:spPr/>
      <dgm:t>
        <a:bodyPr/>
        <a:lstStyle/>
        <a:p>
          <a:r>
            <a:rPr lang="ru-RU" sz="1800" b="1" dirty="0" smtClean="0">
              <a:latin typeface="Times New Roman" pitchFamily="18" charset="0"/>
              <a:cs typeface="Times New Roman" pitchFamily="18" charset="0"/>
            </a:rPr>
            <a:t>Образование</a:t>
          </a:r>
          <a:endParaRPr lang="ru-RU" sz="1800" dirty="0">
            <a:latin typeface="Times New Roman" pitchFamily="18" charset="0"/>
            <a:cs typeface="Times New Roman" pitchFamily="18" charset="0"/>
          </a:endParaRPr>
        </a:p>
      </dgm:t>
    </dgm:pt>
    <dgm:pt modelId="{3F50737D-823F-416C-AAC8-17BFFAE8779D}" type="parTrans" cxnId="{215A0614-F6B8-4A3A-AED5-1770289668CE}">
      <dgm:prSet/>
      <dgm:spPr/>
      <dgm:t>
        <a:bodyPr/>
        <a:lstStyle/>
        <a:p>
          <a:endParaRPr lang="ru-RU" sz="1800">
            <a:latin typeface="Times New Roman" pitchFamily="18" charset="0"/>
            <a:cs typeface="Times New Roman" pitchFamily="18" charset="0"/>
          </a:endParaRPr>
        </a:p>
      </dgm:t>
    </dgm:pt>
    <dgm:pt modelId="{5CD6EE46-2F57-42F9-80F0-02880BB73E8B}" type="sibTrans" cxnId="{215A0614-F6B8-4A3A-AED5-1770289668CE}">
      <dgm:prSet custT="1"/>
      <dgm:spPr/>
      <dgm:t>
        <a:bodyPr/>
        <a:lstStyle/>
        <a:p>
          <a:endParaRPr lang="ru-RU" sz="1800">
            <a:latin typeface="Times New Roman" pitchFamily="18" charset="0"/>
            <a:cs typeface="Times New Roman" pitchFamily="18" charset="0"/>
          </a:endParaRPr>
        </a:p>
      </dgm:t>
    </dgm:pt>
    <dgm:pt modelId="{64955052-90F1-4DB2-97D9-5611230BAA9B}">
      <dgm:prSet phldrT="[Текст]" custT="1"/>
      <dgm:spPr/>
      <dgm:t>
        <a:bodyPr/>
        <a:lstStyle/>
        <a:p>
          <a:r>
            <a:rPr lang="ru-RU" sz="1800" b="1" dirty="0" smtClean="0">
              <a:latin typeface="Times New Roman" pitchFamily="18" charset="0"/>
              <a:cs typeface="Times New Roman" pitchFamily="18" charset="0"/>
            </a:rPr>
            <a:t>Совет Депутатов</a:t>
          </a:r>
          <a:endParaRPr lang="ru-RU" sz="1800" b="1" dirty="0">
            <a:latin typeface="Times New Roman" pitchFamily="18" charset="0"/>
            <a:cs typeface="Times New Roman" pitchFamily="18" charset="0"/>
          </a:endParaRPr>
        </a:p>
      </dgm:t>
    </dgm:pt>
    <dgm:pt modelId="{6889681C-5C57-4264-B1C3-B463561AB14E}" type="parTrans" cxnId="{BC9C3FA9-79B0-4F97-B3D2-408752F9536B}">
      <dgm:prSet/>
      <dgm:spPr/>
      <dgm:t>
        <a:bodyPr/>
        <a:lstStyle/>
        <a:p>
          <a:endParaRPr lang="ru-RU" sz="1800"/>
        </a:p>
      </dgm:t>
    </dgm:pt>
    <dgm:pt modelId="{291D87F4-6A54-4CCC-A3FA-29E15E992F3F}" type="sibTrans" cxnId="{BC9C3FA9-79B0-4F97-B3D2-408752F9536B}">
      <dgm:prSet/>
      <dgm:spPr/>
      <dgm:t>
        <a:bodyPr/>
        <a:lstStyle/>
        <a:p>
          <a:endParaRPr lang="ru-RU" sz="1800"/>
        </a:p>
      </dgm:t>
    </dgm:pt>
    <dgm:pt modelId="{93CAA005-9F07-419B-9ABD-514DABDF2ED2}" type="pres">
      <dgm:prSet presAssocID="{E1D07A11-D59F-42D3-9467-8E0802787F4E}" presName="Name0" presStyleCnt="0">
        <dgm:presLayoutVars>
          <dgm:dir/>
          <dgm:animLvl val="lvl"/>
          <dgm:resizeHandles val="exact"/>
        </dgm:presLayoutVars>
      </dgm:prSet>
      <dgm:spPr/>
      <dgm:t>
        <a:bodyPr/>
        <a:lstStyle/>
        <a:p>
          <a:endParaRPr lang="ru-RU"/>
        </a:p>
      </dgm:t>
    </dgm:pt>
    <dgm:pt modelId="{EFE60D02-0C6D-439A-9903-9F056FEF0B15}" type="pres">
      <dgm:prSet presAssocID="{4AB68374-AD2A-4C64-B41F-89C959B01400}" presName="boxAndChildren" presStyleCnt="0"/>
      <dgm:spPr/>
    </dgm:pt>
    <dgm:pt modelId="{FD2C95B7-D5E7-4C78-BD42-D391714464AA}" type="pres">
      <dgm:prSet presAssocID="{4AB68374-AD2A-4C64-B41F-89C959B01400}" presName="parentTextBox" presStyleLbl="node1" presStyleIdx="0" presStyleCnt="7"/>
      <dgm:spPr/>
      <dgm:t>
        <a:bodyPr/>
        <a:lstStyle/>
        <a:p>
          <a:endParaRPr lang="ru-RU"/>
        </a:p>
      </dgm:t>
    </dgm:pt>
    <dgm:pt modelId="{590BA2D8-70EC-4B9B-9EBE-E12E009D6014}" type="pres">
      <dgm:prSet presAssocID="{435E4362-A4EC-4552-8558-140171DFBC32}" presName="sp" presStyleCnt="0"/>
      <dgm:spPr/>
    </dgm:pt>
    <dgm:pt modelId="{81A3F7A6-8B21-4730-BA25-FBD54BAEE8B2}" type="pres">
      <dgm:prSet presAssocID="{E07C010E-A664-4D8E-A175-B229EA7DC0FC}" presName="arrowAndChildren" presStyleCnt="0"/>
      <dgm:spPr/>
    </dgm:pt>
    <dgm:pt modelId="{B7EFAB9A-6EB1-45DE-8EFB-A89DE28D69E7}" type="pres">
      <dgm:prSet presAssocID="{E07C010E-A664-4D8E-A175-B229EA7DC0FC}" presName="parentTextArrow" presStyleLbl="node1" presStyleIdx="1" presStyleCnt="7"/>
      <dgm:spPr/>
      <dgm:t>
        <a:bodyPr/>
        <a:lstStyle/>
        <a:p>
          <a:endParaRPr lang="ru-RU"/>
        </a:p>
      </dgm:t>
    </dgm:pt>
    <dgm:pt modelId="{A0C26995-595B-4773-A7DB-4A3124E40B1C}" type="pres">
      <dgm:prSet presAssocID="{0402D4F6-5A40-4642-A09E-0FA343428117}" presName="sp" presStyleCnt="0"/>
      <dgm:spPr/>
    </dgm:pt>
    <dgm:pt modelId="{E53A0AF7-8D17-4564-8610-D9AF04C1F6C9}" type="pres">
      <dgm:prSet presAssocID="{2EC3E076-DE3E-40D8-AF05-4CAB26F44566}" presName="arrowAndChildren" presStyleCnt="0"/>
      <dgm:spPr/>
    </dgm:pt>
    <dgm:pt modelId="{39EE4124-4989-48DC-AC97-A1FF202F1EC4}" type="pres">
      <dgm:prSet presAssocID="{2EC3E076-DE3E-40D8-AF05-4CAB26F44566}" presName="parentTextArrow" presStyleLbl="node1" presStyleIdx="2" presStyleCnt="7"/>
      <dgm:spPr/>
      <dgm:t>
        <a:bodyPr/>
        <a:lstStyle/>
        <a:p>
          <a:endParaRPr lang="ru-RU"/>
        </a:p>
      </dgm:t>
    </dgm:pt>
    <dgm:pt modelId="{42631FCC-810F-42E7-9602-A8E2C19FBE2F}" type="pres">
      <dgm:prSet presAssocID="{C213C1A8-7CC7-4412-BB72-7C0730586D0C}" presName="sp" presStyleCnt="0"/>
      <dgm:spPr/>
    </dgm:pt>
    <dgm:pt modelId="{55682B71-B571-48CE-A0E0-7D25BF433B46}" type="pres">
      <dgm:prSet presAssocID="{C577C4E1-785D-4B9A-A418-74D34B22EECA}" presName="arrowAndChildren" presStyleCnt="0"/>
      <dgm:spPr/>
    </dgm:pt>
    <dgm:pt modelId="{936696FF-D1E2-400D-B2FF-801731E5EF83}" type="pres">
      <dgm:prSet presAssocID="{C577C4E1-785D-4B9A-A418-74D34B22EECA}" presName="parentTextArrow" presStyleLbl="node1" presStyleIdx="3" presStyleCnt="7"/>
      <dgm:spPr/>
      <dgm:t>
        <a:bodyPr/>
        <a:lstStyle/>
        <a:p>
          <a:endParaRPr lang="ru-RU"/>
        </a:p>
      </dgm:t>
    </dgm:pt>
    <dgm:pt modelId="{AF90C09B-0855-48ED-B5E1-3D81EF925C6D}" type="pres">
      <dgm:prSet presAssocID="{AD829CF5-DAC7-452A-B252-3A37B89E040F}" presName="sp" presStyleCnt="0"/>
      <dgm:spPr/>
    </dgm:pt>
    <dgm:pt modelId="{EE96B272-724E-4DF3-8521-040BF0483F9E}" type="pres">
      <dgm:prSet presAssocID="{0E3291F3-FAF8-4237-9234-70944C25D840}" presName="arrowAndChildren" presStyleCnt="0"/>
      <dgm:spPr/>
    </dgm:pt>
    <dgm:pt modelId="{7CF477DA-601D-49F1-878D-F39A16A88A7A}" type="pres">
      <dgm:prSet presAssocID="{0E3291F3-FAF8-4237-9234-70944C25D840}" presName="parentTextArrow" presStyleLbl="node1" presStyleIdx="4" presStyleCnt="7"/>
      <dgm:spPr/>
      <dgm:t>
        <a:bodyPr/>
        <a:lstStyle/>
        <a:p>
          <a:endParaRPr lang="ru-RU"/>
        </a:p>
      </dgm:t>
    </dgm:pt>
    <dgm:pt modelId="{AE3BD09A-8F45-4B78-A996-B8DC94DCC6C9}" type="pres">
      <dgm:prSet presAssocID="{291D87F4-6A54-4CCC-A3FA-29E15E992F3F}" presName="sp" presStyleCnt="0"/>
      <dgm:spPr/>
    </dgm:pt>
    <dgm:pt modelId="{5B6312DB-9019-4BB4-B2AC-A0B9AB992DE7}" type="pres">
      <dgm:prSet presAssocID="{64955052-90F1-4DB2-97D9-5611230BAA9B}" presName="arrowAndChildren" presStyleCnt="0"/>
      <dgm:spPr/>
    </dgm:pt>
    <dgm:pt modelId="{56FBBB28-7054-457E-88BD-65E54C4499AF}" type="pres">
      <dgm:prSet presAssocID="{64955052-90F1-4DB2-97D9-5611230BAA9B}" presName="parentTextArrow" presStyleLbl="node1" presStyleIdx="5" presStyleCnt="7"/>
      <dgm:spPr/>
      <dgm:t>
        <a:bodyPr/>
        <a:lstStyle/>
        <a:p>
          <a:endParaRPr lang="ru-RU"/>
        </a:p>
      </dgm:t>
    </dgm:pt>
    <dgm:pt modelId="{5D11D56D-3ABC-4E53-BEF4-3B56959227BF}" type="pres">
      <dgm:prSet presAssocID="{32A63089-77A6-44F6-9AEC-2FEC56B478D9}" presName="sp" presStyleCnt="0"/>
      <dgm:spPr/>
    </dgm:pt>
    <dgm:pt modelId="{E52FCECD-E42D-404D-B13D-D2BF5949BF15}" type="pres">
      <dgm:prSet presAssocID="{5EBEA80D-370F-47E8-B433-EC68B6C899C6}" presName="arrowAndChildren" presStyleCnt="0"/>
      <dgm:spPr/>
    </dgm:pt>
    <dgm:pt modelId="{B2D77980-4D5B-4E42-98A5-19BE0B988386}" type="pres">
      <dgm:prSet presAssocID="{5EBEA80D-370F-47E8-B433-EC68B6C899C6}" presName="parentTextArrow" presStyleLbl="node1" presStyleIdx="6" presStyleCnt="7"/>
      <dgm:spPr/>
      <dgm:t>
        <a:bodyPr/>
        <a:lstStyle/>
        <a:p>
          <a:endParaRPr lang="ru-RU"/>
        </a:p>
      </dgm:t>
    </dgm:pt>
  </dgm:ptLst>
  <dgm:cxnLst>
    <dgm:cxn modelId="{3859BBE3-E187-4505-9887-4B54D6EF3350}" type="presOf" srcId="{C577C4E1-785D-4B9A-A418-74D34B22EECA}" destId="{936696FF-D1E2-400D-B2FF-801731E5EF83}" srcOrd="0" destOrd="0" presId="urn:microsoft.com/office/officeart/2005/8/layout/process4"/>
    <dgm:cxn modelId="{D5C8DBF2-EE4B-419D-8A35-04232EB46EAE}" srcId="{E1D07A11-D59F-42D3-9467-8E0802787F4E}" destId="{E07C010E-A664-4D8E-A175-B229EA7DC0FC}" srcOrd="5" destOrd="0" parTransId="{17370C25-D9E2-4CE2-A50C-7B9F201B3294}" sibTransId="{435E4362-A4EC-4552-8558-140171DFBC32}"/>
    <dgm:cxn modelId="{0E6A4A31-E118-4006-B0BD-0585A950E743}" srcId="{E1D07A11-D59F-42D3-9467-8E0802787F4E}" destId="{5EBEA80D-370F-47E8-B433-EC68B6C899C6}" srcOrd="0" destOrd="0" parTransId="{5D5FCBFD-5452-48DB-804C-939E4019FCB5}" sibTransId="{32A63089-77A6-44F6-9AEC-2FEC56B478D9}"/>
    <dgm:cxn modelId="{1D131870-BAD9-4344-A06D-80A508AC93C8}" type="presOf" srcId="{E07C010E-A664-4D8E-A175-B229EA7DC0FC}" destId="{B7EFAB9A-6EB1-45DE-8EFB-A89DE28D69E7}" srcOrd="0" destOrd="0" presId="urn:microsoft.com/office/officeart/2005/8/layout/process4"/>
    <dgm:cxn modelId="{161CA106-AD94-49E5-9B60-C981D3ECA3AA}" type="presOf" srcId="{E1D07A11-D59F-42D3-9467-8E0802787F4E}" destId="{93CAA005-9F07-419B-9ABD-514DABDF2ED2}" srcOrd="0" destOrd="0" presId="urn:microsoft.com/office/officeart/2005/8/layout/process4"/>
    <dgm:cxn modelId="{7C05A3CB-32AA-4B33-BC14-81EDF9F6D032}" type="presOf" srcId="{2EC3E076-DE3E-40D8-AF05-4CAB26F44566}" destId="{39EE4124-4989-48DC-AC97-A1FF202F1EC4}" srcOrd="0" destOrd="0" presId="urn:microsoft.com/office/officeart/2005/8/layout/process4"/>
    <dgm:cxn modelId="{BAA0C847-9ABB-4D31-B32B-615325F444C4}" srcId="{E1D07A11-D59F-42D3-9467-8E0802787F4E}" destId="{C577C4E1-785D-4B9A-A418-74D34B22EECA}" srcOrd="3" destOrd="0" parTransId="{14A0856C-8D9F-4868-B9CF-53F976A3F791}" sibTransId="{C213C1A8-7CC7-4412-BB72-7C0730586D0C}"/>
    <dgm:cxn modelId="{215A0614-F6B8-4A3A-AED5-1770289668CE}" srcId="{E1D07A11-D59F-42D3-9467-8E0802787F4E}" destId="{4AB68374-AD2A-4C64-B41F-89C959B01400}" srcOrd="6" destOrd="0" parTransId="{3F50737D-823F-416C-AAC8-17BFFAE8779D}" sibTransId="{5CD6EE46-2F57-42F9-80F0-02880BB73E8B}"/>
    <dgm:cxn modelId="{BC9C3FA9-79B0-4F97-B3D2-408752F9536B}" srcId="{E1D07A11-D59F-42D3-9467-8E0802787F4E}" destId="{64955052-90F1-4DB2-97D9-5611230BAA9B}" srcOrd="1" destOrd="0" parTransId="{6889681C-5C57-4264-B1C3-B463561AB14E}" sibTransId="{291D87F4-6A54-4CCC-A3FA-29E15E992F3F}"/>
    <dgm:cxn modelId="{CC2D6C9D-7E34-4CCE-AC2F-25A5325B65D1}" srcId="{E1D07A11-D59F-42D3-9467-8E0802787F4E}" destId="{0E3291F3-FAF8-4237-9234-70944C25D840}" srcOrd="2" destOrd="0" parTransId="{5FE7D354-1BBF-4BC4-9D27-CB55B2E46AFC}" sibTransId="{AD829CF5-DAC7-452A-B252-3A37B89E040F}"/>
    <dgm:cxn modelId="{C5E5C623-A68B-41D4-8E25-A1DDC85843A3}" type="presOf" srcId="{64955052-90F1-4DB2-97D9-5611230BAA9B}" destId="{56FBBB28-7054-457E-88BD-65E54C4499AF}" srcOrd="0" destOrd="0" presId="urn:microsoft.com/office/officeart/2005/8/layout/process4"/>
    <dgm:cxn modelId="{AEF1FF74-FE0A-45E6-B4B2-6AA2D976DC81}" srcId="{E1D07A11-D59F-42D3-9467-8E0802787F4E}" destId="{2EC3E076-DE3E-40D8-AF05-4CAB26F44566}" srcOrd="4" destOrd="0" parTransId="{8AA28EE2-0040-4EE3-BDDC-22D8A816D242}" sibTransId="{0402D4F6-5A40-4642-A09E-0FA343428117}"/>
    <dgm:cxn modelId="{3356B672-18E1-4373-9420-958F563753A3}" type="presOf" srcId="{4AB68374-AD2A-4C64-B41F-89C959B01400}" destId="{FD2C95B7-D5E7-4C78-BD42-D391714464AA}" srcOrd="0" destOrd="0" presId="urn:microsoft.com/office/officeart/2005/8/layout/process4"/>
    <dgm:cxn modelId="{A6C79BA1-0BC4-4D60-AAA7-C7BD54155A1A}" type="presOf" srcId="{0E3291F3-FAF8-4237-9234-70944C25D840}" destId="{7CF477DA-601D-49F1-878D-F39A16A88A7A}" srcOrd="0" destOrd="0" presId="urn:microsoft.com/office/officeart/2005/8/layout/process4"/>
    <dgm:cxn modelId="{5878DAC3-3EF1-4F3B-9632-0A3CE49453EF}" type="presOf" srcId="{5EBEA80D-370F-47E8-B433-EC68B6C899C6}" destId="{B2D77980-4D5B-4E42-98A5-19BE0B988386}" srcOrd="0" destOrd="0" presId="urn:microsoft.com/office/officeart/2005/8/layout/process4"/>
    <dgm:cxn modelId="{13CCFA7C-F277-407E-B4FE-76D496A32E93}" type="presParOf" srcId="{93CAA005-9F07-419B-9ABD-514DABDF2ED2}" destId="{EFE60D02-0C6D-439A-9903-9F056FEF0B15}" srcOrd="0" destOrd="0" presId="urn:microsoft.com/office/officeart/2005/8/layout/process4"/>
    <dgm:cxn modelId="{93BE1CB5-8221-41BA-8FBB-5463D4E3C0D2}" type="presParOf" srcId="{EFE60D02-0C6D-439A-9903-9F056FEF0B15}" destId="{FD2C95B7-D5E7-4C78-BD42-D391714464AA}" srcOrd="0" destOrd="0" presId="urn:microsoft.com/office/officeart/2005/8/layout/process4"/>
    <dgm:cxn modelId="{87434003-A783-48FD-A82E-648929C7FE08}" type="presParOf" srcId="{93CAA005-9F07-419B-9ABD-514DABDF2ED2}" destId="{590BA2D8-70EC-4B9B-9EBE-E12E009D6014}" srcOrd="1" destOrd="0" presId="urn:microsoft.com/office/officeart/2005/8/layout/process4"/>
    <dgm:cxn modelId="{8A3BA3A7-47C8-4FED-B311-5AC3370D46E1}" type="presParOf" srcId="{93CAA005-9F07-419B-9ABD-514DABDF2ED2}" destId="{81A3F7A6-8B21-4730-BA25-FBD54BAEE8B2}" srcOrd="2" destOrd="0" presId="urn:microsoft.com/office/officeart/2005/8/layout/process4"/>
    <dgm:cxn modelId="{15B2E12B-E40C-4430-A0EE-87518748D6B1}" type="presParOf" srcId="{81A3F7A6-8B21-4730-BA25-FBD54BAEE8B2}" destId="{B7EFAB9A-6EB1-45DE-8EFB-A89DE28D69E7}" srcOrd="0" destOrd="0" presId="urn:microsoft.com/office/officeart/2005/8/layout/process4"/>
    <dgm:cxn modelId="{EDAB63A7-779C-47A3-9E9A-5CA30A723871}" type="presParOf" srcId="{93CAA005-9F07-419B-9ABD-514DABDF2ED2}" destId="{A0C26995-595B-4773-A7DB-4A3124E40B1C}" srcOrd="3" destOrd="0" presId="urn:microsoft.com/office/officeart/2005/8/layout/process4"/>
    <dgm:cxn modelId="{40362739-07F2-4C27-BFEF-E29D41D4F985}" type="presParOf" srcId="{93CAA005-9F07-419B-9ABD-514DABDF2ED2}" destId="{E53A0AF7-8D17-4564-8610-D9AF04C1F6C9}" srcOrd="4" destOrd="0" presId="urn:microsoft.com/office/officeart/2005/8/layout/process4"/>
    <dgm:cxn modelId="{03AF8705-FC5E-43A2-9DDC-711AD1822571}" type="presParOf" srcId="{E53A0AF7-8D17-4564-8610-D9AF04C1F6C9}" destId="{39EE4124-4989-48DC-AC97-A1FF202F1EC4}" srcOrd="0" destOrd="0" presId="urn:microsoft.com/office/officeart/2005/8/layout/process4"/>
    <dgm:cxn modelId="{6B5E2B7F-520E-459A-A52B-D2831AEB0582}" type="presParOf" srcId="{93CAA005-9F07-419B-9ABD-514DABDF2ED2}" destId="{42631FCC-810F-42E7-9602-A8E2C19FBE2F}" srcOrd="5" destOrd="0" presId="urn:microsoft.com/office/officeart/2005/8/layout/process4"/>
    <dgm:cxn modelId="{401E3D16-2740-4A77-ACAB-556C1A67E517}" type="presParOf" srcId="{93CAA005-9F07-419B-9ABD-514DABDF2ED2}" destId="{55682B71-B571-48CE-A0E0-7D25BF433B46}" srcOrd="6" destOrd="0" presId="urn:microsoft.com/office/officeart/2005/8/layout/process4"/>
    <dgm:cxn modelId="{F83D3DCC-D4AD-40CA-996C-0E1145F05EB5}" type="presParOf" srcId="{55682B71-B571-48CE-A0E0-7D25BF433B46}" destId="{936696FF-D1E2-400D-B2FF-801731E5EF83}" srcOrd="0" destOrd="0" presId="urn:microsoft.com/office/officeart/2005/8/layout/process4"/>
    <dgm:cxn modelId="{0178B4D4-FDE3-4C30-8F8B-00F4DB504F5A}" type="presParOf" srcId="{93CAA005-9F07-419B-9ABD-514DABDF2ED2}" destId="{AF90C09B-0855-48ED-B5E1-3D81EF925C6D}" srcOrd="7" destOrd="0" presId="urn:microsoft.com/office/officeart/2005/8/layout/process4"/>
    <dgm:cxn modelId="{33603880-27E8-4C21-9366-8653F3C3EA34}" type="presParOf" srcId="{93CAA005-9F07-419B-9ABD-514DABDF2ED2}" destId="{EE96B272-724E-4DF3-8521-040BF0483F9E}" srcOrd="8" destOrd="0" presId="urn:microsoft.com/office/officeart/2005/8/layout/process4"/>
    <dgm:cxn modelId="{8E7DCDE9-851F-46CF-8FC9-7A3EE1DD8173}" type="presParOf" srcId="{EE96B272-724E-4DF3-8521-040BF0483F9E}" destId="{7CF477DA-601D-49F1-878D-F39A16A88A7A}" srcOrd="0" destOrd="0" presId="urn:microsoft.com/office/officeart/2005/8/layout/process4"/>
    <dgm:cxn modelId="{DFB269AE-F1EF-4058-86D6-FDFE8002925D}" type="presParOf" srcId="{93CAA005-9F07-419B-9ABD-514DABDF2ED2}" destId="{AE3BD09A-8F45-4B78-A996-B8DC94DCC6C9}" srcOrd="9" destOrd="0" presId="urn:microsoft.com/office/officeart/2005/8/layout/process4"/>
    <dgm:cxn modelId="{DA97B4A0-91BC-49E4-AEC1-9244406A46AD}" type="presParOf" srcId="{93CAA005-9F07-419B-9ABD-514DABDF2ED2}" destId="{5B6312DB-9019-4BB4-B2AC-A0B9AB992DE7}" srcOrd="10" destOrd="0" presId="urn:microsoft.com/office/officeart/2005/8/layout/process4"/>
    <dgm:cxn modelId="{52D872D1-6407-41D0-A473-1CB3AADCFD1E}" type="presParOf" srcId="{5B6312DB-9019-4BB4-B2AC-A0B9AB992DE7}" destId="{56FBBB28-7054-457E-88BD-65E54C4499AF}" srcOrd="0" destOrd="0" presId="urn:microsoft.com/office/officeart/2005/8/layout/process4"/>
    <dgm:cxn modelId="{B54E6E81-1467-4310-B792-A6A274A7A2F2}" type="presParOf" srcId="{93CAA005-9F07-419B-9ABD-514DABDF2ED2}" destId="{5D11D56D-3ABC-4E53-BEF4-3B56959227BF}" srcOrd="11" destOrd="0" presId="urn:microsoft.com/office/officeart/2005/8/layout/process4"/>
    <dgm:cxn modelId="{A2BB6E30-DE02-4AD5-A192-9B2DB3265C54}" type="presParOf" srcId="{93CAA005-9F07-419B-9ABD-514DABDF2ED2}" destId="{E52FCECD-E42D-404D-B13D-D2BF5949BF15}" srcOrd="12" destOrd="0" presId="urn:microsoft.com/office/officeart/2005/8/layout/process4"/>
    <dgm:cxn modelId="{6B43D72C-FD3E-43D6-B04C-A47335911023}" type="presParOf" srcId="{E52FCECD-E42D-404D-B13D-D2BF5949BF15}" destId="{B2D77980-4D5B-4E42-98A5-19BE0B988386}"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Объем  исполнения</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200" b="1" dirty="0" smtClean="0"/>
            <a:t>52 866,4</a:t>
          </a:r>
          <a:endParaRPr lang="ru-RU" sz="32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7647"/>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6BBF5F4C-89E4-443C-B407-96E266C0387E}" type="presOf" srcId="{0B2EA6F9-26D2-461A-A6E7-E946C78DD3EC}" destId="{63004F43-213A-4873-8F60-DA53381DACF2}" srcOrd="0" destOrd="0" presId="urn:microsoft.com/office/officeart/2005/8/layout/hProcess9"/>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439DCDC4-E503-4132-BFC0-202D537E3D04}" type="presOf" srcId="{31E6EE46-7F4F-4073-8A5B-F0D0C10EB7B8}" destId="{FFDE71BE-DCFE-4CB0-BE08-128FFA04E25B}" srcOrd="0" destOrd="0" presId="urn:microsoft.com/office/officeart/2005/8/layout/hProcess9"/>
    <dgm:cxn modelId="{37F25E46-FB74-4559-B433-098BDF1AC16D}" type="presOf" srcId="{AE464215-6814-4ED4-8C2D-7E9220848A8B}" destId="{D402C13E-BFED-4613-A4FE-D5BD88831288}" srcOrd="0" destOrd="0" presId="urn:microsoft.com/office/officeart/2005/8/layout/hProcess9"/>
    <dgm:cxn modelId="{3ED8008B-AA7D-4572-BADE-4AB3DCA5A45F}" type="presParOf" srcId="{FFDE71BE-DCFE-4CB0-BE08-128FFA04E25B}" destId="{FCBEEA08-5CC3-4AD4-A6D1-916C1C91DE3D}" srcOrd="0" destOrd="0" presId="urn:microsoft.com/office/officeart/2005/8/layout/hProcess9"/>
    <dgm:cxn modelId="{41641BD0-E88E-4A91-B5EB-03C0A95AAA61}" type="presParOf" srcId="{FFDE71BE-DCFE-4CB0-BE08-128FFA04E25B}" destId="{62DD382D-CD10-4829-A09A-A6BFC81B1C0A}" srcOrd="1" destOrd="0" presId="urn:microsoft.com/office/officeart/2005/8/layout/hProcess9"/>
    <dgm:cxn modelId="{214827B7-988A-4140-970D-C44E92985A79}" type="presParOf" srcId="{62DD382D-CD10-4829-A09A-A6BFC81B1C0A}" destId="{63004F43-213A-4873-8F60-DA53381DACF2}" srcOrd="0" destOrd="0" presId="urn:microsoft.com/office/officeart/2005/8/layout/hProcess9"/>
    <dgm:cxn modelId="{C22F7A51-018A-405D-93A6-EFC4402AB7CA}" type="presParOf" srcId="{62DD382D-CD10-4829-A09A-A6BFC81B1C0A}" destId="{2FFD7BDD-F760-4F40-A10B-B3D321768B88}" srcOrd="1" destOrd="0" presId="urn:microsoft.com/office/officeart/2005/8/layout/hProcess9"/>
    <dgm:cxn modelId="{CE9A7699-D013-4E77-9E54-EF45B718A5EB}"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1E6EE46-7F4F-4073-8A5B-F0D0C10EB7B8}"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ru-RU"/>
        </a:p>
      </dgm:t>
    </dgm:pt>
    <dgm:pt modelId="{0B2EA6F9-26D2-461A-A6E7-E946C78DD3EC}">
      <dgm:prSet>
        <dgm:style>
          <a:lnRef idx="1">
            <a:schemeClr val="accent1"/>
          </a:lnRef>
          <a:fillRef idx="2">
            <a:schemeClr val="accent1"/>
          </a:fillRef>
          <a:effectRef idx="1">
            <a:schemeClr val="accent1"/>
          </a:effectRef>
          <a:fontRef idx="minor">
            <a:schemeClr val="dk1"/>
          </a:fontRef>
        </dgm:style>
      </dgm:prSet>
      <dgm:spPr/>
      <dgm:t>
        <a:bodyPr/>
        <a:lstStyle/>
        <a:p>
          <a:pPr rtl="0"/>
          <a:r>
            <a:rPr lang="ru-RU" dirty="0" smtClean="0">
              <a:latin typeface="Times New Roman" pitchFamily="18" charset="0"/>
              <a:cs typeface="Times New Roman" pitchFamily="18" charset="0"/>
            </a:rPr>
            <a:t>Процент исполнения </a:t>
          </a:r>
          <a:endParaRPr lang="ru-RU" dirty="0"/>
        </a:p>
      </dgm:t>
    </dgm:pt>
    <dgm:pt modelId="{6A5B949B-9E46-4C6C-8C3F-62FC4A9C3D70}" type="parTrans" cxnId="{DD87C51D-726C-4C22-A5B0-6D50F328C510}">
      <dgm:prSet/>
      <dgm:spPr/>
      <dgm:t>
        <a:bodyPr/>
        <a:lstStyle/>
        <a:p>
          <a:endParaRPr lang="ru-RU"/>
        </a:p>
      </dgm:t>
    </dgm:pt>
    <dgm:pt modelId="{0C1CC200-E0DC-48A0-93BA-A69646A56B6C}" type="sibTrans" cxnId="{DD87C51D-726C-4C22-A5B0-6D50F328C510}">
      <dgm:prSet/>
      <dgm:spPr/>
      <dgm:t>
        <a:bodyPr/>
        <a:lstStyle/>
        <a:p>
          <a:endParaRPr lang="ru-RU"/>
        </a:p>
      </dgm:t>
    </dgm:pt>
    <dgm:pt modelId="{AE464215-6814-4ED4-8C2D-7E9220848A8B}">
      <dgm:prSet phldrT="[Текст]" custT="1"/>
      <dgm:spPr/>
      <dgm:t>
        <a:bodyPr/>
        <a:lstStyle/>
        <a:p>
          <a:r>
            <a:rPr lang="ru-RU" sz="3600" dirty="0" smtClean="0">
              <a:latin typeface="Times New Roman" pitchFamily="18" charset="0"/>
              <a:cs typeface="Times New Roman" pitchFamily="18" charset="0"/>
            </a:rPr>
            <a:t>98,7 %</a:t>
          </a:r>
          <a:endParaRPr lang="ru-RU" sz="3600" dirty="0"/>
        </a:p>
      </dgm:t>
    </dgm:pt>
    <dgm:pt modelId="{94EF7143-8D9E-4595-980B-42DC55177AE5}" type="parTrans" cxnId="{FF1B7E29-14FB-4400-AFAC-D60B7D8AC439}">
      <dgm:prSet/>
      <dgm:spPr/>
      <dgm:t>
        <a:bodyPr/>
        <a:lstStyle/>
        <a:p>
          <a:endParaRPr lang="ru-RU"/>
        </a:p>
      </dgm:t>
    </dgm:pt>
    <dgm:pt modelId="{F09BBDA9-9ACA-4E87-9E19-E76E6C39E71D}" type="sibTrans" cxnId="{FF1B7E29-14FB-4400-AFAC-D60B7D8AC439}">
      <dgm:prSet/>
      <dgm:spPr/>
      <dgm:t>
        <a:bodyPr/>
        <a:lstStyle/>
        <a:p>
          <a:endParaRPr lang="ru-RU"/>
        </a:p>
      </dgm:t>
    </dgm:pt>
    <dgm:pt modelId="{FFDE71BE-DCFE-4CB0-BE08-128FFA04E25B}" type="pres">
      <dgm:prSet presAssocID="{31E6EE46-7F4F-4073-8A5B-F0D0C10EB7B8}" presName="CompostProcess" presStyleCnt="0">
        <dgm:presLayoutVars>
          <dgm:dir/>
          <dgm:resizeHandles val="exact"/>
        </dgm:presLayoutVars>
      </dgm:prSet>
      <dgm:spPr/>
      <dgm:t>
        <a:bodyPr/>
        <a:lstStyle/>
        <a:p>
          <a:endParaRPr lang="ru-RU"/>
        </a:p>
      </dgm:t>
    </dgm:pt>
    <dgm:pt modelId="{FCBEEA08-5CC3-4AD4-A6D1-916C1C91DE3D}" type="pres">
      <dgm:prSet presAssocID="{31E6EE46-7F4F-4073-8A5B-F0D0C10EB7B8}" presName="arrow" presStyleLbl="bgShp" presStyleIdx="0" presStyleCnt="1" custAng="10800000" custScaleX="114333"/>
      <dgm:spPr/>
      <dgm:t>
        <a:bodyPr/>
        <a:lstStyle/>
        <a:p>
          <a:endParaRPr lang="ru-RU"/>
        </a:p>
      </dgm:t>
    </dgm:pt>
    <dgm:pt modelId="{62DD382D-CD10-4829-A09A-A6BFC81B1C0A}" type="pres">
      <dgm:prSet presAssocID="{31E6EE46-7F4F-4073-8A5B-F0D0C10EB7B8}" presName="linearProcess" presStyleCnt="0"/>
      <dgm:spPr/>
    </dgm:pt>
    <dgm:pt modelId="{63004F43-213A-4873-8F60-DA53381DACF2}" type="pres">
      <dgm:prSet presAssocID="{0B2EA6F9-26D2-461A-A6E7-E946C78DD3EC}" presName="textNode" presStyleLbl="node1" presStyleIdx="0" presStyleCnt="2">
        <dgm:presLayoutVars>
          <dgm:bulletEnabled val="1"/>
        </dgm:presLayoutVars>
      </dgm:prSet>
      <dgm:spPr/>
      <dgm:t>
        <a:bodyPr/>
        <a:lstStyle/>
        <a:p>
          <a:endParaRPr lang="ru-RU"/>
        </a:p>
      </dgm:t>
    </dgm:pt>
    <dgm:pt modelId="{2FFD7BDD-F760-4F40-A10B-B3D321768B88}" type="pres">
      <dgm:prSet presAssocID="{0C1CC200-E0DC-48A0-93BA-A69646A56B6C}" presName="sibTrans" presStyleCnt="0"/>
      <dgm:spPr/>
    </dgm:pt>
    <dgm:pt modelId="{D402C13E-BFED-4613-A4FE-D5BD88831288}" type="pres">
      <dgm:prSet presAssocID="{AE464215-6814-4ED4-8C2D-7E9220848A8B}" presName="textNode" presStyleLbl="node1" presStyleIdx="1" presStyleCnt="2">
        <dgm:presLayoutVars>
          <dgm:bulletEnabled val="1"/>
        </dgm:presLayoutVars>
      </dgm:prSet>
      <dgm:spPr/>
      <dgm:t>
        <a:bodyPr/>
        <a:lstStyle/>
        <a:p>
          <a:endParaRPr lang="ru-RU"/>
        </a:p>
      </dgm:t>
    </dgm:pt>
  </dgm:ptLst>
  <dgm:cxnLst>
    <dgm:cxn modelId="{FF1B7E29-14FB-4400-AFAC-D60B7D8AC439}" srcId="{31E6EE46-7F4F-4073-8A5B-F0D0C10EB7B8}" destId="{AE464215-6814-4ED4-8C2D-7E9220848A8B}" srcOrd="1" destOrd="0" parTransId="{94EF7143-8D9E-4595-980B-42DC55177AE5}" sibTransId="{F09BBDA9-9ACA-4E87-9E19-E76E6C39E71D}"/>
    <dgm:cxn modelId="{DD87C51D-726C-4C22-A5B0-6D50F328C510}" srcId="{31E6EE46-7F4F-4073-8A5B-F0D0C10EB7B8}" destId="{0B2EA6F9-26D2-461A-A6E7-E946C78DD3EC}" srcOrd="0" destOrd="0" parTransId="{6A5B949B-9E46-4C6C-8C3F-62FC4A9C3D70}" sibTransId="{0C1CC200-E0DC-48A0-93BA-A69646A56B6C}"/>
    <dgm:cxn modelId="{926B619C-8AEF-41C1-B1AA-FB1F35C6CB2B}" type="presOf" srcId="{31E6EE46-7F4F-4073-8A5B-F0D0C10EB7B8}" destId="{FFDE71BE-DCFE-4CB0-BE08-128FFA04E25B}" srcOrd="0" destOrd="0" presId="urn:microsoft.com/office/officeart/2005/8/layout/hProcess9"/>
    <dgm:cxn modelId="{FD85E095-13A4-4667-90BB-1A50CF38FA1E}" type="presOf" srcId="{0B2EA6F9-26D2-461A-A6E7-E946C78DD3EC}" destId="{63004F43-213A-4873-8F60-DA53381DACF2}" srcOrd="0" destOrd="0" presId="urn:microsoft.com/office/officeart/2005/8/layout/hProcess9"/>
    <dgm:cxn modelId="{D529D94F-C4AA-4B9A-903F-5320ADFC61E8}" type="presOf" srcId="{AE464215-6814-4ED4-8C2D-7E9220848A8B}" destId="{D402C13E-BFED-4613-A4FE-D5BD88831288}" srcOrd="0" destOrd="0" presId="urn:microsoft.com/office/officeart/2005/8/layout/hProcess9"/>
    <dgm:cxn modelId="{642BAF06-CCAE-4AC9-8B01-77ABEFAEB090}" type="presParOf" srcId="{FFDE71BE-DCFE-4CB0-BE08-128FFA04E25B}" destId="{FCBEEA08-5CC3-4AD4-A6D1-916C1C91DE3D}" srcOrd="0" destOrd="0" presId="urn:microsoft.com/office/officeart/2005/8/layout/hProcess9"/>
    <dgm:cxn modelId="{0A99F14F-194C-42F1-88C5-B9DDE363A511}" type="presParOf" srcId="{FFDE71BE-DCFE-4CB0-BE08-128FFA04E25B}" destId="{62DD382D-CD10-4829-A09A-A6BFC81B1C0A}" srcOrd="1" destOrd="0" presId="urn:microsoft.com/office/officeart/2005/8/layout/hProcess9"/>
    <dgm:cxn modelId="{0029188E-BA30-43B5-A9D3-72198D619C26}" type="presParOf" srcId="{62DD382D-CD10-4829-A09A-A6BFC81B1C0A}" destId="{63004F43-213A-4873-8F60-DA53381DACF2}" srcOrd="0" destOrd="0" presId="urn:microsoft.com/office/officeart/2005/8/layout/hProcess9"/>
    <dgm:cxn modelId="{56959883-8E1C-4296-A4F5-C592CE6101A9}" type="presParOf" srcId="{62DD382D-CD10-4829-A09A-A6BFC81B1C0A}" destId="{2FFD7BDD-F760-4F40-A10B-B3D321768B88}" srcOrd="1" destOrd="0" presId="urn:microsoft.com/office/officeart/2005/8/layout/hProcess9"/>
    <dgm:cxn modelId="{0D1F1A8A-32F2-4D04-96F2-1783BB066FB6}" type="presParOf" srcId="{62DD382D-CD10-4829-A09A-A6BFC81B1C0A}" destId="{D402C13E-BFED-4613-A4FE-D5BD88831288}" srcOrd="2" destOrd="0" presId="urn:microsoft.com/office/officeart/2005/8/layout/hProcess9"/>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a:off x="66403" y="0"/>
          <a:ext cx="4979761" cy="2592287"/>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317101" y="777686"/>
          <a:ext cx="2176835" cy="103691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ru-RU" sz="2600" kern="1200" dirty="0" smtClean="0">
              <a:latin typeface="Times New Roman" pitchFamily="18" charset="0"/>
              <a:cs typeface="Times New Roman" pitchFamily="18" charset="0"/>
            </a:rPr>
            <a:t>Процент исполнения</a:t>
          </a:r>
          <a:endParaRPr lang="ru-RU" sz="2600" kern="1200" dirty="0"/>
        </a:p>
      </dsp:txBody>
      <dsp:txXfrm>
        <a:off x="317101" y="777686"/>
        <a:ext cx="2176835" cy="1036915"/>
      </dsp:txXfrm>
    </dsp:sp>
    <dsp:sp modelId="{D402C13E-BFED-4613-A4FE-D5BD88831288}">
      <dsp:nvSpPr>
        <dsp:cNvPr id="0" name=""/>
        <dsp:cNvSpPr/>
      </dsp:nvSpPr>
      <dsp:spPr>
        <a:xfrm>
          <a:off x="2618630" y="777686"/>
          <a:ext cx="2176835" cy="103691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ru-RU" sz="4000" kern="1200" dirty="0" smtClean="0">
              <a:latin typeface="Times New Roman" pitchFamily="18" charset="0"/>
              <a:cs typeface="Times New Roman" pitchFamily="18" charset="0"/>
            </a:rPr>
            <a:t>100,4 %</a:t>
          </a:r>
          <a:endParaRPr lang="ru-RU" sz="4000" kern="1200" dirty="0"/>
        </a:p>
      </dsp:txBody>
      <dsp:txXfrm>
        <a:off x="2618630" y="777686"/>
        <a:ext cx="2176835" cy="1036915"/>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0" y="0"/>
          <a:ext cx="3960438"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50714" y="734481"/>
          <a:ext cx="1881209"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50714" y="734481"/>
        <a:ext cx="1881209" cy="979308"/>
      </dsp:txXfrm>
    </dsp:sp>
    <dsp:sp modelId="{D402C13E-BFED-4613-A4FE-D5BD88831288}">
      <dsp:nvSpPr>
        <dsp:cNvPr id="0" name=""/>
        <dsp:cNvSpPr/>
      </dsp:nvSpPr>
      <dsp:spPr>
        <a:xfrm>
          <a:off x="2028516" y="734481"/>
          <a:ext cx="1881209"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smtClean="0"/>
            <a:t>1 304,1</a:t>
          </a:r>
          <a:endParaRPr lang="ru-RU" sz="3200" kern="1200" dirty="0">
            <a:latin typeface="Times New Roman" pitchFamily="18" charset="0"/>
            <a:cs typeface="Times New Roman" pitchFamily="18" charset="0"/>
          </a:endParaRPr>
        </a:p>
      </dsp:txBody>
      <dsp:txXfrm>
        <a:off x="2028516" y="734481"/>
        <a:ext cx="1881209" cy="979308"/>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57810" y="0"/>
          <a:ext cx="3988835"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72198" y="712879"/>
          <a:ext cx="1929976"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72198" y="712879"/>
        <a:ext cx="1929976" cy="950505"/>
      </dsp:txXfrm>
    </dsp:sp>
    <dsp:sp modelId="{D402C13E-BFED-4613-A4FE-D5BD88831288}">
      <dsp:nvSpPr>
        <dsp:cNvPr id="0" name=""/>
        <dsp:cNvSpPr/>
      </dsp:nvSpPr>
      <dsp:spPr>
        <a:xfrm>
          <a:off x="2102281" y="712879"/>
          <a:ext cx="1929976"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100,0 %</a:t>
          </a:r>
          <a:endParaRPr lang="ru-RU" sz="3600" kern="1200" dirty="0"/>
        </a:p>
      </dsp:txBody>
      <dsp:txXfrm>
        <a:off x="2102281" y="712879"/>
        <a:ext cx="1929976" cy="950505"/>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0" y="0"/>
          <a:ext cx="3960438"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50714" y="734481"/>
          <a:ext cx="1881209"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50714" y="734481"/>
        <a:ext cx="1881209" cy="979308"/>
      </dsp:txXfrm>
    </dsp:sp>
    <dsp:sp modelId="{D402C13E-BFED-4613-A4FE-D5BD88831288}">
      <dsp:nvSpPr>
        <dsp:cNvPr id="0" name=""/>
        <dsp:cNvSpPr/>
      </dsp:nvSpPr>
      <dsp:spPr>
        <a:xfrm>
          <a:off x="2028516" y="734481"/>
          <a:ext cx="1881209"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smtClean="0"/>
            <a:t>2 915,5</a:t>
          </a:r>
          <a:endParaRPr lang="ru-RU" sz="3200" kern="1200" dirty="0"/>
        </a:p>
      </dsp:txBody>
      <dsp:txXfrm>
        <a:off x="2028516" y="734481"/>
        <a:ext cx="1881209" cy="979308"/>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57810" y="0"/>
          <a:ext cx="3988835"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142343" y="712879"/>
          <a:ext cx="1859831"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142343" y="712879"/>
        <a:ext cx="1859831" cy="950505"/>
      </dsp:txXfrm>
    </dsp:sp>
    <dsp:sp modelId="{D402C13E-BFED-4613-A4FE-D5BD88831288}">
      <dsp:nvSpPr>
        <dsp:cNvPr id="0" name=""/>
        <dsp:cNvSpPr/>
      </dsp:nvSpPr>
      <dsp:spPr>
        <a:xfrm>
          <a:off x="2102281" y="712879"/>
          <a:ext cx="1859831"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96,7 %</a:t>
          </a:r>
          <a:endParaRPr lang="ru-RU" sz="3600" kern="1200" dirty="0"/>
        </a:p>
      </dsp:txBody>
      <dsp:txXfrm>
        <a:off x="2102281" y="712879"/>
        <a:ext cx="1859831" cy="950505"/>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5E0F7E-509F-411B-8F80-CFB5658B17B3}">
      <dsp:nvSpPr>
        <dsp:cNvPr id="0" name=""/>
        <dsp:cNvSpPr/>
      </dsp:nvSpPr>
      <dsp:spPr>
        <a:xfrm>
          <a:off x="0" y="4488724"/>
          <a:ext cx="3096343" cy="982023"/>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b="1" i="0" u="none" kern="1200" dirty="0" smtClean="0">
              <a:latin typeface="Times New Roman" pitchFamily="18" charset="0"/>
              <a:cs typeface="Times New Roman" pitchFamily="18" charset="0"/>
            </a:rPr>
            <a:t>Другие вопросы в области национальной безопасности и правоохранительной деятельности</a:t>
          </a:r>
          <a:endParaRPr lang="ru-RU" sz="1400" b="1" kern="1200" dirty="0">
            <a:latin typeface="Times New Roman" pitchFamily="18" charset="0"/>
            <a:cs typeface="Times New Roman" pitchFamily="18" charset="0"/>
          </a:endParaRPr>
        </a:p>
      </dsp:txBody>
      <dsp:txXfrm>
        <a:off x="0" y="4488724"/>
        <a:ext cx="3096343" cy="982023"/>
      </dsp:txXfrm>
    </dsp:sp>
    <dsp:sp modelId="{7CF477DA-601D-49F1-878D-F39A16A88A7A}">
      <dsp:nvSpPr>
        <dsp:cNvPr id="0" name=""/>
        <dsp:cNvSpPr/>
      </dsp:nvSpPr>
      <dsp:spPr>
        <a:xfrm rot="10800000">
          <a:off x="0" y="2993103"/>
          <a:ext cx="3096343" cy="1510351"/>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b="1" i="0" u="none" kern="1200" dirty="0" smtClean="0">
              <a:latin typeface="Times New Roman" pitchFamily="18" charset="0"/>
              <a:cs typeface="Times New Roman" pitchFamily="18" charset="0"/>
            </a:rPr>
            <a:t>Защита населения и территории от чрезвычайных ситуаций природного и техногенного характера, гражданская оборона</a:t>
          </a:r>
          <a:endParaRPr lang="ru-RU" sz="1400" b="1" kern="1200" dirty="0">
            <a:latin typeface="Times New Roman" pitchFamily="18" charset="0"/>
            <a:cs typeface="Times New Roman" pitchFamily="18" charset="0"/>
          </a:endParaRPr>
        </a:p>
      </dsp:txBody>
      <dsp:txXfrm rot="10800000">
        <a:off x="0" y="2993103"/>
        <a:ext cx="3096343" cy="1510351"/>
      </dsp:txXfrm>
    </dsp:sp>
    <dsp:sp modelId="{56FBBB28-7054-457E-88BD-65E54C4499AF}">
      <dsp:nvSpPr>
        <dsp:cNvPr id="0" name=""/>
        <dsp:cNvSpPr/>
      </dsp:nvSpPr>
      <dsp:spPr>
        <a:xfrm rot="10800000">
          <a:off x="0" y="1497481"/>
          <a:ext cx="3096343" cy="1510351"/>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kern="1200" dirty="0" smtClean="0">
              <a:latin typeface="Times New Roman" pitchFamily="18" charset="0"/>
              <a:cs typeface="Times New Roman" pitchFamily="18" charset="0"/>
            </a:rPr>
            <a:t>ЗАГС</a:t>
          </a:r>
          <a:endParaRPr lang="ru-RU" sz="1600" b="1" kern="1200" dirty="0">
            <a:latin typeface="Times New Roman" pitchFamily="18" charset="0"/>
            <a:cs typeface="Times New Roman" pitchFamily="18" charset="0"/>
          </a:endParaRPr>
        </a:p>
      </dsp:txBody>
      <dsp:txXfrm rot="10800000">
        <a:off x="0" y="1497481"/>
        <a:ext cx="3096343" cy="1510351"/>
      </dsp:txXfrm>
    </dsp:sp>
    <dsp:sp modelId="{B2D77980-4D5B-4E42-98A5-19BE0B988386}">
      <dsp:nvSpPr>
        <dsp:cNvPr id="0" name=""/>
        <dsp:cNvSpPr/>
      </dsp:nvSpPr>
      <dsp:spPr>
        <a:xfrm rot="10800000">
          <a:off x="0" y="1860"/>
          <a:ext cx="3096343" cy="1510351"/>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kern="1200" dirty="0" smtClean="0">
              <a:latin typeface="Times New Roman" pitchFamily="18" charset="0"/>
              <a:cs typeface="Times New Roman" pitchFamily="18" charset="0"/>
            </a:rPr>
            <a:t>Органы юстиции</a:t>
          </a:r>
          <a:endParaRPr lang="ru-RU" sz="1600" b="1" kern="1200" dirty="0">
            <a:latin typeface="Times New Roman" pitchFamily="18" charset="0"/>
            <a:cs typeface="Times New Roman" pitchFamily="18" charset="0"/>
          </a:endParaRPr>
        </a:p>
      </dsp:txBody>
      <dsp:txXfrm rot="10800000">
        <a:off x="0" y="1860"/>
        <a:ext cx="3096343" cy="1510351"/>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0" y="0"/>
          <a:ext cx="3960438"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50714" y="734481"/>
          <a:ext cx="1881209"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50714" y="734481"/>
        <a:ext cx="1881209" cy="979308"/>
      </dsp:txXfrm>
    </dsp:sp>
    <dsp:sp modelId="{D402C13E-BFED-4613-A4FE-D5BD88831288}">
      <dsp:nvSpPr>
        <dsp:cNvPr id="0" name=""/>
        <dsp:cNvSpPr/>
      </dsp:nvSpPr>
      <dsp:spPr>
        <a:xfrm>
          <a:off x="2028516" y="734481"/>
          <a:ext cx="1881209"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smtClean="0"/>
            <a:t>4 109,6</a:t>
          </a:r>
          <a:endParaRPr lang="ru-RU" sz="3200" kern="1200" dirty="0"/>
        </a:p>
      </dsp:txBody>
      <dsp:txXfrm>
        <a:off x="2028516" y="734481"/>
        <a:ext cx="1881209" cy="979308"/>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57810" y="0"/>
          <a:ext cx="3988835"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142343" y="712879"/>
          <a:ext cx="1859831"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142343" y="712879"/>
        <a:ext cx="1859831" cy="950505"/>
      </dsp:txXfrm>
    </dsp:sp>
    <dsp:sp modelId="{D402C13E-BFED-4613-A4FE-D5BD88831288}">
      <dsp:nvSpPr>
        <dsp:cNvPr id="0" name=""/>
        <dsp:cNvSpPr/>
      </dsp:nvSpPr>
      <dsp:spPr>
        <a:xfrm>
          <a:off x="2102281" y="712879"/>
          <a:ext cx="1859831"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98,3 %</a:t>
          </a:r>
          <a:endParaRPr lang="ru-RU" sz="3600" kern="1200" dirty="0"/>
        </a:p>
      </dsp:txBody>
      <dsp:txXfrm>
        <a:off x="2102281" y="712879"/>
        <a:ext cx="1859831" cy="950505"/>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2968B3-8CEF-4E8B-AD55-1CDAF9FE5490}">
      <dsp:nvSpPr>
        <dsp:cNvPr id="0" name=""/>
        <dsp:cNvSpPr/>
      </dsp:nvSpPr>
      <dsp:spPr>
        <a:xfrm>
          <a:off x="0" y="4119521"/>
          <a:ext cx="3096343" cy="1352118"/>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Другие вопросы в области национальной экономики (МАУ МФЦ, полномочия)</a:t>
          </a:r>
          <a:endParaRPr lang="ru-RU" sz="1600" b="1" kern="1200" dirty="0">
            <a:latin typeface="Times New Roman" pitchFamily="18" charset="0"/>
            <a:cs typeface="Times New Roman" pitchFamily="18" charset="0"/>
          </a:endParaRPr>
        </a:p>
      </dsp:txBody>
      <dsp:txXfrm>
        <a:off x="0" y="4119521"/>
        <a:ext cx="3096343" cy="1352118"/>
      </dsp:txXfrm>
    </dsp:sp>
    <dsp:sp modelId="{E212A934-3653-484E-A8A8-473368382F92}">
      <dsp:nvSpPr>
        <dsp:cNvPr id="0" name=""/>
        <dsp:cNvSpPr/>
      </dsp:nvSpPr>
      <dsp:spPr>
        <a:xfrm rot="10800000">
          <a:off x="0" y="2060244"/>
          <a:ext cx="3096343" cy="2079558"/>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Дорожное хозяйство (дорожные фонды)</a:t>
          </a:r>
          <a:endParaRPr lang="ru-RU" sz="1600" b="1" kern="1200" dirty="0">
            <a:latin typeface="Times New Roman" pitchFamily="18" charset="0"/>
            <a:cs typeface="Times New Roman" pitchFamily="18" charset="0"/>
          </a:endParaRPr>
        </a:p>
      </dsp:txBody>
      <dsp:txXfrm rot="10800000">
        <a:off x="0" y="2060244"/>
        <a:ext cx="3096343" cy="2079558"/>
      </dsp:txXfrm>
    </dsp:sp>
    <dsp:sp modelId="{B2D77980-4D5B-4E42-98A5-19BE0B988386}">
      <dsp:nvSpPr>
        <dsp:cNvPr id="0" name=""/>
        <dsp:cNvSpPr/>
      </dsp:nvSpPr>
      <dsp:spPr>
        <a:xfrm rot="10800000">
          <a:off x="0" y="967"/>
          <a:ext cx="3096343" cy="2079558"/>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Сельское хозяйство</a:t>
          </a:r>
          <a:endParaRPr lang="ru-RU" sz="1600" b="1" kern="1200" dirty="0">
            <a:latin typeface="Times New Roman" pitchFamily="18" charset="0"/>
            <a:cs typeface="Times New Roman" pitchFamily="18" charset="0"/>
          </a:endParaRPr>
        </a:p>
      </dsp:txBody>
      <dsp:txXfrm rot="10800000">
        <a:off x="0" y="967"/>
        <a:ext cx="3096343" cy="2079558"/>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99A3BE-124F-4D4C-8B38-26C72E1B0F67}">
      <dsp:nvSpPr>
        <dsp:cNvPr id="0" name=""/>
        <dsp:cNvSpPr/>
      </dsp:nvSpPr>
      <dsp:spPr>
        <a:xfrm>
          <a:off x="646" y="846255"/>
          <a:ext cx="1379614" cy="827768"/>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ru-RU" sz="1800" kern="1200" dirty="0" smtClean="0">
              <a:latin typeface="Times New Roman" pitchFamily="18" charset="0"/>
              <a:cs typeface="Times New Roman" pitchFamily="18" charset="0"/>
            </a:rPr>
            <a:t>Объем  исполнения</a:t>
          </a:r>
          <a:endParaRPr lang="ru-RU" sz="1800" kern="1200" dirty="0"/>
        </a:p>
      </dsp:txBody>
      <dsp:txXfrm>
        <a:off x="646" y="846255"/>
        <a:ext cx="1379614" cy="827768"/>
      </dsp:txXfrm>
    </dsp:sp>
    <dsp:sp modelId="{5E11FEFD-40C5-4939-80AF-BF33F03B17C5}">
      <dsp:nvSpPr>
        <dsp:cNvPr id="0" name=""/>
        <dsp:cNvSpPr/>
      </dsp:nvSpPr>
      <dsp:spPr>
        <a:xfrm>
          <a:off x="1518222" y="1089067"/>
          <a:ext cx="292478" cy="342144"/>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p>
      </dsp:txBody>
      <dsp:txXfrm>
        <a:off x="1518222" y="1089067"/>
        <a:ext cx="292478" cy="342144"/>
      </dsp:txXfrm>
    </dsp:sp>
    <dsp:sp modelId="{EC8640EB-620C-4A36-90A7-93EF5C8248B2}">
      <dsp:nvSpPr>
        <dsp:cNvPr id="0" name=""/>
        <dsp:cNvSpPr/>
      </dsp:nvSpPr>
      <dsp:spPr>
        <a:xfrm>
          <a:off x="1932106" y="846255"/>
          <a:ext cx="1379614" cy="82776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dirty="0" smtClean="0">
              <a:latin typeface="Times New Roman" pitchFamily="18" charset="0"/>
              <a:cs typeface="Times New Roman" pitchFamily="18" charset="0"/>
            </a:rPr>
            <a:t>2 588,1</a:t>
          </a:r>
          <a:endParaRPr lang="ru-RU" sz="2400" kern="1200" dirty="0"/>
        </a:p>
      </dsp:txBody>
      <dsp:txXfrm>
        <a:off x="1932106" y="846255"/>
        <a:ext cx="1379614" cy="827768"/>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D5E3BE2-97A4-493B-9E79-FD8DFDC63F7F}">
      <dsp:nvSpPr>
        <dsp:cNvPr id="0" name=""/>
        <dsp:cNvSpPr/>
      </dsp:nvSpPr>
      <dsp:spPr>
        <a:xfrm>
          <a:off x="632" y="783245"/>
          <a:ext cx="1349622" cy="809773"/>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ru-RU" sz="1800" kern="1200" dirty="0" smtClean="0">
              <a:latin typeface="Times New Roman" pitchFamily="18" charset="0"/>
              <a:cs typeface="Times New Roman" pitchFamily="18" charset="0"/>
            </a:rPr>
            <a:t>Процент исполнения </a:t>
          </a:r>
          <a:endParaRPr lang="ru-RU" sz="1800" kern="1200" dirty="0"/>
        </a:p>
      </dsp:txBody>
      <dsp:txXfrm>
        <a:off x="632" y="783245"/>
        <a:ext cx="1349622" cy="809773"/>
      </dsp:txXfrm>
    </dsp:sp>
    <dsp:sp modelId="{902E2AF0-9D4A-41BC-9341-81CCE7C3BEAF}">
      <dsp:nvSpPr>
        <dsp:cNvPr id="0" name=""/>
        <dsp:cNvSpPr/>
      </dsp:nvSpPr>
      <dsp:spPr>
        <a:xfrm>
          <a:off x="1485217" y="1020778"/>
          <a:ext cx="286119" cy="33470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p>
      </dsp:txBody>
      <dsp:txXfrm>
        <a:off x="1485217" y="1020778"/>
        <a:ext cx="286119" cy="334706"/>
      </dsp:txXfrm>
    </dsp:sp>
    <dsp:sp modelId="{E370C7A6-0241-4D73-8BB2-85910ED02953}">
      <dsp:nvSpPr>
        <dsp:cNvPr id="0" name=""/>
        <dsp:cNvSpPr/>
      </dsp:nvSpPr>
      <dsp:spPr>
        <a:xfrm>
          <a:off x="1890104" y="783245"/>
          <a:ext cx="1349622" cy="80977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smtClean="0">
              <a:latin typeface="Times New Roman" pitchFamily="18" charset="0"/>
              <a:cs typeface="Times New Roman" pitchFamily="18" charset="0"/>
            </a:rPr>
            <a:t>99,5 %</a:t>
          </a:r>
          <a:endParaRPr lang="ru-RU" sz="2800" kern="1200" dirty="0"/>
        </a:p>
      </dsp:txBody>
      <dsp:txXfrm>
        <a:off x="1890104" y="783245"/>
        <a:ext cx="1349622" cy="80977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a:off x="1" y="0"/>
          <a:ext cx="5184573" cy="2592287"/>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321567" y="777686"/>
          <a:ext cx="2207495" cy="103691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ru-RU" sz="2600" kern="1200" dirty="0" smtClean="0">
              <a:latin typeface="Times New Roman" pitchFamily="18" charset="0"/>
              <a:cs typeface="Times New Roman" pitchFamily="18" charset="0"/>
            </a:rPr>
            <a:t>Объем исполнения</a:t>
          </a:r>
          <a:endParaRPr lang="ru-RU" sz="2600" kern="1200" dirty="0"/>
        </a:p>
      </dsp:txBody>
      <dsp:txXfrm>
        <a:off x="321567" y="777686"/>
        <a:ext cx="2207495" cy="1036915"/>
      </dsp:txXfrm>
    </dsp:sp>
    <dsp:sp modelId="{D402C13E-BFED-4613-A4FE-D5BD88831288}">
      <dsp:nvSpPr>
        <dsp:cNvPr id="0" name=""/>
        <dsp:cNvSpPr/>
      </dsp:nvSpPr>
      <dsp:spPr>
        <a:xfrm>
          <a:off x="2655512" y="777686"/>
          <a:ext cx="2207495" cy="103691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ea typeface="Times New Roman" pitchFamily="18" charset="0"/>
              <a:cs typeface="Times New Roman" pitchFamily="18" charset="0"/>
            </a:rPr>
            <a:t>775 436,0</a:t>
          </a:r>
          <a:endParaRPr lang="ru-RU" sz="3600" kern="1200" dirty="0"/>
        </a:p>
      </dsp:txBody>
      <dsp:txXfrm>
        <a:off x="2655512" y="777686"/>
        <a:ext cx="2207495" cy="1036915"/>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B49B4D-4053-4125-817D-FE61C4B8F322}">
      <dsp:nvSpPr>
        <dsp:cNvPr id="0" name=""/>
        <dsp:cNvSpPr/>
      </dsp:nvSpPr>
      <dsp:spPr>
        <a:xfrm>
          <a:off x="4620" y="239736"/>
          <a:ext cx="2761759" cy="1104703"/>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Жилищное хозяйство</a:t>
          </a:r>
          <a:endParaRPr lang="ru-RU" sz="1600" b="1" kern="1200" dirty="0">
            <a:latin typeface="Times New Roman" pitchFamily="18" charset="0"/>
            <a:cs typeface="Times New Roman" pitchFamily="18" charset="0"/>
          </a:endParaRPr>
        </a:p>
      </dsp:txBody>
      <dsp:txXfrm>
        <a:off x="4620" y="239736"/>
        <a:ext cx="2761759" cy="1104703"/>
      </dsp:txXfrm>
    </dsp:sp>
    <dsp:sp modelId="{48B7E16C-32C6-4BBD-82C9-CAD045D3F622}">
      <dsp:nvSpPr>
        <dsp:cNvPr id="0" name=""/>
        <dsp:cNvSpPr/>
      </dsp:nvSpPr>
      <dsp:spPr>
        <a:xfrm>
          <a:off x="2490204" y="239736"/>
          <a:ext cx="2761759" cy="1104703"/>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Благоустройство</a:t>
          </a:r>
          <a:endParaRPr lang="ru-RU" sz="1600" b="1" kern="1200" dirty="0">
            <a:latin typeface="Times New Roman" pitchFamily="18" charset="0"/>
            <a:cs typeface="Times New Roman" pitchFamily="18" charset="0"/>
          </a:endParaRPr>
        </a:p>
      </dsp:txBody>
      <dsp:txXfrm>
        <a:off x="2490204" y="239736"/>
        <a:ext cx="2761759" cy="1104703"/>
      </dsp:txXfrm>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2A4B96-EC8E-458B-B5A7-17D81A9065DF}">
      <dsp:nvSpPr>
        <dsp:cNvPr id="0" name=""/>
        <dsp:cNvSpPr/>
      </dsp:nvSpPr>
      <dsp:spPr>
        <a:xfrm>
          <a:off x="0" y="2923"/>
          <a:ext cx="3528391" cy="786239"/>
        </a:xfrm>
        <a:prstGeom prst="round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latin typeface="Times New Roman" pitchFamily="18" charset="0"/>
              <a:cs typeface="Times New Roman" pitchFamily="18" charset="0"/>
            </a:rPr>
            <a:t>Расходы средств районного бюджета на обеспечение жильем детей - сирот</a:t>
          </a:r>
          <a:endParaRPr lang="ru-RU" sz="1600" kern="1200" dirty="0">
            <a:latin typeface="Times New Roman" pitchFamily="18" charset="0"/>
            <a:cs typeface="Times New Roman" pitchFamily="18" charset="0"/>
          </a:endParaRPr>
        </a:p>
      </dsp:txBody>
      <dsp:txXfrm>
        <a:off x="0" y="2923"/>
        <a:ext cx="3528391" cy="786239"/>
      </dsp:txXfrm>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2A4B96-EC8E-458B-B5A7-17D81A9065DF}">
      <dsp:nvSpPr>
        <dsp:cNvPr id="0" name=""/>
        <dsp:cNvSpPr/>
      </dsp:nvSpPr>
      <dsp:spPr>
        <a:xfrm>
          <a:off x="0" y="346"/>
          <a:ext cx="3744416" cy="791395"/>
        </a:xfrm>
        <a:prstGeom prst="round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latin typeface="Times New Roman" pitchFamily="18" charset="0"/>
              <a:cs typeface="Times New Roman" pitchFamily="18" charset="0"/>
            </a:rPr>
            <a:t>МБТ сельским поселениям на формирование современной городской среды</a:t>
          </a:r>
          <a:endParaRPr lang="ru-RU" sz="1600" kern="1200" dirty="0">
            <a:latin typeface="Times New Roman" pitchFamily="18" charset="0"/>
            <a:cs typeface="Times New Roman" pitchFamily="18" charset="0"/>
          </a:endParaRPr>
        </a:p>
      </dsp:txBody>
      <dsp:txXfrm>
        <a:off x="0" y="346"/>
        <a:ext cx="3744416" cy="791395"/>
      </dsp:txXfrm>
    </dsp:sp>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1" y="0"/>
          <a:ext cx="4176461"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2090" y="734481"/>
          <a:ext cx="2035210"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2090" y="734481"/>
        <a:ext cx="2035210" cy="979308"/>
      </dsp:txXfrm>
    </dsp:sp>
    <dsp:sp modelId="{D402C13E-BFED-4613-A4FE-D5BD88831288}">
      <dsp:nvSpPr>
        <dsp:cNvPr id="0" name=""/>
        <dsp:cNvSpPr/>
      </dsp:nvSpPr>
      <dsp:spPr>
        <a:xfrm>
          <a:off x="2139163" y="734481"/>
          <a:ext cx="2035210"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smtClean="0">
              <a:latin typeface="Times New Roman" pitchFamily="18" charset="0"/>
              <a:cs typeface="Times New Roman" pitchFamily="18" charset="0"/>
            </a:rPr>
            <a:t>403 876,5</a:t>
          </a:r>
          <a:endParaRPr lang="ru-RU" sz="3200" kern="1200" dirty="0"/>
        </a:p>
      </dsp:txBody>
      <dsp:txXfrm>
        <a:off x="2139163" y="734481"/>
        <a:ext cx="2035210" cy="979308"/>
      </dsp:txXfrm>
    </dsp:sp>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57810" y="0"/>
          <a:ext cx="3988835"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142343" y="712879"/>
          <a:ext cx="1859831"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142343" y="712879"/>
        <a:ext cx="1859831" cy="950505"/>
      </dsp:txXfrm>
    </dsp:sp>
    <dsp:sp modelId="{D402C13E-BFED-4613-A4FE-D5BD88831288}">
      <dsp:nvSpPr>
        <dsp:cNvPr id="0" name=""/>
        <dsp:cNvSpPr/>
      </dsp:nvSpPr>
      <dsp:spPr>
        <a:xfrm>
          <a:off x="2102281" y="712879"/>
          <a:ext cx="1859831"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99,0 %</a:t>
          </a:r>
          <a:endParaRPr lang="ru-RU" sz="3600" kern="1200" dirty="0"/>
        </a:p>
      </dsp:txBody>
      <dsp:txXfrm>
        <a:off x="2102281" y="712879"/>
        <a:ext cx="1859831" cy="950505"/>
      </dsp:txXfrm>
    </dsp:sp>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007A74-6AA1-4F0F-BA67-2B9C40E5954B}">
      <dsp:nvSpPr>
        <dsp:cNvPr id="0" name=""/>
        <dsp:cNvSpPr/>
      </dsp:nvSpPr>
      <dsp:spPr>
        <a:xfrm>
          <a:off x="0" y="4699070"/>
          <a:ext cx="3096343" cy="770921"/>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Другие вопросы в области образования</a:t>
          </a:r>
          <a:endParaRPr lang="ru-RU" sz="1600" b="1" kern="1200" dirty="0">
            <a:latin typeface="Times New Roman" pitchFamily="18" charset="0"/>
            <a:cs typeface="Times New Roman" pitchFamily="18" charset="0"/>
          </a:endParaRPr>
        </a:p>
      </dsp:txBody>
      <dsp:txXfrm>
        <a:off x="0" y="4699070"/>
        <a:ext cx="3096343" cy="770921"/>
      </dsp:txXfrm>
    </dsp:sp>
    <dsp:sp modelId="{58D1958D-D916-4278-8D04-FBFD21F91194}">
      <dsp:nvSpPr>
        <dsp:cNvPr id="0" name=""/>
        <dsp:cNvSpPr/>
      </dsp:nvSpPr>
      <dsp:spPr>
        <a:xfrm rot="10800000">
          <a:off x="0" y="3524956"/>
          <a:ext cx="3096343" cy="1185677"/>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Молодежная политика</a:t>
          </a:r>
          <a:endParaRPr lang="ru-RU" sz="1600" b="1" kern="1200" dirty="0">
            <a:latin typeface="Times New Roman" pitchFamily="18" charset="0"/>
            <a:cs typeface="Times New Roman" pitchFamily="18" charset="0"/>
          </a:endParaRPr>
        </a:p>
      </dsp:txBody>
      <dsp:txXfrm rot="10800000">
        <a:off x="0" y="3524956"/>
        <a:ext cx="3096343" cy="1185677"/>
      </dsp:txXfrm>
    </dsp:sp>
    <dsp:sp modelId="{56FBBB28-7054-457E-88BD-65E54C4499AF}">
      <dsp:nvSpPr>
        <dsp:cNvPr id="0" name=""/>
        <dsp:cNvSpPr/>
      </dsp:nvSpPr>
      <dsp:spPr>
        <a:xfrm rot="10800000">
          <a:off x="0" y="2350843"/>
          <a:ext cx="3096343" cy="1185677"/>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Дополнительное образование детей</a:t>
          </a:r>
          <a:endParaRPr lang="ru-RU" sz="1600" b="1" kern="1200" dirty="0">
            <a:latin typeface="Times New Roman" pitchFamily="18" charset="0"/>
            <a:cs typeface="Times New Roman" pitchFamily="18" charset="0"/>
          </a:endParaRPr>
        </a:p>
      </dsp:txBody>
      <dsp:txXfrm rot="10800000">
        <a:off x="0" y="2350843"/>
        <a:ext cx="3096343" cy="1185677"/>
      </dsp:txXfrm>
    </dsp:sp>
    <dsp:sp modelId="{E212A934-3653-484E-A8A8-473368382F92}">
      <dsp:nvSpPr>
        <dsp:cNvPr id="0" name=""/>
        <dsp:cNvSpPr/>
      </dsp:nvSpPr>
      <dsp:spPr>
        <a:xfrm rot="10800000">
          <a:off x="0" y="1176729"/>
          <a:ext cx="3096343" cy="1185677"/>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Общее образование</a:t>
          </a:r>
          <a:endParaRPr lang="ru-RU" sz="1600" b="1" kern="1200" dirty="0">
            <a:latin typeface="Times New Roman" pitchFamily="18" charset="0"/>
            <a:cs typeface="Times New Roman" pitchFamily="18" charset="0"/>
          </a:endParaRPr>
        </a:p>
      </dsp:txBody>
      <dsp:txXfrm rot="10800000">
        <a:off x="0" y="1176729"/>
        <a:ext cx="3096343" cy="1185677"/>
      </dsp:txXfrm>
    </dsp:sp>
    <dsp:sp modelId="{B2D77980-4D5B-4E42-98A5-19BE0B988386}">
      <dsp:nvSpPr>
        <dsp:cNvPr id="0" name=""/>
        <dsp:cNvSpPr/>
      </dsp:nvSpPr>
      <dsp:spPr>
        <a:xfrm rot="10800000">
          <a:off x="0" y="2616"/>
          <a:ext cx="3096343" cy="1185677"/>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Дошкольное образование</a:t>
          </a:r>
          <a:endParaRPr lang="ru-RU" sz="1600" b="1" kern="1200" dirty="0">
            <a:latin typeface="Times New Roman" pitchFamily="18" charset="0"/>
            <a:cs typeface="Times New Roman" pitchFamily="18" charset="0"/>
          </a:endParaRPr>
        </a:p>
      </dsp:txBody>
      <dsp:txXfrm rot="10800000">
        <a:off x="0" y="2616"/>
        <a:ext cx="3096343" cy="1185677"/>
      </dsp:txXfrm>
    </dsp:sp>
  </dsp:spTree>
</dsp:drawing>
</file>

<file path=ppt/diagrams/drawing2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1" y="0"/>
          <a:ext cx="4176461"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2090" y="734481"/>
          <a:ext cx="2035210"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2090" y="734481"/>
        <a:ext cx="2035210" cy="979308"/>
      </dsp:txXfrm>
    </dsp:sp>
    <dsp:sp modelId="{D402C13E-BFED-4613-A4FE-D5BD88831288}">
      <dsp:nvSpPr>
        <dsp:cNvPr id="0" name=""/>
        <dsp:cNvSpPr/>
      </dsp:nvSpPr>
      <dsp:spPr>
        <a:xfrm>
          <a:off x="2139163" y="734481"/>
          <a:ext cx="2035210"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smtClean="0">
              <a:latin typeface="Times New Roman" pitchFamily="18" charset="0"/>
              <a:cs typeface="Times New Roman" pitchFamily="18" charset="0"/>
            </a:rPr>
            <a:t>101 721,1</a:t>
          </a:r>
          <a:endParaRPr lang="ru-RU" sz="3200" kern="1200" dirty="0"/>
        </a:p>
      </dsp:txBody>
      <dsp:txXfrm>
        <a:off x="2139163" y="734481"/>
        <a:ext cx="2035210" cy="979308"/>
      </dsp:txXfrm>
    </dsp:sp>
  </dsp:spTree>
</dsp:drawing>
</file>

<file path=ppt/diagrams/drawing2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59838" y="0"/>
          <a:ext cx="4128794"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240273" y="712879"/>
          <a:ext cx="1832153"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240273" y="712879"/>
        <a:ext cx="1832153" cy="950505"/>
      </dsp:txXfrm>
    </dsp:sp>
    <dsp:sp modelId="{D402C13E-BFED-4613-A4FE-D5BD88831288}">
      <dsp:nvSpPr>
        <dsp:cNvPr id="0" name=""/>
        <dsp:cNvSpPr/>
      </dsp:nvSpPr>
      <dsp:spPr>
        <a:xfrm>
          <a:off x="2176045" y="712879"/>
          <a:ext cx="1832153"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99,9%</a:t>
          </a:r>
          <a:endParaRPr lang="ru-RU" sz="3600" kern="1200" dirty="0"/>
        </a:p>
      </dsp:txBody>
      <dsp:txXfrm>
        <a:off x="2176045" y="712879"/>
        <a:ext cx="1832153" cy="950505"/>
      </dsp:txXfrm>
    </dsp:sp>
  </dsp:spTree>
</dsp:drawing>
</file>

<file path=ppt/diagrams/drawing2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C12DB9-2801-436E-938B-7B477F7A840D}">
      <dsp:nvSpPr>
        <dsp:cNvPr id="0" name=""/>
        <dsp:cNvSpPr/>
      </dsp:nvSpPr>
      <dsp:spPr>
        <a:xfrm>
          <a:off x="0" y="0"/>
          <a:ext cx="3305167" cy="1641782"/>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b="1" i="0" u="none" kern="1200" smtClean="0">
              <a:latin typeface="Times New Roman" pitchFamily="18" charset="0"/>
              <a:cs typeface="Times New Roman" pitchFamily="18" charset="0"/>
            </a:rPr>
            <a:t>Культура</a:t>
          </a:r>
          <a:endParaRPr lang="ru-RU" sz="2000" b="1" kern="1200" dirty="0">
            <a:latin typeface="Times New Roman" pitchFamily="18" charset="0"/>
            <a:cs typeface="Times New Roman" pitchFamily="18" charset="0"/>
          </a:endParaRPr>
        </a:p>
      </dsp:txBody>
      <dsp:txXfrm>
        <a:off x="0" y="0"/>
        <a:ext cx="1629728" cy="1641782"/>
      </dsp:txXfrm>
    </dsp:sp>
    <dsp:sp modelId="{34EA660F-DA14-4F91-96E1-00C0A8081130}">
      <dsp:nvSpPr>
        <dsp:cNvPr id="0" name=""/>
        <dsp:cNvSpPr/>
      </dsp:nvSpPr>
      <dsp:spPr>
        <a:xfrm>
          <a:off x="291632" y="1915412"/>
          <a:ext cx="3305167" cy="1641782"/>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Кинематография</a:t>
          </a:r>
          <a:endParaRPr lang="ru-RU" sz="1600" b="1" kern="1200" dirty="0">
            <a:latin typeface="Times New Roman" pitchFamily="18" charset="0"/>
            <a:cs typeface="Times New Roman" pitchFamily="18" charset="0"/>
          </a:endParaRPr>
        </a:p>
      </dsp:txBody>
      <dsp:txXfrm>
        <a:off x="291632" y="1915412"/>
        <a:ext cx="1946376" cy="1641782"/>
      </dsp:txXfrm>
    </dsp:sp>
    <dsp:sp modelId="{B090E3A7-A872-4EFC-98DF-435EB2428B14}">
      <dsp:nvSpPr>
        <dsp:cNvPr id="0" name=""/>
        <dsp:cNvSpPr/>
      </dsp:nvSpPr>
      <dsp:spPr>
        <a:xfrm>
          <a:off x="583264" y="3830825"/>
          <a:ext cx="3305167" cy="1641782"/>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i="0" u="none" kern="1200" dirty="0" smtClean="0">
              <a:latin typeface="Times New Roman" pitchFamily="18" charset="0"/>
              <a:cs typeface="Times New Roman" pitchFamily="18" charset="0"/>
            </a:rPr>
            <a:t>Другие вопросы в области культуры, кинематографии</a:t>
          </a:r>
          <a:endParaRPr lang="ru-RU" sz="1600" b="1" kern="1200" dirty="0">
            <a:latin typeface="Times New Roman" pitchFamily="18" charset="0"/>
            <a:cs typeface="Times New Roman" pitchFamily="18" charset="0"/>
          </a:endParaRPr>
        </a:p>
      </dsp:txBody>
      <dsp:txXfrm>
        <a:off x="583264" y="3830825"/>
        <a:ext cx="1946376" cy="1641782"/>
      </dsp:txXfrm>
    </dsp:sp>
    <dsp:sp modelId="{99335FD9-843D-4142-9371-AC7161D56F08}">
      <dsp:nvSpPr>
        <dsp:cNvPr id="0" name=""/>
        <dsp:cNvSpPr/>
      </dsp:nvSpPr>
      <dsp:spPr>
        <a:xfrm>
          <a:off x="2238008" y="1245018"/>
          <a:ext cx="1067158" cy="1067158"/>
        </a:xfrm>
        <a:prstGeom prst="downArrow">
          <a:avLst>
            <a:gd name="adj1" fmla="val 55000"/>
            <a:gd name="adj2" fmla="val 45000"/>
          </a:avLst>
        </a:prstGeom>
        <a:solidFill>
          <a:schemeClr val="accent3">
            <a:lumMod val="40000"/>
            <a:lumOff val="60000"/>
            <a:alpha val="90000"/>
          </a:schemeClr>
        </a:solidFill>
        <a:ln w="9525" cap="flat" cmpd="sng" algn="ctr">
          <a:solidFill>
            <a:schemeClr val="dk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b="1" kern="1200">
            <a:latin typeface="Times New Roman" pitchFamily="18" charset="0"/>
            <a:cs typeface="Times New Roman" pitchFamily="18" charset="0"/>
          </a:endParaRPr>
        </a:p>
      </dsp:txBody>
      <dsp:txXfrm>
        <a:off x="2238008" y="1245018"/>
        <a:ext cx="1067158" cy="1067158"/>
      </dsp:txXfrm>
    </dsp:sp>
    <dsp:sp modelId="{D8EDF97C-F160-4285-95B9-609F28579426}">
      <dsp:nvSpPr>
        <dsp:cNvPr id="0" name=""/>
        <dsp:cNvSpPr/>
      </dsp:nvSpPr>
      <dsp:spPr>
        <a:xfrm>
          <a:off x="2529641" y="3149485"/>
          <a:ext cx="1067158" cy="1067158"/>
        </a:xfrm>
        <a:prstGeom prst="downArrow">
          <a:avLst>
            <a:gd name="adj1" fmla="val 55000"/>
            <a:gd name="adj2" fmla="val 45000"/>
          </a:avLst>
        </a:prstGeom>
        <a:solidFill>
          <a:schemeClr val="accent3">
            <a:lumMod val="40000"/>
            <a:lumOff val="60000"/>
            <a:alpha val="90000"/>
          </a:schemeClr>
        </a:solidFill>
        <a:ln w="9525" cap="flat" cmpd="sng" algn="ctr">
          <a:solidFill>
            <a:schemeClr val="dk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b="1" kern="1200">
            <a:latin typeface="Times New Roman" pitchFamily="18" charset="0"/>
            <a:cs typeface="Times New Roman" pitchFamily="18" charset="0"/>
          </a:endParaRPr>
        </a:p>
      </dsp:txBody>
      <dsp:txXfrm>
        <a:off x="2529641" y="3149485"/>
        <a:ext cx="1067158" cy="1067158"/>
      </dsp:txXfrm>
    </dsp:sp>
  </dsp:spTree>
</dsp:drawing>
</file>

<file path=ppt/diagrams/drawing2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151352-6CF8-492D-8DEB-9F0B12C21402}">
      <dsp:nvSpPr>
        <dsp:cNvPr id="0" name=""/>
        <dsp:cNvSpPr/>
      </dsp:nvSpPr>
      <dsp:spPr>
        <a:xfrm>
          <a:off x="801" y="279231"/>
          <a:ext cx="1709521" cy="1025713"/>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ru-RU" sz="2300" kern="1200" dirty="0" smtClean="0">
              <a:latin typeface="Times New Roman" pitchFamily="18" charset="0"/>
              <a:cs typeface="Times New Roman" pitchFamily="18" charset="0"/>
            </a:rPr>
            <a:t>Объем  исполнения</a:t>
          </a:r>
          <a:endParaRPr lang="ru-RU" sz="2300" kern="1200" dirty="0"/>
        </a:p>
      </dsp:txBody>
      <dsp:txXfrm>
        <a:off x="801" y="279231"/>
        <a:ext cx="1709521" cy="1025713"/>
      </dsp:txXfrm>
    </dsp:sp>
    <dsp:sp modelId="{4910C7BA-85B8-455B-8A3B-48F021A6728D}">
      <dsp:nvSpPr>
        <dsp:cNvPr id="0" name=""/>
        <dsp:cNvSpPr/>
      </dsp:nvSpPr>
      <dsp:spPr>
        <a:xfrm>
          <a:off x="1881275" y="580107"/>
          <a:ext cx="362418" cy="42396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1881275" y="580107"/>
        <a:ext cx="362418" cy="423961"/>
      </dsp:txXfrm>
    </dsp:sp>
    <dsp:sp modelId="{D38FD2D7-3932-47FD-B7E2-99D8B03997BD}">
      <dsp:nvSpPr>
        <dsp:cNvPr id="0" name=""/>
        <dsp:cNvSpPr/>
      </dsp:nvSpPr>
      <dsp:spPr>
        <a:xfrm>
          <a:off x="2394132" y="279231"/>
          <a:ext cx="1709521" cy="102571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smtClean="0">
              <a:latin typeface="Times New Roman" pitchFamily="18" charset="0"/>
              <a:cs typeface="Times New Roman" pitchFamily="18" charset="0"/>
            </a:rPr>
            <a:t>47 254,0</a:t>
          </a:r>
          <a:endParaRPr lang="ru-RU" sz="2800" kern="1200" dirty="0"/>
        </a:p>
      </dsp:txBody>
      <dsp:txXfrm>
        <a:off x="2394132" y="279231"/>
        <a:ext cx="1709521" cy="102571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05D2EB8-7F42-4E92-9FBD-913806114195}">
      <dsp:nvSpPr>
        <dsp:cNvPr id="0" name=""/>
        <dsp:cNvSpPr/>
      </dsp:nvSpPr>
      <dsp:spPr>
        <a:xfrm>
          <a:off x="0" y="4252475"/>
          <a:ext cx="1728191" cy="93033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b="1" kern="1200" dirty="0" smtClean="0">
              <a:solidFill>
                <a:schemeClr val="tx2">
                  <a:lumMod val="75000"/>
                </a:schemeClr>
              </a:solidFill>
              <a:latin typeface="Times New Roman" pitchFamily="18" charset="0"/>
              <a:cs typeface="Times New Roman" pitchFamily="18" charset="0"/>
            </a:rPr>
            <a:t>Государственная</a:t>
          </a:r>
          <a:r>
            <a:rPr lang="ru-RU" sz="1400" kern="1200" dirty="0" smtClean="0">
              <a:solidFill>
                <a:schemeClr val="tx2">
                  <a:lumMod val="75000"/>
                </a:schemeClr>
              </a:solidFill>
              <a:latin typeface="Times New Roman" pitchFamily="18" charset="0"/>
              <a:cs typeface="Times New Roman" pitchFamily="18" charset="0"/>
            </a:rPr>
            <a:t> </a:t>
          </a:r>
          <a:r>
            <a:rPr lang="ru-RU" sz="1400" b="1" kern="1200" dirty="0" smtClean="0">
              <a:solidFill>
                <a:schemeClr val="tx2">
                  <a:lumMod val="75000"/>
                </a:schemeClr>
              </a:solidFill>
              <a:latin typeface="Times New Roman" pitchFamily="18" charset="0"/>
              <a:cs typeface="Times New Roman" pitchFamily="18" charset="0"/>
            </a:rPr>
            <a:t>пошлина (ГП)</a:t>
          </a:r>
          <a:endParaRPr lang="ru-RU" sz="1400" b="1" kern="1200" dirty="0">
            <a:solidFill>
              <a:schemeClr val="tx2">
                <a:lumMod val="75000"/>
              </a:schemeClr>
            </a:solidFill>
            <a:latin typeface="Times New Roman" pitchFamily="18" charset="0"/>
            <a:cs typeface="Times New Roman" pitchFamily="18" charset="0"/>
          </a:endParaRPr>
        </a:p>
      </dsp:txBody>
      <dsp:txXfrm>
        <a:off x="0" y="4252475"/>
        <a:ext cx="1728191" cy="930337"/>
      </dsp:txXfrm>
    </dsp:sp>
    <dsp:sp modelId="{0F5481FC-35F0-4068-9F72-A8AEF934D839}">
      <dsp:nvSpPr>
        <dsp:cNvPr id="0" name=""/>
        <dsp:cNvSpPr/>
      </dsp:nvSpPr>
      <dsp:spPr>
        <a:xfrm rot="10800000">
          <a:off x="0" y="2835571"/>
          <a:ext cx="1728191" cy="1430859"/>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b="1" kern="1200" dirty="0" smtClean="0">
              <a:solidFill>
                <a:schemeClr val="tx2">
                  <a:lumMod val="75000"/>
                </a:schemeClr>
              </a:solidFill>
              <a:latin typeface="Times New Roman" pitchFamily="18" charset="0"/>
              <a:cs typeface="Times New Roman" pitchFamily="18" charset="0"/>
            </a:rPr>
            <a:t>Налог на совокупный доход (НСД )</a:t>
          </a:r>
          <a:endParaRPr lang="ru-RU" sz="1400" kern="1200" dirty="0">
            <a:solidFill>
              <a:schemeClr val="tx2">
                <a:lumMod val="75000"/>
              </a:schemeClr>
            </a:solidFill>
            <a:latin typeface="Times New Roman" pitchFamily="18" charset="0"/>
            <a:cs typeface="Times New Roman" pitchFamily="18" charset="0"/>
          </a:endParaRPr>
        </a:p>
      </dsp:txBody>
      <dsp:txXfrm rot="10800000">
        <a:off x="0" y="2835571"/>
        <a:ext cx="1728191" cy="1430859"/>
      </dsp:txXfrm>
    </dsp:sp>
    <dsp:sp modelId="{56FBBB28-7054-457E-88BD-65E54C4499AF}">
      <dsp:nvSpPr>
        <dsp:cNvPr id="0" name=""/>
        <dsp:cNvSpPr/>
      </dsp:nvSpPr>
      <dsp:spPr>
        <a:xfrm rot="10800000">
          <a:off x="0" y="1418666"/>
          <a:ext cx="1728191" cy="1430859"/>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b="1" kern="1200" dirty="0" smtClean="0">
              <a:solidFill>
                <a:schemeClr val="tx2">
                  <a:lumMod val="75000"/>
                </a:schemeClr>
              </a:solidFill>
              <a:latin typeface="Times New Roman" pitchFamily="18" charset="0"/>
              <a:cs typeface="Times New Roman" pitchFamily="18" charset="0"/>
            </a:rPr>
            <a:t>Налог на доходы физических лиц (НДФЛ)</a:t>
          </a:r>
          <a:endParaRPr lang="ru-RU" sz="1400" b="1" kern="1200" dirty="0">
            <a:solidFill>
              <a:schemeClr val="tx2">
                <a:lumMod val="75000"/>
              </a:schemeClr>
            </a:solidFill>
            <a:latin typeface="Times New Roman" pitchFamily="18" charset="0"/>
            <a:cs typeface="Times New Roman" pitchFamily="18" charset="0"/>
          </a:endParaRPr>
        </a:p>
      </dsp:txBody>
      <dsp:txXfrm rot="10800000">
        <a:off x="0" y="1418666"/>
        <a:ext cx="1728191" cy="1430859"/>
      </dsp:txXfrm>
    </dsp:sp>
    <dsp:sp modelId="{B2D77980-4D5B-4E42-98A5-19BE0B988386}">
      <dsp:nvSpPr>
        <dsp:cNvPr id="0" name=""/>
        <dsp:cNvSpPr/>
      </dsp:nvSpPr>
      <dsp:spPr>
        <a:xfrm rot="10800000">
          <a:off x="0" y="1762"/>
          <a:ext cx="1728191" cy="1430859"/>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2">
                  <a:lumMod val="75000"/>
                </a:schemeClr>
              </a:solidFill>
              <a:latin typeface="Times New Roman" pitchFamily="18" charset="0"/>
              <a:cs typeface="Times New Roman" pitchFamily="18" charset="0"/>
            </a:rPr>
            <a:t>Налоговые поступления</a:t>
          </a:r>
          <a:endParaRPr lang="ru-RU" sz="1800" b="1" kern="1200" dirty="0">
            <a:solidFill>
              <a:schemeClr val="tx2">
                <a:lumMod val="75000"/>
              </a:schemeClr>
            </a:solidFill>
            <a:latin typeface="Times New Roman" pitchFamily="18" charset="0"/>
            <a:cs typeface="Times New Roman" pitchFamily="18" charset="0"/>
          </a:endParaRPr>
        </a:p>
      </dsp:txBody>
      <dsp:txXfrm rot="10800000">
        <a:off x="0" y="1762"/>
        <a:ext cx="1728191" cy="1430859"/>
      </dsp:txXfrm>
    </dsp:sp>
  </dsp:spTree>
</dsp:drawing>
</file>

<file path=ppt/diagrams/drawing3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2C26B9-663C-453B-9F11-11B318B92C5C}">
      <dsp:nvSpPr>
        <dsp:cNvPr id="0" name=""/>
        <dsp:cNvSpPr/>
      </dsp:nvSpPr>
      <dsp:spPr>
        <a:xfrm>
          <a:off x="794" y="175654"/>
          <a:ext cx="1694737" cy="1016842"/>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ru-RU" sz="2200" kern="1200" dirty="0" smtClean="0">
              <a:latin typeface="Times New Roman" pitchFamily="18" charset="0"/>
              <a:cs typeface="Times New Roman" pitchFamily="18" charset="0"/>
            </a:rPr>
            <a:t>Процент исполнения </a:t>
          </a:r>
          <a:endParaRPr lang="ru-RU" sz="2200" kern="1200" dirty="0"/>
        </a:p>
      </dsp:txBody>
      <dsp:txXfrm>
        <a:off x="794" y="175654"/>
        <a:ext cx="1694737" cy="1016842"/>
      </dsp:txXfrm>
    </dsp:sp>
    <dsp:sp modelId="{770C1FA3-415D-4BA0-ABF9-1CDDFAE7EF5A}">
      <dsp:nvSpPr>
        <dsp:cNvPr id="0" name=""/>
        <dsp:cNvSpPr/>
      </dsp:nvSpPr>
      <dsp:spPr>
        <a:xfrm>
          <a:off x="1865006" y="473928"/>
          <a:ext cx="359284" cy="420294"/>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1865006" y="473928"/>
        <a:ext cx="359284" cy="420294"/>
      </dsp:txXfrm>
    </dsp:sp>
    <dsp:sp modelId="{835BF970-590A-4F43-A619-682F1400B6FE}">
      <dsp:nvSpPr>
        <dsp:cNvPr id="0" name=""/>
        <dsp:cNvSpPr/>
      </dsp:nvSpPr>
      <dsp:spPr>
        <a:xfrm>
          <a:off x="2373427" y="175654"/>
          <a:ext cx="1694737" cy="101684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smtClean="0">
              <a:latin typeface="Times New Roman" pitchFamily="18" charset="0"/>
              <a:cs typeface="Times New Roman" pitchFamily="18" charset="0"/>
            </a:rPr>
            <a:t>98,1 %</a:t>
          </a:r>
          <a:endParaRPr lang="ru-RU" sz="3200" kern="1200" dirty="0"/>
        </a:p>
      </dsp:txBody>
      <dsp:txXfrm>
        <a:off x="2373427" y="175654"/>
        <a:ext cx="1694737" cy="1016842"/>
      </dsp:txXfrm>
    </dsp:sp>
  </dsp:spTree>
</dsp:drawing>
</file>

<file path=ppt/diagrams/drawing3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2968B3-8CEF-4E8B-AD55-1CDAF9FE5490}">
      <dsp:nvSpPr>
        <dsp:cNvPr id="0" name=""/>
        <dsp:cNvSpPr/>
      </dsp:nvSpPr>
      <dsp:spPr>
        <a:xfrm>
          <a:off x="0" y="4011113"/>
          <a:ext cx="1800199" cy="131653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0" u="none" kern="1200" dirty="0" smtClean="0">
              <a:latin typeface="Times New Roman" pitchFamily="18" charset="0"/>
              <a:cs typeface="Times New Roman" pitchFamily="18" charset="0"/>
            </a:rPr>
            <a:t>Охрана семьи и детства</a:t>
          </a:r>
          <a:endParaRPr lang="ru-RU" sz="2000" b="1" kern="1200" dirty="0">
            <a:latin typeface="Times New Roman" pitchFamily="18" charset="0"/>
            <a:cs typeface="Times New Roman" pitchFamily="18" charset="0"/>
          </a:endParaRPr>
        </a:p>
      </dsp:txBody>
      <dsp:txXfrm>
        <a:off x="0" y="4011113"/>
        <a:ext cx="1800199" cy="1316536"/>
      </dsp:txXfrm>
    </dsp:sp>
    <dsp:sp modelId="{E212A934-3653-484E-A8A8-473368382F92}">
      <dsp:nvSpPr>
        <dsp:cNvPr id="0" name=""/>
        <dsp:cNvSpPr/>
      </dsp:nvSpPr>
      <dsp:spPr>
        <a:xfrm rot="10800000">
          <a:off x="0" y="2006027"/>
          <a:ext cx="1800199" cy="2024833"/>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0" u="none" kern="1200" dirty="0" smtClean="0">
              <a:latin typeface="Times New Roman" pitchFamily="18" charset="0"/>
              <a:cs typeface="Times New Roman" pitchFamily="18" charset="0"/>
            </a:rPr>
            <a:t>Социальное обеспечение населения</a:t>
          </a:r>
          <a:endParaRPr lang="ru-RU" sz="2000" b="1" kern="1200" dirty="0">
            <a:latin typeface="Times New Roman" pitchFamily="18" charset="0"/>
            <a:cs typeface="Times New Roman" pitchFamily="18" charset="0"/>
          </a:endParaRPr>
        </a:p>
      </dsp:txBody>
      <dsp:txXfrm rot="10800000">
        <a:off x="0" y="2006027"/>
        <a:ext cx="1800199" cy="2024833"/>
      </dsp:txXfrm>
    </dsp:sp>
    <dsp:sp modelId="{B2D77980-4D5B-4E42-98A5-19BE0B988386}">
      <dsp:nvSpPr>
        <dsp:cNvPr id="0" name=""/>
        <dsp:cNvSpPr/>
      </dsp:nvSpPr>
      <dsp:spPr>
        <a:xfrm rot="10800000">
          <a:off x="0" y="941"/>
          <a:ext cx="1800199" cy="2024833"/>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0" u="none" kern="1200" dirty="0" smtClean="0">
              <a:latin typeface="Times New Roman" pitchFamily="18" charset="0"/>
              <a:cs typeface="Times New Roman" pitchFamily="18" charset="0"/>
            </a:rPr>
            <a:t>Пенсионное обеспечение</a:t>
          </a:r>
          <a:endParaRPr lang="ru-RU" sz="2000" b="1" kern="1200" dirty="0">
            <a:latin typeface="Times New Roman" pitchFamily="18" charset="0"/>
            <a:cs typeface="Times New Roman" pitchFamily="18" charset="0"/>
          </a:endParaRPr>
        </a:p>
      </dsp:txBody>
      <dsp:txXfrm rot="10800000">
        <a:off x="0" y="941"/>
        <a:ext cx="1800199" cy="2024833"/>
      </dsp:txXfrm>
    </dsp:sp>
  </dsp:spTree>
</dsp:drawing>
</file>

<file path=ppt/diagrams/drawing3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2A4B96-EC8E-458B-B5A7-17D81A9065DF}">
      <dsp:nvSpPr>
        <dsp:cNvPr id="0" name=""/>
        <dsp:cNvSpPr/>
      </dsp:nvSpPr>
      <dsp:spPr>
        <a:xfrm>
          <a:off x="0" y="5848"/>
          <a:ext cx="3528391" cy="786239"/>
        </a:xfrm>
        <a:prstGeom prst="round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latin typeface="Times New Roman" pitchFamily="18" charset="0"/>
              <a:cs typeface="Times New Roman" pitchFamily="18" charset="0"/>
            </a:rPr>
            <a:t>Доплата к пенсиям муниципальных служащих</a:t>
          </a:r>
          <a:endParaRPr lang="ru-RU" sz="1600" kern="1200" dirty="0">
            <a:latin typeface="Times New Roman" pitchFamily="18" charset="0"/>
            <a:cs typeface="Times New Roman" pitchFamily="18" charset="0"/>
          </a:endParaRPr>
        </a:p>
      </dsp:txBody>
      <dsp:txXfrm>
        <a:off x="0" y="5848"/>
        <a:ext cx="3528391" cy="786239"/>
      </dsp:txXfrm>
    </dsp:sp>
  </dsp:spTree>
</dsp:drawing>
</file>

<file path=ppt/diagrams/drawing3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151352-6CF8-492D-8DEB-9F0B12C21402}">
      <dsp:nvSpPr>
        <dsp:cNvPr id="0" name=""/>
        <dsp:cNvSpPr/>
      </dsp:nvSpPr>
      <dsp:spPr>
        <a:xfrm>
          <a:off x="1479" y="252871"/>
          <a:ext cx="1797387" cy="1078432"/>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Объем  исполнения</a:t>
          </a:r>
          <a:endParaRPr lang="ru-RU" sz="2400" kern="1200" dirty="0"/>
        </a:p>
      </dsp:txBody>
      <dsp:txXfrm>
        <a:off x="1479" y="252871"/>
        <a:ext cx="1797387" cy="1078432"/>
      </dsp:txXfrm>
    </dsp:sp>
    <dsp:sp modelId="{4910C7BA-85B8-455B-8A3B-48F021A6728D}">
      <dsp:nvSpPr>
        <dsp:cNvPr id="0" name=""/>
        <dsp:cNvSpPr/>
      </dsp:nvSpPr>
      <dsp:spPr>
        <a:xfrm>
          <a:off x="1978605" y="569211"/>
          <a:ext cx="381046" cy="44575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1978605" y="569211"/>
        <a:ext cx="381046" cy="445752"/>
      </dsp:txXfrm>
    </dsp:sp>
    <dsp:sp modelId="{D38FD2D7-3932-47FD-B7E2-99D8B03997BD}">
      <dsp:nvSpPr>
        <dsp:cNvPr id="0" name=""/>
        <dsp:cNvSpPr/>
      </dsp:nvSpPr>
      <dsp:spPr>
        <a:xfrm>
          <a:off x="2517821" y="252871"/>
          <a:ext cx="1801179" cy="107843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smtClean="0">
              <a:latin typeface="Times New Roman" pitchFamily="18" charset="0"/>
              <a:cs typeface="Times New Roman" pitchFamily="18" charset="0"/>
            </a:rPr>
            <a:t>47 254,0</a:t>
          </a:r>
          <a:endParaRPr lang="ru-RU" sz="3200" kern="1200" dirty="0"/>
        </a:p>
      </dsp:txBody>
      <dsp:txXfrm>
        <a:off x="2517821" y="252871"/>
        <a:ext cx="1801179" cy="1078432"/>
      </dsp:txXfrm>
    </dsp:sp>
  </dsp:spTree>
</dsp:drawing>
</file>

<file path=ppt/diagrams/drawing3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2C26B9-663C-453B-9F11-11B318B92C5C}">
      <dsp:nvSpPr>
        <dsp:cNvPr id="0" name=""/>
        <dsp:cNvSpPr/>
      </dsp:nvSpPr>
      <dsp:spPr>
        <a:xfrm>
          <a:off x="808" y="166657"/>
          <a:ext cx="1724729" cy="103483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ru-RU" sz="2300" kern="1200" dirty="0" smtClean="0">
              <a:latin typeface="Times New Roman" pitchFamily="18" charset="0"/>
              <a:cs typeface="Times New Roman" pitchFamily="18" charset="0"/>
            </a:rPr>
            <a:t>Процент исполнения </a:t>
          </a:r>
          <a:endParaRPr lang="ru-RU" sz="2300" kern="1200" dirty="0"/>
        </a:p>
      </dsp:txBody>
      <dsp:txXfrm>
        <a:off x="808" y="166657"/>
        <a:ext cx="1724729" cy="1034837"/>
      </dsp:txXfrm>
    </dsp:sp>
    <dsp:sp modelId="{770C1FA3-415D-4BA0-ABF9-1CDDFAE7EF5A}">
      <dsp:nvSpPr>
        <dsp:cNvPr id="0" name=""/>
        <dsp:cNvSpPr/>
      </dsp:nvSpPr>
      <dsp:spPr>
        <a:xfrm>
          <a:off x="1898011" y="470209"/>
          <a:ext cx="365642" cy="42773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1898011" y="470209"/>
        <a:ext cx="365642" cy="427732"/>
      </dsp:txXfrm>
    </dsp:sp>
    <dsp:sp modelId="{835BF970-590A-4F43-A619-682F1400B6FE}">
      <dsp:nvSpPr>
        <dsp:cNvPr id="0" name=""/>
        <dsp:cNvSpPr/>
      </dsp:nvSpPr>
      <dsp:spPr>
        <a:xfrm>
          <a:off x="2415429" y="166657"/>
          <a:ext cx="1724729" cy="103483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smtClean="0">
              <a:latin typeface="Times New Roman" pitchFamily="18" charset="0"/>
              <a:cs typeface="Times New Roman" pitchFamily="18" charset="0"/>
            </a:rPr>
            <a:t>98,1%</a:t>
          </a:r>
          <a:endParaRPr lang="ru-RU" sz="3200" kern="1200" dirty="0"/>
        </a:p>
      </dsp:txBody>
      <dsp:txXfrm>
        <a:off x="2415429" y="166657"/>
        <a:ext cx="1724729" cy="1034837"/>
      </dsp:txXfrm>
    </dsp:sp>
  </dsp:spTree>
</dsp:drawing>
</file>

<file path=ppt/diagrams/drawing3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151352-6CF8-492D-8DEB-9F0B12C21402}">
      <dsp:nvSpPr>
        <dsp:cNvPr id="0" name=""/>
        <dsp:cNvSpPr/>
      </dsp:nvSpPr>
      <dsp:spPr>
        <a:xfrm>
          <a:off x="1364" y="63348"/>
          <a:ext cx="2909186" cy="1745511"/>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ru-RU" sz="3900" kern="1200" dirty="0" smtClean="0">
              <a:latin typeface="Times New Roman" pitchFamily="18" charset="0"/>
              <a:cs typeface="Times New Roman" pitchFamily="18" charset="0"/>
            </a:rPr>
            <a:t>Объем  исполнения</a:t>
          </a:r>
          <a:endParaRPr lang="ru-RU" sz="3900" kern="1200" dirty="0"/>
        </a:p>
      </dsp:txBody>
      <dsp:txXfrm>
        <a:off x="1364" y="63348"/>
        <a:ext cx="2909186" cy="1745511"/>
      </dsp:txXfrm>
    </dsp:sp>
    <dsp:sp modelId="{4910C7BA-85B8-455B-8A3B-48F021A6728D}">
      <dsp:nvSpPr>
        <dsp:cNvPr id="0" name=""/>
        <dsp:cNvSpPr/>
      </dsp:nvSpPr>
      <dsp:spPr>
        <a:xfrm>
          <a:off x="3201469" y="575364"/>
          <a:ext cx="616747" cy="721478"/>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377950">
            <a:lnSpc>
              <a:spcPct val="90000"/>
            </a:lnSpc>
            <a:spcBef>
              <a:spcPct val="0"/>
            </a:spcBef>
            <a:spcAft>
              <a:spcPct val="35000"/>
            </a:spcAft>
          </a:pPr>
          <a:endParaRPr lang="ru-RU" sz="3100" kern="1200"/>
        </a:p>
      </dsp:txBody>
      <dsp:txXfrm>
        <a:off x="3201469" y="575364"/>
        <a:ext cx="616747" cy="721478"/>
      </dsp:txXfrm>
    </dsp:sp>
    <dsp:sp modelId="{D38FD2D7-3932-47FD-B7E2-99D8B03997BD}">
      <dsp:nvSpPr>
        <dsp:cNvPr id="0" name=""/>
        <dsp:cNvSpPr/>
      </dsp:nvSpPr>
      <dsp:spPr>
        <a:xfrm>
          <a:off x="4074225" y="63348"/>
          <a:ext cx="2909186" cy="174551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ru-RU" sz="4000" kern="1200" dirty="0" smtClean="0">
              <a:latin typeface="Times New Roman" pitchFamily="18" charset="0"/>
              <a:cs typeface="Times New Roman" pitchFamily="18" charset="0"/>
            </a:rPr>
            <a:t>84 027,2</a:t>
          </a:r>
          <a:endParaRPr lang="ru-RU" sz="4000" kern="1200" dirty="0"/>
        </a:p>
      </dsp:txBody>
      <dsp:txXfrm>
        <a:off x="4074225" y="63348"/>
        <a:ext cx="2909186" cy="1745511"/>
      </dsp:txXfrm>
    </dsp:sp>
  </dsp:spTree>
</dsp:drawing>
</file>

<file path=ppt/diagrams/drawing3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2C26B9-663C-453B-9F11-11B318B92C5C}">
      <dsp:nvSpPr>
        <dsp:cNvPr id="0" name=""/>
        <dsp:cNvSpPr/>
      </dsp:nvSpPr>
      <dsp:spPr>
        <a:xfrm>
          <a:off x="1392" y="0"/>
          <a:ext cx="2969169" cy="1728191"/>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ru-RU" sz="4000" kern="1200" dirty="0" smtClean="0">
              <a:latin typeface="Times New Roman" pitchFamily="18" charset="0"/>
              <a:cs typeface="Times New Roman" pitchFamily="18" charset="0"/>
            </a:rPr>
            <a:t>Процент исполнения </a:t>
          </a:r>
          <a:endParaRPr lang="ru-RU" sz="4000" kern="1200" dirty="0"/>
        </a:p>
      </dsp:txBody>
      <dsp:txXfrm>
        <a:off x="1392" y="0"/>
        <a:ext cx="2969169" cy="1728191"/>
      </dsp:txXfrm>
    </dsp:sp>
    <dsp:sp modelId="{770C1FA3-415D-4BA0-ABF9-1CDDFAE7EF5A}">
      <dsp:nvSpPr>
        <dsp:cNvPr id="0" name=""/>
        <dsp:cNvSpPr/>
      </dsp:nvSpPr>
      <dsp:spPr>
        <a:xfrm>
          <a:off x="3267827" y="495918"/>
          <a:ext cx="630201" cy="736354"/>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377950">
            <a:lnSpc>
              <a:spcPct val="90000"/>
            </a:lnSpc>
            <a:spcBef>
              <a:spcPct val="0"/>
            </a:spcBef>
            <a:spcAft>
              <a:spcPct val="35000"/>
            </a:spcAft>
          </a:pPr>
          <a:endParaRPr lang="ru-RU" sz="3100" kern="1200"/>
        </a:p>
      </dsp:txBody>
      <dsp:txXfrm>
        <a:off x="3267827" y="495918"/>
        <a:ext cx="630201" cy="736354"/>
      </dsp:txXfrm>
    </dsp:sp>
    <dsp:sp modelId="{835BF970-590A-4F43-A619-682F1400B6FE}">
      <dsp:nvSpPr>
        <dsp:cNvPr id="0" name=""/>
        <dsp:cNvSpPr/>
      </dsp:nvSpPr>
      <dsp:spPr>
        <a:xfrm>
          <a:off x="4159622" y="0"/>
          <a:ext cx="2969169" cy="172819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ru-RU" sz="4000" kern="1200" dirty="0" smtClean="0">
              <a:latin typeface="Times New Roman" pitchFamily="18" charset="0"/>
              <a:cs typeface="Times New Roman" pitchFamily="18" charset="0"/>
            </a:rPr>
            <a:t>100 %</a:t>
          </a:r>
          <a:endParaRPr lang="ru-RU" sz="4000" kern="1200" dirty="0"/>
        </a:p>
      </dsp:txBody>
      <dsp:txXfrm>
        <a:off x="4159622" y="0"/>
        <a:ext cx="2969169" cy="1728191"/>
      </dsp:txXfrm>
    </dsp:sp>
  </dsp:spTree>
</dsp:drawing>
</file>

<file path=ppt/diagrams/drawing3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2A4B96-EC8E-458B-B5A7-17D81A9065DF}">
      <dsp:nvSpPr>
        <dsp:cNvPr id="0" name=""/>
        <dsp:cNvSpPr/>
      </dsp:nvSpPr>
      <dsp:spPr>
        <a:xfrm>
          <a:off x="0" y="5848"/>
          <a:ext cx="5328591" cy="786239"/>
        </a:xfrm>
        <a:prstGeom prst="round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0" i="0" u="none" kern="1200" dirty="0" smtClean="0">
              <a:solidFill>
                <a:schemeClr val="tx2">
                  <a:lumMod val="50000"/>
                </a:schemeClr>
              </a:solidFill>
              <a:latin typeface="Times New Roman" pitchFamily="18" charset="0"/>
              <a:cs typeface="Times New Roman" pitchFamily="18" charset="0"/>
            </a:rPr>
            <a:t>В том числе Дотации на выравнивание бюджетной обеспеченности сельских поселений</a:t>
          </a:r>
          <a:endParaRPr lang="ru-RU" sz="1600" b="0" kern="1200" dirty="0">
            <a:solidFill>
              <a:schemeClr val="tx2">
                <a:lumMod val="50000"/>
              </a:schemeClr>
            </a:solidFill>
            <a:latin typeface="Times New Roman" pitchFamily="18" charset="0"/>
            <a:cs typeface="Times New Roman" pitchFamily="18" charset="0"/>
          </a:endParaRPr>
        </a:p>
      </dsp:txBody>
      <dsp:txXfrm>
        <a:off x="0" y="5848"/>
        <a:ext cx="5328591" cy="78623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94B1FD-5942-448A-A7E6-923AB3681361}">
      <dsp:nvSpPr>
        <dsp:cNvPr id="0" name=""/>
        <dsp:cNvSpPr/>
      </dsp:nvSpPr>
      <dsp:spPr>
        <a:xfrm>
          <a:off x="0" y="5026248"/>
          <a:ext cx="1944216" cy="65969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kern="1200" smtClean="0">
              <a:solidFill>
                <a:schemeClr val="tx2">
                  <a:lumMod val="75000"/>
                </a:schemeClr>
              </a:solidFill>
              <a:latin typeface="Times New Roman" pitchFamily="18" charset="0"/>
              <a:cs typeface="Times New Roman" pitchFamily="18" charset="0"/>
            </a:rPr>
            <a:t>Прочие</a:t>
          </a:r>
          <a:endParaRPr lang="ru-RU" sz="1200" b="1" kern="1200" dirty="0">
            <a:solidFill>
              <a:schemeClr val="tx2">
                <a:lumMod val="75000"/>
              </a:schemeClr>
            </a:solidFill>
            <a:latin typeface="Times New Roman" pitchFamily="18" charset="0"/>
            <a:cs typeface="Times New Roman" pitchFamily="18" charset="0"/>
          </a:endParaRPr>
        </a:p>
      </dsp:txBody>
      <dsp:txXfrm>
        <a:off x="0" y="5026248"/>
        <a:ext cx="1944216" cy="659692"/>
      </dsp:txXfrm>
    </dsp:sp>
    <dsp:sp modelId="{FF440314-694A-4A35-9B7B-E7F7040DFF49}">
      <dsp:nvSpPr>
        <dsp:cNvPr id="0" name=""/>
        <dsp:cNvSpPr/>
      </dsp:nvSpPr>
      <dsp:spPr>
        <a:xfrm rot="10800000">
          <a:off x="0" y="4021537"/>
          <a:ext cx="1944216" cy="101460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kern="1200" dirty="0" smtClean="0">
              <a:solidFill>
                <a:schemeClr val="tx2">
                  <a:lumMod val="75000"/>
                </a:schemeClr>
              </a:solidFill>
              <a:latin typeface="Times New Roman" pitchFamily="18" charset="0"/>
              <a:cs typeface="Times New Roman" pitchFamily="18" charset="0"/>
            </a:rPr>
            <a:t>Штрафы, санкции, возмещение ущерба (штрафы)</a:t>
          </a:r>
          <a:endParaRPr lang="ru-RU" sz="1200" b="1" kern="1200" dirty="0">
            <a:solidFill>
              <a:schemeClr val="tx2">
                <a:lumMod val="75000"/>
              </a:schemeClr>
            </a:solidFill>
            <a:latin typeface="Times New Roman" pitchFamily="18" charset="0"/>
            <a:cs typeface="Times New Roman" pitchFamily="18" charset="0"/>
          </a:endParaRPr>
        </a:p>
      </dsp:txBody>
      <dsp:txXfrm rot="10800000">
        <a:off x="0" y="4021537"/>
        <a:ext cx="1944216" cy="1014606"/>
      </dsp:txXfrm>
    </dsp:sp>
    <dsp:sp modelId="{DC43628A-036E-49C2-81DB-8B0598681080}">
      <dsp:nvSpPr>
        <dsp:cNvPr id="0" name=""/>
        <dsp:cNvSpPr/>
      </dsp:nvSpPr>
      <dsp:spPr>
        <a:xfrm rot="10800000">
          <a:off x="0" y="3016825"/>
          <a:ext cx="1944216" cy="101460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kern="1200" dirty="0" smtClean="0">
              <a:solidFill>
                <a:schemeClr val="tx2">
                  <a:lumMod val="75000"/>
                </a:schemeClr>
              </a:solidFill>
              <a:latin typeface="Times New Roman" pitchFamily="18" charset="0"/>
              <a:cs typeface="Times New Roman" pitchFamily="18" charset="0"/>
            </a:rPr>
            <a:t>Доходы от продажи материальных и нематериальных активов (имущество)</a:t>
          </a:r>
          <a:endParaRPr lang="ru-RU" sz="1200" b="1" kern="1200" dirty="0">
            <a:solidFill>
              <a:schemeClr val="tx2">
                <a:lumMod val="75000"/>
              </a:schemeClr>
            </a:solidFill>
            <a:latin typeface="Times New Roman" pitchFamily="18" charset="0"/>
            <a:cs typeface="Times New Roman" pitchFamily="18" charset="0"/>
          </a:endParaRPr>
        </a:p>
      </dsp:txBody>
      <dsp:txXfrm rot="10800000">
        <a:off x="0" y="3016825"/>
        <a:ext cx="1944216" cy="1014606"/>
      </dsp:txXfrm>
    </dsp:sp>
    <dsp:sp modelId="{0F5481FC-35F0-4068-9F72-A8AEF934D839}">
      <dsp:nvSpPr>
        <dsp:cNvPr id="0" name=""/>
        <dsp:cNvSpPr/>
      </dsp:nvSpPr>
      <dsp:spPr>
        <a:xfrm rot="10800000">
          <a:off x="0" y="2012113"/>
          <a:ext cx="1944216" cy="101460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kern="1200" dirty="0" smtClean="0">
              <a:solidFill>
                <a:schemeClr val="tx2">
                  <a:lumMod val="75000"/>
                </a:schemeClr>
              </a:solidFill>
              <a:latin typeface="Times New Roman" pitchFamily="18" charset="0"/>
              <a:cs typeface="Times New Roman" pitchFamily="18" charset="0"/>
            </a:rPr>
            <a:t>Доходы при пользовании природными ресурсами (окружающая среда)</a:t>
          </a:r>
          <a:endParaRPr lang="ru-RU" sz="1200" kern="1200" dirty="0">
            <a:solidFill>
              <a:schemeClr val="tx2">
                <a:lumMod val="75000"/>
              </a:schemeClr>
            </a:solidFill>
            <a:latin typeface="Times New Roman" pitchFamily="18" charset="0"/>
            <a:cs typeface="Times New Roman" pitchFamily="18" charset="0"/>
          </a:endParaRPr>
        </a:p>
      </dsp:txBody>
      <dsp:txXfrm rot="10800000">
        <a:off x="0" y="2012113"/>
        <a:ext cx="1944216" cy="1014606"/>
      </dsp:txXfrm>
    </dsp:sp>
    <dsp:sp modelId="{56FBBB28-7054-457E-88BD-65E54C4499AF}">
      <dsp:nvSpPr>
        <dsp:cNvPr id="0" name=""/>
        <dsp:cNvSpPr/>
      </dsp:nvSpPr>
      <dsp:spPr>
        <a:xfrm rot="10800000">
          <a:off x="0" y="1007402"/>
          <a:ext cx="1944216" cy="101460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kern="1200" dirty="0" smtClean="0">
              <a:solidFill>
                <a:schemeClr val="tx2">
                  <a:lumMod val="75000"/>
                </a:schemeClr>
              </a:solidFill>
              <a:latin typeface="Times New Roman" pitchFamily="18" charset="0"/>
              <a:cs typeface="Times New Roman" pitchFamily="18" charset="0"/>
            </a:rPr>
            <a:t>Доходы от использование имущества (аренда)</a:t>
          </a:r>
          <a:endParaRPr lang="ru-RU" sz="1200" b="1" kern="1200" dirty="0">
            <a:solidFill>
              <a:schemeClr val="tx2">
                <a:lumMod val="75000"/>
              </a:schemeClr>
            </a:solidFill>
            <a:latin typeface="Times New Roman" pitchFamily="18" charset="0"/>
            <a:cs typeface="Times New Roman" pitchFamily="18" charset="0"/>
          </a:endParaRPr>
        </a:p>
      </dsp:txBody>
      <dsp:txXfrm rot="10800000">
        <a:off x="0" y="1007402"/>
        <a:ext cx="1944216" cy="1014606"/>
      </dsp:txXfrm>
    </dsp:sp>
    <dsp:sp modelId="{B2D77980-4D5B-4E42-98A5-19BE0B988386}">
      <dsp:nvSpPr>
        <dsp:cNvPr id="0" name=""/>
        <dsp:cNvSpPr/>
      </dsp:nvSpPr>
      <dsp:spPr>
        <a:xfrm rot="10800000">
          <a:off x="0" y="2690"/>
          <a:ext cx="1944216" cy="101460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2">
                  <a:lumMod val="75000"/>
                </a:schemeClr>
              </a:solidFill>
              <a:latin typeface="Times New Roman" pitchFamily="18" charset="0"/>
              <a:cs typeface="Times New Roman" pitchFamily="18" charset="0"/>
            </a:rPr>
            <a:t>Неналоговые поступления</a:t>
          </a:r>
          <a:endParaRPr lang="ru-RU" sz="1800" b="1" kern="1200" dirty="0">
            <a:solidFill>
              <a:schemeClr val="tx2">
                <a:lumMod val="75000"/>
              </a:schemeClr>
            </a:solidFill>
            <a:latin typeface="Times New Roman" pitchFamily="18" charset="0"/>
            <a:cs typeface="Times New Roman" pitchFamily="18" charset="0"/>
          </a:endParaRPr>
        </a:p>
      </dsp:txBody>
      <dsp:txXfrm rot="10800000">
        <a:off x="0" y="2690"/>
        <a:ext cx="1944216" cy="101460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a:off x="72009" y="0"/>
          <a:ext cx="4968549"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624654" y="712879"/>
          <a:ext cx="1869282"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624654" y="712879"/>
        <a:ext cx="1869282" cy="950505"/>
      </dsp:txXfrm>
    </dsp:sp>
    <dsp:sp modelId="{D402C13E-BFED-4613-A4FE-D5BD88831288}">
      <dsp:nvSpPr>
        <dsp:cNvPr id="0" name=""/>
        <dsp:cNvSpPr/>
      </dsp:nvSpPr>
      <dsp:spPr>
        <a:xfrm>
          <a:off x="2618630" y="712879"/>
          <a:ext cx="1869282"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99,7 %</a:t>
          </a:r>
          <a:endParaRPr lang="ru-RU" sz="3600" kern="1200" dirty="0"/>
        </a:p>
      </dsp:txBody>
      <dsp:txXfrm>
        <a:off x="2618630" y="712879"/>
        <a:ext cx="1869282" cy="95050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a:off x="1" y="0"/>
          <a:ext cx="4968549"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213067" y="734481"/>
          <a:ext cx="2210617"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213067" y="734481"/>
        <a:ext cx="2210617" cy="979308"/>
      </dsp:txXfrm>
    </dsp:sp>
    <dsp:sp modelId="{D402C13E-BFED-4613-A4FE-D5BD88831288}">
      <dsp:nvSpPr>
        <dsp:cNvPr id="0" name=""/>
        <dsp:cNvSpPr/>
      </dsp:nvSpPr>
      <dsp:spPr>
        <a:xfrm>
          <a:off x="2544866" y="734481"/>
          <a:ext cx="2210617"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b="1" kern="1200" dirty="0" smtClean="0">
              <a:latin typeface="Times New Roman" pitchFamily="18" charset="0"/>
              <a:cs typeface="Times New Roman" pitchFamily="18" charset="0"/>
            </a:rPr>
            <a:t>763 629,9</a:t>
          </a:r>
          <a:endParaRPr lang="ru-RU" sz="3600" kern="1200" dirty="0">
            <a:latin typeface="Times New Roman" pitchFamily="18" charset="0"/>
            <a:cs typeface="Times New Roman" pitchFamily="18" charset="0"/>
          </a:endParaRPr>
        </a:p>
      </dsp:txBody>
      <dsp:txXfrm>
        <a:off x="2544866" y="734481"/>
        <a:ext cx="2210617" cy="97930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2C95B7-D5E7-4C78-BD42-D391714464AA}">
      <dsp:nvSpPr>
        <dsp:cNvPr id="0" name=""/>
        <dsp:cNvSpPr/>
      </dsp:nvSpPr>
      <dsp:spPr>
        <a:xfrm>
          <a:off x="0" y="4867760"/>
          <a:ext cx="3096343" cy="53267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Образование</a:t>
          </a:r>
          <a:endParaRPr lang="ru-RU" sz="1800" kern="1200" dirty="0">
            <a:latin typeface="Times New Roman" pitchFamily="18" charset="0"/>
            <a:cs typeface="Times New Roman" pitchFamily="18" charset="0"/>
          </a:endParaRPr>
        </a:p>
      </dsp:txBody>
      <dsp:txXfrm>
        <a:off x="0" y="4867760"/>
        <a:ext cx="3096343" cy="532676"/>
      </dsp:txXfrm>
    </dsp:sp>
    <dsp:sp modelId="{B7EFAB9A-6EB1-45DE-8EFB-A89DE28D69E7}">
      <dsp:nvSpPr>
        <dsp:cNvPr id="0" name=""/>
        <dsp:cNvSpPr/>
      </dsp:nvSpPr>
      <dsp:spPr>
        <a:xfrm rot="10800000">
          <a:off x="0" y="4056494"/>
          <a:ext cx="3096343" cy="81925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Другие вопросы </a:t>
          </a:r>
          <a:r>
            <a:rPr lang="ru-RU" sz="1400" b="1" kern="1200" dirty="0" smtClean="0">
              <a:latin typeface="Times New Roman" pitchFamily="18" charset="0"/>
              <a:cs typeface="Times New Roman" pitchFamily="18" charset="0"/>
            </a:rPr>
            <a:t>(ОХО</a:t>
          </a:r>
          <a:r>
            <a:rPr lang="ru-RU" sz="1800" b="1" kern="1200" dirty="0" smtClean="0">
              <a:latin typeface="Times New Roman" pitchFamily="18" charset="0"/>
              <a:cs typeface="Times New Roman" pitchFamily="18" charset="0"/>
            </a:rPr>
            <a:t>)</a:t>
          </a:r>
          <a:endParaRPr lang="ru-RU" sz="1800" kern="1200" dirty="0">
            <a:latin typeface="Times New Roman" pitchFamily="18" charset="0"/>
            <a:cs typeface="Times New Roman" pitchFamily="18" charset="0"/>
          </a:endParaRPr>
        </a:p>
      </dsp:txBody>
      <dsp:txXfrm rot="10800000">
        <a:off x="0" y="4056494"/>
        <a:ext cx="3096343" cy="819256"/>
      </dsp:txXfrm>
    </dsp:sp>
    <dsp:sp modelId="{39EE4124-4989-48DC-AC97-A1FF202F1EC4}">
      <dsp:nvSpPr>
        <dsp:cNvPr id="0" name=""/>
        <dsp:cNvSpPr/>
      </dsp:nvSpPr>
      <dsp:spPr>
        <a:xfrm rot="10800000">
          <a:off x="0" y="3245227"/>
          <a:ext cx="3096343" cy="81925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Резервный фонд</a:t>
          </a:r>
          <a:endParaRPr lang="ru-RU" sz="1800" kern="1200" dirty="0">
            <a:latin typeface="Times New Roman" pitchFamily="18" charset="0"/>
            <a:cs typeface="Times New Roman" pitchFamily="18" charset="0"/>
          </a:endParaRPr>
        </a:p>
      </dsp:txBody>
      <dsp:txXfrm rot="10800000">
        <a:off x="0" y="3245227"/>
        <a:ext cx="3096343" cy="819256"/>
      </dsp:txXfrm>
    </dsp:sp>
    <dsp:sp modelId="{936696FF-D1E2-400D-B2FF-801731E5EF83}">
      <dsp:nvSpPr>
        <dsp:cNvPr id="0" name=""/>
        <dsp:cNvSpPr/>
      </dsp:nvSpPr>
      <dsp:spPr>
        <a:xfrm rot="10800000">
          <a:off x="0" y="2433961"/>
          <a:ext cx="3096343" cy="81925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Финансовый отдел, Контрольная комиссия</a:t>
          </a:r>
          <a:endParaRPr lang="ru-RU" sz="1800" kern="1200" dirty="0">
            <a:latin typeface="Times New Roman" pitchFamily="18" charset="0"/>
            <a:cs typeface="Times New Roman" pitchFamily="18" charset="0"/>
          </a:endParaRPr>
        </a:p>
      </dsp:txBody>
      <dsp:txXfrm rot="10800000">
        <a:off x="0" y="2433961"/>
        <a:ext cx="3096343" cy="819256"/>
      </dsp:txXfrm>
    </dsp:sp>
    <dsp:sp modelId="{7CF477DA-601D-49F1-878D-F39A16A88A7A}">
      <dsp:nvSpPr>
        <dsp:cNvPr id="0" name=""/>
        <dsp:cNvSpPr/>
      </dsp:nvSpPr>
      <dsp:spPr>
        <a:xfrm rot="10800000">
          <a:off x="0" y="1622695"/>
          <a:ext cx="3096343" cy="81925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Аппарат управления</a:t>
          </a:r>
          <a:endParaRPr lang="ru-RU" sz="1800" kern="1200" dirty="0">
            <a:latin typeface="Times New Roman" pitchFamily="18" charset="0"/>
            <a:cs typeface="Times New Roman" pitchFamily="18" charset="0"/>
          </a:endParaRPr>
        </a:p>
      </dsp:txBody>
      <dsp:txXfrm rot="10800000">
        <a:off x="0" y="1622695"/>
        <a:ext cx="3096343" cy="819256"/>
      </dsp:txXfrm>
    </dsp:sp>
    <dsp:sp modelId="{56FBBB28-7054-457E-88BD-65E54C4499AF}">
      <dsp:nvSpPr>
        <dsp:cNvPr id="0" name=""/>
        <dsp:cNvSpPr/>
      </dsp:nvSpPr>
      <dsp:spPr>
        <a:xfrm rot="10800000">
          <a:off x="0" y="811429"/>
          <a:ext cx="3096343" cy="81925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Совет Депутатов</a:t>
          </a:r>
          <a:endParaRPr lang="ru-RU" sz="1800" b="1" kern="1200" dirty="0">
            <a:latin typeface="Times New Roman" pitchFamily="18" charset="0"/>
            <a:cs typeface="Times New Roman" pitchFamily="18" charset="0"/>
          </a:endParaRPr>
        </a:p>
      </dsp:txBody>
      <dsp:txXfrm rot="10800000">
        <a:off x="0" y="811429"/>
        <a:ext cx="3096343" cy="819256"/>
      </dsp:txXfrm>
    </dsp:sp>
    <dsp:sp modelId="{B2D77980-4D5B-4E42-98A5-19BE0B988386}">
      <dsp:nvSpPr>
        <dsp:cNvPr id="0" name=""/>
        <dsp:cNvSpPr/>
      </dsp:nvSpPr>
      <dsp:spPr>
        <a:xfrm rot="10800000">
          <a:off x="0" y="163"/>
          <a:ext cx="3096343" cy="819256"/>
        </a:xfrm>
        <a:prstGeom prst="upArrowCallou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itchFamily="18" charset="0"/>
              <a:cs typeface="Times New Roman" pitchFamily="18" charset="0"/>
            </a:rPr>
            <a:t>ГЛАВА</a:t>
          </a:r>
          <a:endParaRPr lang="ru-RU" sz="1800" b="1" kern="1200" dirty="0">
            <a:latin typeface="Times New Roman" pitchFamily="18" charset="0"/>
            <a:cs typeface="Times New Roman" pitchFamily="18" charset="0"/>
          </a:endParaRPr>
        </a:p>
      </dsp:txBody>
      <dsp:txXfrm rot="10800000">
        <a:off x="0" y="163"/>
        <a:ext cx="3096343" cy="819256"/>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0" y="0"/>
          <a:ext cx="3960438" cy="2448271"/>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50714" y="734481"/>
          <a:ext cx="1881209" cy="979308"/>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latin typeface="Times New Roman" pitchFamily="18" charset="0"/>
              <a:cs typeface="Times New Roman" pitchFamily="18" charset="0"/>
            </a:rPr>
            <a:t>Объем  исполнения</a:t>
          </a:r>
          <a:endParaRPr lang="ru-RU" sz="2500" kern="1200" dirty="0"/>
        </a:p>
      </dsp:txBody>
      <dsp:txXfrm>
        <a:off x="50714" y="734481"/>
        <a:ext cx="1881209" cy="979308"/>
      </dsp:txXfrm>
    </dsp:sp>
    <dsp:sp modelId="{D402C13E-BFED-4613-A4FE-D5BD88831288}">
      <dsp:nvSpPr>
        <dsp:cNvPr id="0" name=""/>
        <dsp:cNvSpPr/>
      </dsp:nvSpPr>
      <dsp:spPr>
        <a:xfrm>
          <a:off x="2028516" y="734481"/>
          <a:ext cx="1881209" cy="9793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smtClean="0"/>
            <a:t>52 866,4</a:t>
          </a:r>
          <a:endParaRPr lang="ru-RU" sz="3200" kern="1200" dirty="0"/>
        </a:p>
      </dsp:txBody>
      <dsp:txXfrm>
        <a:off x="2028516" y="734481"/>
        <a:ext cx="1881209" cy="979308"/>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BEEA08-5CC3-4AD4-A6D1-916C1C91DE3D}">
      <dsp:nvSpPr>
        <dsp:cNvPr id="0" name=""/>
        <dsp:cNvSpPr/>
      </dsp:nvSpPr>
      <dsp:spPr>
        <a:xfrm rot="10800000">
          <a:off x="57810" y="0"/>
          <a:ext cx="3988835" cy="237626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004F43-213A-4873-8F60-DA53381DACF2}">
      <dsp:nvSpPr>
        <dsp:cNvPr id="0" name=""/>
        <dsp:cNvSpPr/>
      </dsp:nvSpPr>
      <dsp:spPr>
        <a:xfrm>
          <a:off x="142343" y="712879"/>
          <a:ext cx="1859831" cy="950505"/>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Процент исполнения </a:t>
          </a:r>
          <a:endParaRPr lang="ru-RU" sz="2400" kern="1200" dirty="0"/>
        </a:p>
      </dsp:txBody>
      <dsp:txXfrm>
        <a:off x="142343" y="712879"/>
        <a:ext cx="1859831" cy="950505"/>
      </dsp:txXfrm>
    </dsp:sp>
    <dsp:sp modelId="{D402C13E-BFED-4613-A4FE-D5BD88831288}">
      <dsp:nvSpPr>
        <dsp:cNvPr id="0" name=""/>
        <dsp:cNvSpPr/>
      </dsp:nvSpPr>
      <dsp:spPr>
        <a:xfrm>
          <a:off x="2102281" y="712879"/>
          <a:ext cx="1859831" cy="9505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itchFamily="18" charset="0"/>
              <a:cs typeface="Times New Roman" pitchFamily="18" charset="0"/>
            </a:rPr>
            <a:t>98,7 %</a:t>
          </a:r>
          <a:endParaRPr lang="ru-RU" sz="3600" kern="1200" dirty="0"/>
        </a:p>
      </dsp:txBody>
      <dsp:txXfrm>
        <a:off x="2102281" y="712879"/>
        <a:ext cx="1859831" cy="95050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0.81651</cdr:x>
      <cdr:y>0.62909</cdr:y>
    </cdr:from>
    <cdr:to>
      <cdr:x>0.93182</cdr:x>
      <cdr:y>0.89492</cdr:y>
    </cdr:to>
    <cdr:sp macro="" textlink="">
      <cdr:nvSpPr>
        <cdr:cNvPr id="3" name="Прямая соединительная линия 2"/>
        <cdr:cNvSpPr/>
      </cdr:nvSpPr>
      <cdr:spPr>
        <a:xfrm xmlns:a="http://schemas.openxmlformats.org/drawingml/2006/main" flipH="1">
          <a:off x="6408711" y="2429681"/>
          <a:ext cx="905010" cy="1026703"/>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ru-RU"/>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8998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89982"/>
          </a:xfrm>
          <a:prstGeom prst="rect">
            <a:avLst/>
          </a:prstGeom>
        </p:spPr>
        <p:txBody>
          <a:bodyPr vert="horz" lIns="91440" tIns="45720" rIns="91440" bIns="45720" rtlCol="0"/>
          <a:lstStyle>
            <a:lvl1pPr algn="r">
              <a:defRPr sz="1200"/>
            </a:lvl1pPr>
          </a:lstStyle>
          <a:p>
            <a:fld id="{C87AE1C3-055F-4B9F-B99E-C539575D0595}" type="datetimeFigureOut">
              <a:rPr lang="ru-RU" smtClean="0"/>
              <a:pPr/>
              <a:t>17.12.2020</a:t>
            </a:fld>
            <a:endParaRPr lang="ru-RU"/>
          </a:p>
        </p:txBody>
      </p:sp>
      <p:sp>
        <p:nvSpPr>
          <p:cNvPr id="4" name="Образ слайда 3"/>
          <p:cNvSpPr>
            <a:spLocks noGrp="1" noRot="1" noChangeAspect="1"/>
          </p:cNvSpPr>
          <p:nvPr>
            <p:ph type="sldImg" idx="2"/>
          </p:nvPr>
        </p:nvSpPr>
        <p:spPr>
          <a:xfrm>
            <a:off x="919163" y="735013"/>
            <a:ext cx="4897437" cy="367506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54828"/>
            <a:ext cx="5388610" cy="440983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07955"/>
            <a:ext cx="2918831" cy="48998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07955"/>
            <a:ext cx="2918831" cy="489982"/>
          </a:xfrm>
          <a:prstGeom prst="rect">
            <a:avLst/>
          </a:prstGeom>
        </p:spPr>
        <p:txBody>
          <a:bodyPr vert="horz" lIns="91440" tIns="45720" rIns="91440" bIns="45720" rtlCol="0" anchor="b"/>
          <a:lstStyle>
            <a:lvl1pPr algn="r">
              <a:defRPr sz="1200"/>
            </a:lvl1pPr>
          </a:lstStyle>
          <a:p>
            <a:fld id="{297B20A7-9BDC-4AA7-AA96-3BF73FC24289}"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C4FA87A-6D95-4159-8E34-6F581DBABDA5}" type="datetime1">
              <a:rPr lang="ru-RU" smtClean="0"/>
              <a:pPr/>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E673F15-53E3-490A-8C68-702FEAA04B4B}" type="datetime1">
              <a:rPr lang="ru-RU" smtClean="0"/>
              <a:pPr/>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59409A-8276-42FD-9B55-A203690EB1E0}" type="datetime1">
              <a:rPr lang="ru-RU" smtClean="0"/>
              <a:pPr/>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ED1454-C402-4F3F-9CA5-B07B83FD4588}" type="datetime1">
              <a:rPr lang="ru-RU" smtClean="0"/>
              <a:pPr/>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8357B26-4997-48C7-B215-0D429BBB99D1}" type="datetime1">
              <a:rPr lang="ru-RU" smtClean="0"/>
              <a:pPr/>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1A92A91-9FBA-4FBF-A828-9A1ECC1ECFD0}" type="datetime1">
              <a:rPr lang="ru-RU" smtClean="0"/>
              <a:pPr/>
              <a:t>17.12.2020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FA4055B-CE26-4EEE-9DF6-9D217BEC4C92}" type="datetime1">
              <a:rPr lang="ru-RU" smtClean="0"/>
              <a:pPr/>
              <a:t>17.12.2020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833E6E3-55AC-4D5A-8BF9-1F6D8DC1337C}" type="datetime1">
              <a:rPr lang="ru-RU" smtClean="0"/>
              <a:pPr/>
              <a:t>17.12.2020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7B0CA90-4590-4AEC-AC12-968344E0CD3A}" type="datetime1">
              <a:rPr lang="ru-RU" smtClean="0"/>
              <a:pPr/>
              <a:t>17.12.2020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82C0200-36A0-4FF0-8422-A35B593A1E88}" type="datetime1">
              <a:rPr lang="ru-RU" smtClean="0"/>
              <a:pPr/>
              <a:t>17.12.2020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7CB4310-C11B-4A48-A518-892CA2DBBFE4}" type="datetime1">
              <a:rPr lang="ru-RU" smtClean="0"/>
              <a:pPr/>
              <a:t>17.12.2020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78B59B-D891-4C6F-B05F-66B5C3B7D9B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82000"/>
            <a:lum/>
          </a:blip>
          <a:srcRect/>
          <a:stretch>
            <a:fillRect t="-1000" r="-16000" b="24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F6CFC-1CC2-4DC5-B220-207425F21B25}" type="datetime1">
              <a:rPr lang="ru-RU" smtClean="0"/>
              <a:pPr/>
              <a:t>17.12.2020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78B59B-D891-4C6F-B05F-66B5C3B7D9B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Layout" Target="../diagrams/layout5.xml"/><Relationship Id="rId7" Type="http://schemas.openxmlformats.org/officeDocument/2006/relationships/chart" Target="../charts/chart7.xml"/><Relationship Id="rId12" Type="http://schemas.microsoft.com/office/2007/relationships/diagramDrawing" Target="../diagrams/drawing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openxmlformats.org/officeDocument/2006/relationships/diagramColors" Target="../diagrams/colors6.xml"/><Relationship Id="rId5" Type="http://schemas.openxmlformats.org/officeDocument/2006/relationships/diagramColors" Target="../diagrams/colors5.xml"/><Relationship Id="rId10" Type="http://schemas.openxmlformats.org/officeDocument/2006/relationships/diagramQuickStyle" Target="../diagrams/quickStyle6.xml"/><Relationship Id="rId4" Type="http://schemas.openxmlformats.org/officeDocument/2006/relationships/diagramQuickStyle" Target="../diagrams/quickStyle5.xml"/><Relationship Id="rId9"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diagramData" Target="../diagrams/data9.xml"/><Relationship Id="rId2" Type="http://schemas.openxmlformats.org/officeDocument/2006/relationships/diagramData" Target="../diagrams/data7.xml"/><Relationship Id="rId16" Type="http://schemas.microsoft.com/office/2007/relationships/diagramDrawing" Target="../diagrams/drawing9.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31.xml.rels><?xml version="1.0" encoding="UTF-8" standalone="yes"?>
<Relationships xmlns="http://schemas.openxmlformats.org/package/2006/relationships"><Relationship Id="rId8" Type="http://schemas.openxmlformats.org/officeDocument/2006/relationships/diagramLayout" Target="../diagrams/layout13.xml"/><Relationship Id="rId13" Type="http://schemas.openxmlformats.org/officeDocument/2006/relationships/diagramLayout" Target="../diagrams/layout14.xml"/><Relationship Id="rId3" Type="http://schemas.openxmlformats.org/officeDocument/2006/relationships/diagramLayout" Target="../diagrams/layout12.xml"/><Relationship Id="rId7" Type="http://schemas.openxmlformats.org/officeDocument/2006/relationships/diagramData" Target="../diagrams/data13.xml"/><Relationship Id="rId12" Type="http://schemas.openxmlformats.org/officeDocument/2006/relationships/diagramData" Target="../diagrams/data14.xml"/><Relationship Id="rId2" Type="http://schemas.openxmlformats.org/officeDocument/2006/relationships/diagramData" Target="../diagrams/data12.xml"/><Relationship Id="rId16" Type="http://schemas.microsoft.com/office/2007/relationships/diagramDrawing" Target="../diagrams/drawing14.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5" Type="http://schemas.openxmlformats.org/officeDocument/2006/relationships/diagramColors" Target="../diagrams/colors14.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 Id="rId14" Type="http://schemas.openxmlformats.org/officeDocument/2006/relationships/diagramQuickStyle" Target="../diagrams/quickStyle14.xml"/></Relationships>
</file>

<file path=ppt/slides/_rels/slide32.xml.rels><?xml version="1.0" encoding="UTF-8" standalone="yes"?>
<Relationships xmlns="http://schemas.openxmlformats.org/package/2006/relationships"><Relationship Id="rId8" Type="http://schemas.openxmlformats.org/officeDocument/2006/relationships/diagramLayout" Target="../diagrams/layout16.xml"/><Relationship Id="rId13" Type="http://schemas.openxmlformats.org/officeDocument/2006/relationships/diagramLayout" Target="../diagrams/layout17.xml"/><Relationship Id="rId3" Type="http://schemas.openxmlformats.org/officeDocument/2006/relationships/diagramLayout" Target="../diagrams/layout15.xml"/><Relationship Id="rId7" Type="http://schemas.openxmlformats.org/officeDocument/2006/relationships/diagramData" Target="../diagrams/data16.xml"/><Relationship Id="rId12" Type="http://schemas.openxmlformats.org/officeDocument/2006/relationships/diagramData" Target="../diagrams/data17.xml"/><Relationship Id="rId2" Type="http://schemas.openxmlformats.org/officeDocument/2006/relationships/diagramData" Target="../diagrams/data15.xml"/><Relationship Id="rId16" Type="http://schemas.microsoft.com/office/2007/relationships/diagramDrawing" Target="../diagrams/drawing17.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5" Type="http://schemas.openxmlformats.org/officeDocument/2006/relationships/diagramColors" Target="../diagrams/colors17.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 Id="rId14" Type="http://schemas.openxmlformats.org/officeDocument/2006/relationships/diagramQuickStyle" Target="../diagrams/quickStyle17.xml"/></Relationships>
</file>

<file path=ppt/slides/_rels/slide33.xml.rels><?xml version="1.0" encoding="UTF-8" standalone="yes"?>
<Relationships xmlns="http://schemas.openxmlformats.org/package/2006/relationships"><Relationship Id="rId8" Type="http://schemas.openxmlformats.org/officeDocument/2006/relationships/diagramLayout" Target="../diagrams/layout19.xml"/><Relationship Id="rId13" Type="http://schemas.openxmlformats.org/officeDocument/2006/relationships/diagramLayout" Target="../diagrams/layout20.xml"/><Relationship Id="rId18" Type="http://schemas.openxmlformats.org/officeDocument/2006/relationships/diagramLayout" Target="../diagrams/layout21.xml"/><Relationship Id="rId26" Type="http://schemas.microsoft.com/office/2007/relationships/diagramDrawing" Target="../diagrams/drawing22.xml"/><Relationship Id="rId3" Type="http://schemas.openxmlformats.org/officeDocument/2006/relationships/diagramLayout" Target="../diagrams/layout18.xml"/><Relationship Id="rId21" Type="http://schemas.microsoft.com/office/2007/relationships/diagramDrawing" Target="../diagrams/drawing21.xml"/><Relationship Id="rId7" Type="http://schemas.openxmlformats.org/officeDocument/2006/relationships/diagramData" Target="../diagrams/data19.xml"/><Relationship Id="rId12" Type="http://schemas.openxmlformats.org/officeDocument/2006/relationships/diagramData" Target="../diagrams/data20.xml"/><Relationship Id="rId17" Type="http://schemas.openxmlformats.org/officeDocument/2006/relationships/diagramData" Target="../diagrams/data21.xml"/><Relationship Id="rId25" Type="http://schemas.openxmlformats.org/officeDocument/2006/relationships/diagramColors" Target="../diagrams/colors22.xml"/><Relationship Id="rId2" Type="http://schemas.openxmlformats.org/officeDocument/2006/relationships/diagramData" Target="../diagrams/data18.xml"/><Relationship Id="rId16" Type="http://schemas.microsoft.com/office/2007/relationships/diagramDrawing" Target="../diagrams/drawing20.xml"/><Relationship Id="rId20" Type="http://schemas.openxmlformats.org/officeDocument/2006/relationships/diagramColors" Target="../diagrams/colors21.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24" Type="http://schemas.openxmlformats.org/officeDocument/2006/relationships/diagramQuickStyle" Target="../diagrams/quickStyle22.xml"/><Relationship Id="rId5" Type="http://schemas.openxmlformats.org/officeDocument/2006/relationships/diagramColors" Target="../diagrams/colors18.xml"/><Relationship Id="rId15" Type="http://schemas.openxmlformats.org/officeDocument/2006/relationships/diagramColors" Target="../diagrams/colors20.xml"/><Relationship Id="rId23" Type="http://schemas.openxmlformats.org/officeDocument/2006/relationships/diagramLayout" Target="../diagrams/layout22.xml"/><Relationship Id="rId10" Type="http://schemas.openxmlformats.org/officeDocument/2006/relationships/diagramColors" Target="../diagrams/colors19.xml"/><Relationship Id="rId19" Type="http://schemas.openxmlformats.org/officeDocument/2006/relationships/diagramQuickStyle" Target="../diagrams/quickStyle21.xml"/><Relationship Id="rId4" Type="http://schemas.openxmlformats.org/officeDocument/2006/relationships/diagramQuickStyle" Target="../diagrams/quickStyle18.xml"/><Relationship Id="rId9" Type="http://schemas.openxmlformats.org/officeDocument/2006/relationships/diagramQuickStyle" Target="../diagrams/quickStyle19.xml"/><Relationship Id="rId14" Type="http://schemas.openxmlformats.org/officeDocument/2006/relationships/diagramQuickStyle" Target="../diagrams/quickStyle20.xml"/><Relationship Id="rId22" Type="http://schemas.openxmlformats.org/officeDocument/2006/relationships/diagramData" Target="../diagrams/data22.xml"/></Relationships>
</file>

<file path=ppt/slides/_rels/slide34.xml.rels><?xml version="1.0" encoding="UTF-8" standalone="yes"?>
<Relationships xmlns="http://schemas.openxmlformats.org/package/2006/relationships"><Relationship Id="rId8" Type="http://schemas.openxmlformats.org/officeDocument/2006/relationships/diagramLayout" Target="../diagrams/layout24.xml"/><Relationship Id="rId13" Type="http://schemas.openxmlformats.org/officeDocument/2006/relationships/diagramLayout" Target="../diagrams/layout25.xml"/><Relationship Id="rId3" Type="http://schemas.openxmlformats.org/officeDocument/2006/relationships/diagramLayout" Target="../diagrams/layout23.xml"/><Relationship Id="rId7" Type="http://schemas.openxmlformats.org/officeDocument/2006/relationships/diagramData" Target="../diagrams/data24.xml"/><Relationship Id="rId12" Type="http://schemas.openxmlformats.org/officeDocument/2006/relationships/diagramData" Target="../diagrams/data25.xml"/><Relationship Id="rId2" Type="http://schemas.openxmlformats.org/officeDocument/2006/relationships/diagramData" Target="../diagrams/data23.xml"/><Relationship Id="rId16" Type="http://schemas.microsoft.com/office/2007/relationships/diagramDrawing" Target="../diagrams/drawing25.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5" Type="http://schemas.openxmlformats.org/officeDocument/2006/relationships/diagramColors" Target="../diagrams/colors25.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 Id="rId14" Type="http://schemas.openxmlformats.org/officeDocument/2006/relationships/diagramQuickStyle" Target="../diagrams/quickStyle25.xml"/></Relationships>
</file>

<file path=ppt/slides/_rels/slide35.xml.rels><?xml version="1.0" encoding="UTF-8" standalone="yes"?>
<Relationships xmlns="http://schemas.openxmlformats.org/package/2006/relationships"><Relationship Id="rId8" Type="http://schemas.openxmlformats.org/officeDocument/2006/relationships/diagramLayout" Target="../diagrams/layout27.xml"/><Relationship Id="rId13" Type="http://schemas.openxmlformats.org/officeDocument/2006/relationships/diagramLayout" Target="../diagrams/layout28.xml"/><Relationship Id="rId18" Type="http://schemas.openxmlformats.org/officeDocument/2006/relationships/image" Target="../media/image4.jpeg"/><Relationship Id="rId3" Type="http://schemas.openxmlformats.org/officeDocument/2006/relationships/diagramLayout" Target="../diagrams/layout26.xml"/><Relationship Id="rId7" Type="http://schemas.openxmlformats.org/officeDocument/2006/relationships/diagramData" Target="../diagrams/data27.xml"/><Relationship Id="rId12" Type="http://schemas.openxmlformats.org/officeDocument/2006/relationships/diagramData" Target="../diagrams/data28.xml"/><Relationship Id="rId17" Type="http://schemas.openxmlformats.org/officeDocument/2006/relationships/image" Target="../media/image3.png"/><Relationship Id="rId2" Type="http://schemas.openxmlformats.org/officeDocument/2006/relationships/diagramData" Target="../diagrams/data26.xml"/><Relationship Id="rId16" Type="http://schemas.microsoft.com/office/2007/relationships/diagramDrawing" Target="../diagrams/drawing28.xml"/><Relationship Id="rId1" Type="http://schemas.openxmlformats.org/officeDocument/2006/relationships/slideLayout" Target="../slideLayouts/slideLayout2.xml"/><Relationship Id="rId6" Type="http://schemas.microsoft.com/office/2007/relationships/diagramDrawing" Target="../diagrams/drawing26.xml"/><Relationship Id="rId11" Type="http://schemas.microsoft.com/office/2007/relationships/diagramDrawing" Target="../diagrams/drawing27.xml"/><Relationship Id="rId5" Type="http://schemas.openxmlformats.org/officeDocument/2006/relationships/diagramColors" Target="../diagrams/colors26.xml"/><Relationship Id="rId15" Type="http://schemas.openxmlformats.org/officeDocument/2006/relationships/diagramColors" Target="../diagrams/colors28.xml"/><Relationship Id="rId10" Type="http://schemas.openxmlformats.org/officeDocument/2006/relationships/diagramColors" Target="../diagrams/colors27.xml"/><Relationship Id="rId4" Type="http://schemas.openxmlformats.org/officeDocument/2006/relationships/diagramQuickStyle" Target="../diagrams/quickStyle26.xml"/><Relationship Id="rId9" Type="http://schemas.openxmlformats.org/officeDocument/2006/relationships/diagramQuickStyle" Target="../diagrams/quickStyle27.xml"/><Relationship Id="rId14" Type="http://schemas.openxmlformats.org/officeDocument/2006/relationships/diagramQuickStyle" Target="../diagrams/quickStyle28.xml"/></Relationships>
</file>

<file path=ppt/slides/_rels/slide36.xml.rels><?xml version="1.0" encoding="UTF-8" standalone="yes"?>
<Relationships xmlns="http://schemas.openxmlformats.org/package/2006/relationships"><Relationship Id="rId8" Type="http://schemas.openxmlformats.org/officeDocument/2006/relationships/diagramLayout" Target="../diagrams/layout30.xml"/><Relationship Id="rId13" Type="http://schemas.openxmlformats.org/officeDocument/2006/relationships/diagramLayout" Target="../diagrams/layout31.xml"/><Relationship Id="rId18" Type="http://schemas.openxmlformats.org/officeDocument/2006/relationships/diagramLayout" Target="../diagrams/layout32.xml"/><Relationship Id="rId3" Type="http://schemas.openxmlformats.org/officeDocument/2006/relationships/diagramLayout" Target="../diagrams/layout29.xml"/><Relationship Id="rId21" Type="http://schemas.microsoft.com/office/2007/relationships/diagramDrawing" Target="../diagrams/drawing32.xml"/><Relationship Id="rId7" Type="http://schemas.openxmlformats.org/officeDocument/2006/relationships/diagramData" Target="../diagrams/data30.xml"/><Relationship Id="rId12" Type="http://schemas.openxmlformats.org/officeDocument/2006/relationships/diagramData" Target="../diagrams/data31.xml"/><Relationship Id="rId17" Type="http://schemas.openxmlformats.org/officeDocument/2006/relationships/diagramData" Target="../diagrams/data32.xml"/><Relationship Id="rId2" Type="http://schemas.openxmlformats.org/officeDocument/2006/relationships/diagramData" Target="../diagrams/data29.xml"/><Relationship Id="rId16" Type="http://schemas.microsoft.com/office/2007/relationships/diagramDrawing" Target="../diagrams/drawing31.xml"/><Relationship Id="rId20" Type="http://schemas.openxmlformats.org/officeDocument/2006/relationships/diagramColors" Target="../diagrams/colors32.xml"/><Relationship Id="rId1" Type="http://schemas.openxmlformats.org/officeDocument/2006/relationships/slideLayout" Target="../slideLayouts/slideLayout2.xml"/><Relationship Id="rId6" Type="http://schemas.microsoft.com/office/2007/relationships/diagramDrawing" Target="../diagrams/drawing29.xml"/><Relationship Id="rId11" Type="http://schemas.microsoft.com/office/2007/relationships/diagramDrawing" Target="../diagrams/drawing30.xml"/><Relationship Id="rId5" Type="http://schemas.openxmlformats.org/officeDocument/2006/relationships/diagramColors" Target="../diagrams/colors29.xml"/><Relationship Id="rId15" Type="http://schemas.openxmlformats.org/officeDocument/2006/relationships/diagramColors" Target="../diagrams/colors31.xml"/><Relationship Id="rId10" Type="http://schemas.openxmlformats.org/officeDocument/2006/relationships/diagramColors" Target="../diagrams/colors30.xml"/><Relationship Id="rId19" Type="http://schemas.openxmlformats.org/officeDocument/2006/relationships/diagramQuickStyle" Target="../diagrams/quickStyle32.xml"/><Relationship Id="rId4" Type="http://schemas.openxmlformats.org/officeDocument/2006/relationships/diagramQuickStyle" Target="../diagrams/quickStyle29.xml"/><Relationship Id="rId9" Type="http://schemas.openxmlformats.org/officeDocument/2006/relationships/diagramQuickStyle" Target="../diagrams/quickStyle30.xml"/><Relationship Id="rId14" Type="http://schemas.openxmlformats.org/officeDocument/2006/relationships/diagramQuickStyle" Target="../diagrams/quickStyle31.xml"/></Relationships>
</file>

<file path=ppt/slides/_rels/slide37.xml.rels><?xml version="1.0" encoding="UTF-8" standalone="yes"?>
<Relationships xmlns="http://schemas.openxmlformats.org/package/2006/relationships"><Relationship Id="rId8" Type="http://schemas.openxmlformats.org/officeDocument/2006/relationships/diagramLayout" Target="../diagrams/layout34.xml"/><Relationship Id="rId3" Type="http://schemas.openxmlformats.org/officeDocument/2006/relationships/diagramLayout" Target="../diagrams/layout33.xml"/><Relationship Id="rId7" Type="http://schemas.openxmlformats.org/officeDocument/2006/relationships/diagramData" Target="../diagrams/data34.xml"/><Relationship Id="rId12" Type="http://schemas.openxmlformats.org/officeDocument/2006/relationships/image" Target="../media/image5.png"/><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11" Type="http://schemas.microsoft.com/office/2007/relationships/diagramDrawing" Target="../diagrams/drawing34.xml"/><Relationship Id="rId5" Type="http://schemas.openxmlformats.org/officeDocument/2006/relationships/diagramColors" Target="../diagrams/colors33.xml"/><Relationship Id="rId10" Type="http://schemas.openxmlformats.org/officeDocument/2006/relationships/diagramColors" Target="../diagrams/colors34.xml"/><Relationship Id="rId4" Type="http://schemas.openxmlformats.org/officeDocument/2006/relationships/diagramQuickStyle" Target="../diagrams/quickStyle33.xml"/><Relationship Id="rId9" Type="http://schemas.openxmlformats.org/officeDocument/2006/relationships/diagramQuickStyle" Target="../diagrams/quickStyle34.xml"/></Relationships>
</file>

<file path=ppt/slides/_rels/slide38.xml.rels><?xml version="1.0" encoding="UTF-8" standalone="yes"?>
<Relationships xmlns="http://schemas.openxmlformats.org/package/2006/relationships"><Relationship Id="rId8" Type="http://schemas.openxmlformats.org/officeDocument/2006/relationships/diagramLayout" Target="../diagrams/layout36.xml"/><Relationship Id="rId13" Type="http://schemas.openxmlformats.org/officeDocument/2006/relationships/diagramLayout" Target="../diagrams/layout37.xml"/><Relationship Id="rId3" Type="http://schemas.openxmlformats.org/officeDocument/2006/relationships/diagramLayout" Target="../diagrams/layout35.xml"/><Relationship Id="rId7" Type="http://schemas.openxmlformats.org/officeDocument/2006/relationships/diagramData" Target="../diagrams/data36.xml"/><Relationship Id="rId12" Type="http://schemas.openxmlformats.org/officeDocument/2006/relationships/diagramData" Target="../diagrams/data37.xml"/><Relationship Id="rId2" Type="http://schemas.openxmlformats.org/officeDocument/2006/relationships/diagramData" Target="../diagrams/data35.xml"/><Relationship Id="rId16" Type="http://schemas.microsoft.com/office/2007/relationships/diagramDrawing" Target="../diagrams/drawing37.xml"/><Relationship Id="rId1" Type="http://schemas.openxmlformats.org/officeDocument/2006/relationships/slideLayout" Target="../slideLayouts/slideLayout2.xml"/><Relationship Id="rId6" Type="http://schemas.microsoft.com/office/2007/relationships/diagramDrawing" Target="../diagrams/drawing35.xml"/><Relationship Id="rId11" Type="http://schemas.microsoft.com/office/2007/relationships/diagramDrawing" Target="../diagrams/drawing36.xml"/><Relationship Id="rId5" Type="http://schemas.openxmlformats.org/officeDocument/2006/relationships/diagramColors" Target="../diagrams/colors35.xml"/><Relationship Id="rId15" Type="http://schemas.openxmlformats.org/officeDocument/2006/relationships/diagramColors" Target="../diagrams/colors37.xml"/><Relationship Id="rId10" Type="http://schemas.openxmlformats.org/officeDocument/2006/relationships/diagramColors" Target="../diagrams/colors36.xml"/><Relationship Id="rId4" Type="http://schemas.openxmlformats.org/officeDocument/2006/relationships/diagramQuickStyle" Target="../diagrams/quickStyle35.xml"/><Relationship Id="rId9" Type="http://schemas.openxmlformats.org/officeDocument/2006/relationships/diagramQuickStyle" Target="../diagrams/quickStyle36.xml"/><Relationship Id="rId14" Type="http://schemas.openxmlformats.org/officeDocument/2006/relationships/diagramQuickStyle" Target="../diagrams/quickStyl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mailto:finadam@mail.orb.r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diagramLayout" Target="../diagrams/layout3.xml"/><Relationship Id="rId7" Type="http://schemas.openxmlformats.org/officeDocument/2006/relationships/chart" Target="../charts/chart2.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diagramLayout" Target="../diagrams/layout4.xml"/><Relationship Id="rId7" Type="http://schemas.openxmlformats.org/officeDocument/2006/relationships/chart" Target="../charts/char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3356993"/>
            <a:ext cx="7772400" cy="1470025"/>
          </a:xfrm>
          <a:noFill/>
        </p:spPr>
        <p:txBody>
          <a:bodyPr>
            <a:normAutofit/>
          </a:bodyPr>
          <a:lstStyle/>
          <a:p>
            <a:r>
              <a:rPr lang="ru-RU" sz="2000" b="1" dirty="0" smtClean="0">
                <a:solidFill>
                  <a:schemeClr val="tx2">
                    <a:lumMod val="50000"/>
                  </a:schemeClr>
                </a:solidFill>
                <a:latin typeface="Times New Roman" pitchFamily="18" charset="0"/>
                <a:ea typeface="Arial Unicode MS" pitchFamily="34" charset="-128"/>
                <a:cs typeface="Times New Roman" pitchFamily="18" charset="0"/>
              </a:rPr>
              <a:t>На основе решения «Об исполнении бюджета муниципального образования Адамовский район за 2019 год»</a:t>
            </a:r>
            <a:endParaRPr lang="ru-RU" sz="2000" b="1" dirty="0">
              <a:solidFill>
                <a:schemeClr val="tx2">
                  <a:lumMod val="50000"/>
                </a:schemeClr>
              </a:solidFill>
              <a:latin typeface="Times New Roman" pitchFamily="18" charset="0"/>
              <a:ea typeface="Arial Unicode MS" pitchFamily="34" charset="-128"/>
              <a:cs typeface="Times New Roman" pitchFamily="18" charset="0"/>
            </a:endParaRPr>
          </a:p>
        </p:txBody>
      </p:sp>
      <p:sp>
        <p:nvSpPr>
          <p:cNvPr id="7" name="Прямоугольник 6"/>
          <p:cNvSpPr/>
          <p:nvPr/>
        </p:nvSpPr>
        <p:spPr>
          <a:xfrm>
            <a:off x="2195736" y="6237312"/>
            <a:ext cx="4572000" cy="307777"/>
          </a:xfrm>
          <a:prstGeom prst="rect">
            <a:avLst/>
          </a:prstGeom>
        </p:spPr>
        <p:txBody>
          <a:bodyPr>
            <a:spAutoFit/>
          </a:bodyPr>
          <a:lstStyle/>
          <a:p>
            <a:pPr algn="ctr"/>
            <a:r>
              <a:rPr lang="ru-RU" sz="1400" dirty="0" smtClean="0">
                <a:solidFill>
                  <a:schemeClr val="tx2">
                    <a:lumMod val="50000"/>
                  </a:schemeClr>
                </a:solidFill>
                <a:latin typeface="Times New Roman" pitchFamily="18" charset="0"/>
                <a:cs typeface="Times New Roman" pitchFamily="18" charset="0"/>
              </a:rPr>
              <a:t>п. Адамовка 2020 год</a:t>
            </a:r>
            <a:endParaRPr lang="ru-RU" sz="1400" dirty="0">
              <a:solidFill>
                <a:schemeClr val="tx2">
                  <a:lumMod val="50000"/>
                </a:schemeClr>
              </a:solidFill>
              <a:latin typeface="Times New Roman" pitchFamily="18" charset="0"/>
              <a:cs typeface="Times New Roman" pitchFamily="18" charset="0"/>
            </a:endParaRPr>
          </a:p>
        </p:txBody>
      </p:sp>
      <p:sp>
        <p:nvSpPr>
          <p:cNvPr id="9" name="Заголовок 1"/>
          <p:cNvSpPr txBox="1">
            <a:spLocks/>
          </p:cNvSpPr>
          <p:nvPr/>
        </p:nvSpPr>
        <p:spPr>
          <a:xfrm>
            <a:off x="755576" y="2060848"/>
            <a:ext cx="7772400" cy="142473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000" b="1" i="0" u="none" strike="noStrike" kern="1200" cap="none" spc="0" normalizeH="0" baseline="0" noProof="0" dirty="0" smtClean="0">
                <a:ln>
                  <a:noFill/>
                </a:ln>
                <a:solidFill>
                  <a:schemeClr val="tx2">
                    <a:lumMod val="50000"/>
                  </a:schemeClr>
                </a:solidFill>
                <a:effectLst/>
                <a:uLnTx/>
                <a:uFillTx/>
                <a:latin typeface="Times New Roman" pitchFamily="18" charset="0"/>
                <a:ea typeface="+mj-ea"/>
                <a:cs typeface="Times New Roman" pitchFamily="18" charset="0"/>
              </a:rPr>
              <a:t>БЮДЖЕТ ДЛЯ ГРАЖДАН</a:t>
            </a:r>
            <a:endParaRPr kumimoji="0" lang="ru-RU" sz="4000" b="1" i="0" u="none" strike="noStrike" kern="1200" cap="none" spc="0" normalizeH="0" baseline="0" noProof="0" dirty="0">
              <a:ln>
                <a:noFill/>
              </a:ln>
              <a:solidFill>
                <a:schemeClr val="tx2">
                  <a:lumMod val="50000"/>
                </a:schemeClr>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490066"/>
          </a:xfrm>
        </p:spPr>
        <p:txBody>
          <a:bodyPr>
            <a:normAutofit fontScale="90000"/>
          </a:bodyPr>
          <a:lstStyle/>
          <a:p>
            <a:r>
              <a:rPr lang="ru-RU" sz="2000" b="1" dirty="0" smtClean="0">
                <a:solidFill>
                  <a:schemeClr val="tx2">
                    <a:lumMod val="50000"/>
                  </a:schemeClr>
                </a:solidFill>
                <a:latin typeface="Times New Roman" pitchFamily="18" charset="0"/>
                <a:cs typeface="Times New Roman" pitchFamily="18" charset="0"/>
              </a:rPr>
              <a:t>Сведения о выполнении указов Президента Российской Федерации</a:t>
            </a:r>
            <a:br>
              <a:rPr lang="ru-RU" sz="2000" b="1" dirty="0" smtClean="0">
                <a:solidFill>
                  <a:schemeClr val="tx2">
                    <a:lumMod val="50000"/>
                  </a:schemeClr>
                </a:solidFill>
                <a:latin typeface="Times New Roman" pitchFamily="18" charset="0"/>
                <a:cs typeface="Times New Roman" pitchFamily="18" charset="0"/>
              </a:rPr>
            </a:br>
            <a:r>
              <a:rPr lang="ru-RU" sz="2000" b="1" dirty="0" smtClean="0">
                <a:solidFill>
                  <a:schemeClr val="tx2">
                    <a:lumMod val="50000"/>
                  </a:schemeClr>
                </a:solidFill>
                <a:latin typeface="Times New Roman" pitchFamily="18" charset="0"/>
                <a:cs typeface="Times New Roman" pitchFamily="18" charset="0"/>
              </a:rPr>
              <a:t> в сфере образования</a:t>
            </a:r>
            <a:endParaRPr lang="ru-RU" sz="2000" b="1" dirty="0">
              <a:solidFill>
                <a:schemeClr val="tx2">
                  <a:lumMod val="50000"/>
                </a:schemeClr>
              </a:solidFill>
              <a:latin typeface="Times New Roman" pitchFamily="18" charset="0"/>
              <a:cs typeface="Times New Roman" pitchFamily="18" charset="0"/>
            </a:endParaRPr>
          </a:p>
        </p:txBody>
      </p:sp>
      <p:cxnSp>
        <p:nvCxnSpPr>
          <p:cNvPr id="4" name="Прямая соединительная линия 3"/>
          <p:cNvCxnSpPr/>
          <p:nvPr/>
        </p:nvCxnSpPr>
        <p:spPr>
          <a:xfrm>
            <a:off x="1115616" y="908720"/>
            <a:ext cx="748883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6" name="Таблица 5"/>
          <p:cNvGraphicFramePr>
            <a:graphicFrameLocks noGrp="1"/>
          </p:cNvGraphicFramePr>
          <p:nvPr/>
        </p:nvGraphicFramePr>
        <p:xfrm>
          <a:off x="539550" y="1196752"/>
          <a:ext cx="8280924" cy="5328592"/>
        </p:xfrm>
        <a:graphic>
          <a:graphicData uri="http://schemas.openxmlformats.org/drawingml/2006/table">
            <a:tbl>
              <a:tblPr/>
              <a:tblGrid>
                <a:gridCol w="1380154"/>
                <a:gridCol w="1380154"/>
                <a:gridCol w="1380154"/>
                <a:gridCol w="1380154"/>
                <a:gridCol w="1380154"/>
                <a:gridCol w="1380154"/>
              </a:tblGrid>
              <a:tr h="1863914">
                <a:tc gridSpan="6">
                  <a:txBody>
                    <a:bodyPr/>
                    <a:lstStyle/>
                    <a:p>
                      <a:pPr algn="ctr" fontAlgn="ctr"/>
                      <a:r>
                        <a:rPr lang="ru-RU" sz="1400" b="1" i="0" u="none" strike="noStrike" dirty="0">
                          <a:solidFill>
                            <a:srgbClr val="000000"/>
                          </a:solidFill>
                          <a:latin typeface="Times New Roman"/>
                        </a:rPr>
                        <a:t>Средняя заработная плата отдельных категорий работников бюджетной сферы, в соответствии с Указами Президента Российской Федерации и параметрами, установленными соглашениями, заключенными между соответствующими органами исполнительной власти и муниципальными районами (городскими округами) (рублей)</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663571">
                <a:tc gridSpan="3">
                  <a:txBody>
                    <a:bodyPr/>
                    <a:lstStyle/>
                    <a:p>
                      <a:pPr algn="ctr" fontAlgn="ctr"/>
                      <a:r>
                        <a:rPr lang="ru-RU" sz="1400" b="1" i="0" u="none" strike="noStrike" dirty="0">
                          <a:solidFill>
                            <a:srgbClr val="000000"/>
                          </a:solidFill>
                          <a:latin typeface="Times New Roman"/>
                        </a:rPr>
                        <a:t>Средняя заработная плата педагогических работников образовательных учреждений общего образования</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gridSpan="3">
                  <a:txBody>
                    <a:bodyPr/>
                    <a:lstStyle/>
                    <a:p>
                      <a:pPr algn="ctr" fontAlgn="ctr"/>
                      <a:r>
                        <a:rPr lang="ru-RU" sz="1400" b="1" i="0" u="none" strike="noStrike" dirty="0">
                          <a:solidFill>
                            <a:srgbClr val="000000"/>
                          </a:solidFill>
                          <a:latin typeface="Times New Roman"/>
                        </a:rPr>
                        <a:t>Средняя заработная плата педагогических работников дошкольных образовательных учреждений</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858657">
                <a:tc>
                  <a:txBody>
                    <a:bodyPr/>
                    <a:lstStyle/>
                    <a:p>
                      <a:pPr algn="ctr" fontAlgn="ctr"/>
                      <a:r>
                        <a:rPr lang="ru-RU" sz="1200" b="1" i="0" u="none" strike="noStrike">
                          <a:solidFill>
                            <a:srgbClr val="000000"/>
                          </a:solidFill>
                          <a:latin typeface="Times New Roman"/>
                        </a:rPr>
                        <a:t>план</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a:solidFill>
                            <a:srgbClr val="000000"/>
                          </a:solidFill>
                          <a:latin typeface="Times New Roman"/>
                        </a:rPr>
                        <a:t>факт                                           (на  01.01.2020)</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a:solidFill>
                            <a:srgbClr val="000000"/>
                          </a:solidFill>
                          <a:latin typeface="Times New Roman"/>
                        </a:rPr>
                        <a:t>% </a:t>
                      </a:r>
                      <a:r>
                        <a:rPr lang="ru-RU" sz="1200" b="1" i="0" u="none" strike="noStrike" dirty="0" smtClean="0">
                          <a:solidFill>
                            <a:srgbClr val="000000"/>
                          </a:solidFill>
                          <a:latin typeface="Times New Roman"/>
                        </a:rPr>
                        <a:t>исполнения</a:t>
                      </a:r>
                    </a:p>
                    <a:p>
                      <a:pPr algn="ctr" fontAlgn="ctr"/>
                      <a:r>
                        <a:rPr lang="ru-RU" sz="1200" b="1" i="0" u="none" strike="noStrike" dirty="0" smtClean="0">
                          <a:solidFill>
                            <a:srgbClr val="000000"/>
                          </a:solidFill>
                          <a:latin typeface="Times New Roman"/>
                        </a:rPr>
                        <a:t>  </a:t>
                      </a:r>
                      <a:r>
                        <a:rPr lang="ru-RU" sz="1200" b="1" i="0" u="none" strike="noStrike" dirty="0">
                          <a:solidFill>
                            <a:srgbClr val="000000"/>
                          </a:solidFill>
                          <a:latin typeface="Times New Roman"/>
                        </a:rPr>
                        <a:t>(на  01.01.2020)</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rgbClr val="000000"/>
                          </a:solidFill>
                          <a:latin typeface="Times New Roman"/>
                        </a:rPr>
                        <a:t>план</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rgbClr val="000000"/>
                          </a:solidFill>
                          <a:latin typeface="Times New Roman"/>
                        </a:rPr>
                        <a:t>факт                                           (на  01.01.2020)</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a:solidFill>
                            <a:srgbClr val="000000"/>
                          </a:solidFill>
                          <a:latin typeface="Times New Roman"/>
                        </a:rPr>
                        <a:t>% </a:t>
                      </a:r>
                      <a:r>
                        <a:rPr lang="ru-RU" sz="1200" b="1" i="0" u="none" strike="noStrike" dirty="0" smtClean="0">
                          <a:solidFill>
                            <a:srgbClr val="000000"/>
                          </a:solidFill>
                          <a:latin typeface="Times New Roman"/>
                        </a:rPr>
                        <a:t>исполнения</a:t>
                      </a:r>
                    </a:p>
                    <a:p>
                      <a:pPr algn="ctr" fontAlgn="ctr"/>
                      <a:r>
                        <a:rPr lang="ru-RU" sz="1200" b="1" i="0" u="none" strike="noStrike" dirty="0" smtClean="0">
                          <a:solidFill>
                            <a:srgbClr val="000000"/>
                          </a:solidFill>
                          <a:latin typeface="Times New Roman"/>
                        </a:rPr>
                        <a:t>  </a:t>
                      </a:r>
                      <a:r>
                        <a:rPr lang="ru-RU" sz="1200" b="1" i="0" u="none" strike="noStrike" dirty="0">
                          <a:solidFill>
                            <a:srgbClr val="000000"/>
                          </a:solidFill>
                          <a:latin typeface="Times New Roman"/>
                        </a:rPr>
                        <a:t>(на  01.01.2020)</a:t>
                      </a:r>
                    </a:p>
                  </a:txBody>
                  <a:tcPr marL="3823" marR="3823" marT="38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42450">
                <a:tc>
                  <a:txBody>
                    <a:bodyPr/>
                    <a:lstStyle/>
                    <a:p>
                      <a:pPr algn="ctr" fontAlgn="b"/>
                      <a:r>
                        <a:rPr lang="ru-RU" sz="1400" b="0" i="0" u="none" strike="noStrike" dirty="0">
                          <a:solidFill>
                            <a:srgbClr val="000000"/>
                          </a:solidFill>
                          <a:latin typeface="Times New Roman"/>
                        </a:rPr>
                        <a:t>29 982,0</a:t>
                      </a:r>
                    </a:p>
                  </a:txBody>
                  <a:tcPr marL="3823" marR="3823" marT="38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29 982,0</a:t>
                      </a:r>
                    </a:p>
                  </a:txBody>
                  <a:tcPr marL="3823" marR="3823" marT="38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100,0</a:t>
                      </a:r>
                    </a:p>
                  </a:txBody>
                  <a:tcPr marL="3823" marR="3823" marT="38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22 327,0</a:t>
                      </a:r>
                    </a:p>
                  </a:txBody>
                  <a:tcPr marL="3823" marR="3823" marT="38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22 439,0</a:t>
                      </a:r>
                    </a:p>
                  </a:txBody>
                  <a:tcPr marL="3823" marR="3823" marT="38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100,5</a:t>
                      </a:r>
                    </a:p>
                  </a:txBody>
                  <a:tcPr marL="3823" marR="3823" marT="38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490066"/>
          </a:xfrm>
        </p:spPr>
        <p:txBody>
          <a:bodyPr>
            <a:normAutofit fontScale="90000"/>
          </a:bodyPr>
          <a:lstStyle/>
          <a:p>
            <a:r>
              <a:rPr lang="ru-RU" sz="2000" b="1" dirty="0" smtClean="0">
                <a:solidFill>
                  <a:schemeClr val="tx2">
                    <a:lumMod val="50000"/>
                  </a:schemeClr>
                </a:solidFill>
                <a:latin typeface="Times New Roman" pitchFamily="18" charset="0"/>
                <a:cs typeface="Times New Roman" pitchFamily="18" charset="0"/>
              </a:rPr>
              <a:t>Сведения о выполнении указов Президента Российской Федерации </a:t>
            </a:r>
            <a:br>
              <a:rPr lang="ru-RU" sz="2000" b="1" dirty="0" smtClean="0">
                <a:solidFill>
                  <a:schemeClr val="tx2">
                    <a:lumMod val="50000"/>
                  </a:schemeClr>
                </a:solidFill>
                <a:latin typeface="Times New Roman" pitchFamily="18" charset="0"/>
                <a:cs typeface="Times New Roman" pitchFamily="18" charset="0"/>
              </a:rPr>
            </a:br>
            <a:r>
              <a:rPr lang="ru-RU" sz="2000" b="1" dirty="0" smtClean="0">
                <a:solidFill>
                  <a:schemeClr val="tx2">
                    <a:lumMod val="50000"/>
                  </a:schemeClr>
                </a:solidFill>
                <a:latin typeface="Times New Roman" pitchFamily="18" charset="0"/>
                <a:cs typeface="Times New Roman" pitchFamily="18" charset="0"/>
              </a:rPr>
              <a:t>в сфере культуры</a:t>
            </a:r>
            <a:endParaRPr lang="ru-RU" sz="2000" b="1" dirty="0">
              <a:solidFill>
                <a:schemeClr val="tx2">
                  <a:lumMod val="50000"/>
                </a:schemeClr>
              </a:solidFill>
              <a:latin typeface="Times New Roman" pitchFamily="18" charset="0"/>
              <a:cs typeface="Times New Roman" pitchFamily="18" charset="0"/>
            </a:endParaRPr>
          </a:p>
        </p:txBody>
      </p:sp>
      <p:cxnSp>
        <p:nvCxnSpPr>
          <p:cNvPr id="4" name="Прямая соединительная линия 3"/>
          <p:cNvCxnSpPr/>
          <p:nvPr/>
        </p:nvCxnSpPr>
        <p:spPr>
          <a:xfrm>
            <a:off x="1259632" y="908720"/>
            <a:ext cx="7344816"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Таблица 4"/>
          <p:cNvGraphicFramePr>
            <a:graphicFrameLocks noGrp="1"/>
          </p:cNvGraphicFramePr>
          <p:nvPr/>
        </p:nvGraphicFramePr>
        <p:xfrm>
          <a:off x="467544" y="1196752"/>
          <a:ext cx="8352930" cy="5184575"/>
        </p:xfrm>
        <a:graphic>
          <a:graphicData uri="http://schemas.openxmlformats.org/drawingml/2006/table">
            <a:tbl>
              <a:tblPr/>
              <a:tblGrid>
                <a:gridCol w="1440880"/>
                <a:gridCol w="1390764"/>
                <a:gridCol w="1440880"/>
                <a:gridCol w="1390764"/>
                <a:gridCol w="1286350"/>
                <a:gridCol w="1403292"/>
              </a:tblGrid>
              <a:tr h="1635153">
                <a:tc gridSpan="6">
                  <a:txBody>
                    <a:bodyPr/>
                    <a:lstStyle/>
                    <a:p>
                      <a:pPr algn="ctr" fontAlgn="ctr"/>
                      <a:r>
                        <a:rPr lang="ru-RU" sz="1400" b="1" i="0" u="none" strike="noStrike" dirty="0">
                          <a:solidFill>
                            <a:srgbClr val="000000"/>
                          </a:solidFill>
                          <a:latin typeface="Times New Roman"/>
                        </a:rPr>
                        <a:t>Средняя заработная плата отдельных категорий работников бюджетной сферы, в соответствии с Указами Президента Российской Федерации и параметрами, установленными соглашениями, заключенными между соответствующими органами исполнительной власти и муниципальными районами (городскими округами) (рублей)</a:t>
                      </a:r>
                    </a:p>
                  </a:txBody>
                  <a:tcPr marL="4687" marR="4687" marT="4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46446">
                <a:tc gridSpan="3">
                  <a:txBody>
                    <a:bodyPr/>
                    <a:lstStyle/>
                    <a:p>
                      <a:pPr algn="ctr" fontAlgn="ctr"/>
                      <a:r>
                        <a:rPr lang="ru-RU" sz="1400" b="1" i="0" u="none" strike="noStrike">
                          <a:solidFill>
                            <a:srgbClr val="000000"/>
                          </a:solidFill>
                          <a:latin typeface="Times New Roman"/>
                        </a:rPr>
                        <a:t>Средняя заработная плата педагогических работников учреждений дополнительного образования детей в сфере культуры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gridSpan="3">
                  <a:txBody>
                    <a:bodyPr/>
                    <a:lstStyle/>
                    <a:p>
                      <a:pPr algn="ctr" fontAlgn="ctr"/>
                      <a:r>
                        <a:rPr lang="ru-RU" sz="1400" b="1" i="0" u="none" strike="noStrike">
                          <a:solidFill>
                            <a:srgbClr val="000000"/>
                          </a:solidFill>
                          <a:latin typeface="Times New Roman"/>
                        </a:rPr>
                        <a:t>Средняя заработная плата педагогических работников учреждений дополнительного образования детей в сфере культуры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854030">
                <a:tc>
                  <a:txBody>
                    <a:bodyPr/>
                    <a:lstStyle/>
                    <a:p>
                      <a:pPr algn="ctr" fontAlgn="ctr"/>
                      <a:r>
                        <a:rPr lang="ru-RU" sz="1400" b="1" i="0" u="none" strike="noStrike">
                          <a:solidFill>
                            <a:srgbClr val="000000"/>
                          </a:solidFill>
                          <a:latin typeface="Times New Roman"/>
                        </a:rPr>
                        <a:t>план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факт                                           (на  01.01.2020)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 исполнения  (на  01.01.2020)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план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факт                                           (на  01.01.2020)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 исполнения  (на  01.01.2020)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012">
                <a:tc>
                  <a:txBody>
                    <a:bodyPr/>
                    <a:lstStyle/>
                    <a:p>
                      <a:pPr algn="ctr" fontAlgn="ctr"/>
                      <a:r>
                        <a:rPr lang="ru-RU" sz="1400" b="1" i="0" u="none" strike="noStrike">
                          <a:solidFill>
                            <a:srgbClr val="000000"/>
                          </a:solidFill>
                          <a:latin typeface="Times New Roman"/>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a:solidFill>
                            <a:srgbClr val="000000"/>
                          </a:solidFill>
                          <a:latin typeface="Times New Roman"/>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7934">
                <a:tc>
                  <a:txBody>
                    <a:bodyPr/>
                    <a:lstStyle/>
                    <a:p>
                      <a:pPr algn="ctr" fontAlgn="b"/>
                      <a:r>
                        <a:rPr lang="ru-RU" sz="1400" b="0" i="0" u="none" strike="noStrike" dirty="0">
                          <a:solidFill>
                            <a:srgbClr val="000000"/>
                          </a:solidFill>
                          <a:latin typeface="Times New Roman"/>
                        </a:rPr>
                        <a:t>30 333,0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30 666,0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101,1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30 333,0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30 666,0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a:solidFill>
                            <a:srgbClr val="000000"/>
                          </a:solidFill>
                          <a:latin typeface="Times New Roman"/>
                        </a:rPr>
                        <a:t>101,1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47664"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Исполнение по расходам районного бюджета</a:t>
            </a:r>
            <a:endParaRPr lang="ru-RU" sz="2000" b="1" dirty="0">
              <a:solidFill>
                <a:schemeClr val="tx2">
                  <a:lumMod val="50000"/>
                </a:schemeClr>
              </a:solidFill>
            </a:endParaRPr>
          </a:p>
        </p:txBody>
      </p:sp>
      <p:cxnSp>
        <p:nvCxnSpPr>
          <p:cNvPr id="10" name="Прямая соединительная линия 9"/>
          <p:cNvCxnSpPr/>
          <p:nvPr/>
        </p:nvCxnSpPr>
        <p:spPr>
          <a:xfrm>
            <a:off x="1691680" y="836712"/>
            <a:ext cx="5472608"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Схема 11"/>
          <p:cNvGraphicFramePr/>
          <p:nvPr/>
        </p:nvGraphicFramePr>
        <p:xfrm>
          <a:off x="179512" y="3717032"/>
          <a:ext cx="5112568" cy="2376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Диаграмма 14"/>
          <p:cNvGraphicFramePr/>
          <p:nvPr/>
        </p:nvGraphicFramePr>
        <p:xfrm>
          <a:off x="5292080" y="476672"/>
          <a:ext cx="5184576" cy="619268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0" name="Схема 19"/>
          <p:cNvGraphicFramePr/>
          <p:nvPr/>
        </p:nvGraphicFramePr>
        <p:xfrm>
          <a:off x="323528" y="1196752"/>
          <a:ext cx="4968552" cy="24482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229600" cy="634082"/>
          </a:xfrm>
        </p:spPr>
        <p:txBody>
          <a:bodyPr>
            <a:normAutofit/>
          </a:bodyPr>
          <a:lstStyle/>
          <a:p>
            <a:r>
              <a:rPr lang="ru-RU" sz="1400" b="1" dirty="0" smtClean="0">
                <a:solidFill>
                  <a:srgbClr val="002060"/>
                </a:solidFill>
                <a:latin typeface="Times New Roman" pitchFamily="18" charset="0"/>
                <a:cs typeface="Times New Roman" pitchFamily="18" charset="0"/>
              </a:rPr>
              <a:t>Сведения об исполнении бюджета по разделам и подразделам классификации расходов бюджета с объяснениями причин отклонений, на 01 января 2019 года</a:t>
            </a:r>
            <a:endParaRPr lang="ru-RU" sz="1400" b="1" dirty="0">
              <a:solidFill>
                <a:srgbClr val="002060"/>
              </a:solidFill>
              <a:latin typeface="Times New Roman" pitchFamily="18" charset="0"/>
              <a:cs typeface="Times New Roman" pitchFamily="18" charset="0"/>
            </a:endParaRPr>
          </a:p>
        </p:txBody>
      </p:sp>
      <p:cxnSp>
        <p:nvCxnSpPr>
          <p:cNvPr id="4" name="Прямая соединительная линия 3"/>
          <p:cNvCxnSpPr/>
          <p:nvPr/>
        </p:nvCxnSpPr>
        <p:spPr>
          <a:xfrm>
            <a:off x="1979712" y="908720"/>
            <a:ext cx="5544616"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7" name="Таблица 6"/>
          <p:cNvGraphicFramePr>
            <a:graphicFrameLocks noGrp="1"/>
          </p:cNvGraphicFramePr>
          <p:nvPr/>
        </p:nvGraphicFramePr>
        <p:xfrm>
          <a:off x="179512" y="1124744"/>
          <a:ext cx="8784975" cy="5565492"/>
        </p:xfrm>
        <a:graphic>
          <a:graphicData uri="http://schemas.openxmlformats.org/drawingml/2006/table">
            <a:tbl>
              <a:tblPr>
                <a:tableStyleId>{775DCB02-9BB8-47FD-8907-85C794F793BA}</a:tableStyleId>
              </a:tblPr>
              <a:tblGrid>
                <a:gridCol w="1400891"/>
                <a:gridCol w="823423"/>
                <a:gridCol w="705793"/>
                <a:gridCol w="705793"/>
                <a:gridCol w="705793"/>
                <a:gridCol w="705793"/>
                <a:gridCol w="3737489"/>
              </a:tblGrid>
              <a:tr h="367095">
                <a:tc rowSpan="2">
                  <a:txBody>
                    <a:bodyPr/>
                    <a:lstStyle/>
                    <a:p>
                      <a:pPr algn="ctr" fontAlgn="ctr"/>
                      <a:r>
                        <a:rPr lang="ru-RU" sz="1100" u="none" strike="noStrike">
                          <a:latin typeface="Times New Roman" pitchFamily="18" charset="0"/>
                          <a:cs typeface="Times New Roman" pitchFamily="18" charset="0"/>
                        </a:rPr>
                        <a:t>Код раздела, подраздела расходов по бюджетной классификации</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gridSpan="2">
                  <a:txBody>
                    <a:bodyPr/>
                    <a:lstStyle/>
                    <a:p>
                      <a:pPr algn="ctr" fontAlgn="ctr"/>
                      <a:r>
                        <a:rPr lang="ru-RU" sz="1100" u="none" strike="noStrike">
                          <a:latin typeface="Times New Roman" pitchFamily="18" charset="0"/>
                          <a:cs typeface="Times New Roman" pitchFamily="18" charset="0"/>
                        </a:rPr>
                        <a:t>Утверждено на год</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hMerge="1">
                  <a:txBody>
                    <a:bodyPr/>
                    <a:lstStyle/>
                    <a:p>
                      <a:endParaRPr lang="ru-RU"/>
                    </a:p>
                  </a:txBody>
                  <a:tcPr/>
                </a:tc>
                <a:tc rowSpan="2">
                  <a:txBody>
                    <a:bodyPr/>
                    <a:lstStyle/>
                    <a:p>
                      <a:pPr algn="ctr" fontAlgn="t"/>
                      <a:r>
                        <a:rPr lang="ru-RU" sz="1100" u="none" strike="noStrike">
                          <a:latin typeface="Times New Roman" pitchFamily="18" charset="0"/>
                          <a:cs typeface="Times New Roman" pitchFamily="18" charset="0"/>
                        </a:rPr>
                        <a:t>Кассовые расходы на 01.01.2020г.</a:t>
                      </a:r>
                      <a:endParaRPr lang="ru-RU" sz="1100" b="0" i="0" u="none" strike="noStrike">
                        <a:latin typeface="Times New Roman" pitchFamily="18" charset="0"/>
                        <a:cs typeface="Times New Roman" pitchFamily="18" charset="0"/>
                      </a:endParaRPr>
                    </a:p>
                  </a:txBody>
                  <a:tcPr marL="5562" marR="5562" marT="5562" marB="0"/>
                </a:tc>
                <a:tc rowSpan="2">
                  <a:txBody>
                    <a:bodyPr/>
                    <a:lstStyle/>
                    <a:p>
                      <a:pPr algn="ctr" fontAlgn="ctr"/>
                      <a:r>
                        <a:rPr lang="ru-RU" sz="1100" u="none" strike="noStrike">
                          <a:latin typeface="Times New Roman" pitchFamily="18" charset="0"/>
                          <a:cs typeface="Times New Roman" pitchFamily="18" charset="0"/>
                        </a:rPr>
                        <a:t>Разница между первоначально утвержденными показателями расходов и их фактическими значениями, руб. (гр.2-гр.4)</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rowSpan="2">
                  <a:txBody>
                    <a:bodyPr/>
                    <a:lstStyle/>
                    <a:p>
                      <a:pPr algn="ctr" fontAlgn="ctr"/>
                      <a:r>
                        <a:rPr lang="ru-RU" sz="1100" u="none" strike="noStrike">
                          <a:latin typeface="Times New Roman" pitchFamily="18" charset="0"/>
                          <a:cs typeface="Times New Roman" pitchFamily="18" charset="0"/>
                        </a:rPr>
                        <a:t>Процент отклонения</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rowSpan="2">
                  <a:txBody>
                    <a:bodyPr/>
                    <a:lstStyle/>
                    <a:p>
                      <a:pPr algn="ctr" fontAlgn="ctr"/>
                      <a:r>
                        <a:rPr lang="ru-RU" sz="1100" u="none" strike="noStrike">
                          <a:latin typeface="Times New Roman" pitchFamily="18" charset="0"/>
                          <a:cs typeface="Times New Roman" pitchFamily="18" charset="0"/>
                        </a:rPr>
                        <a:t>Причины</a:t>
                      </a:r>
                      <a:br>
                        <a:rPr lang="ru-RU" sz="1100" u="none" strike="noStrike">
                          <a:latin typeface="Times New Roman" pitchFamily="18" charset="0"/>
                          <a:cs typeface="Times New Roman" pitchFamily="18" charset="0"/>
                        </a:rPr>
                      </a:br>
                      <a:r>
                        <a:rPr lang="ru-RU" sz="1100" u="none" strike="noStrike">
                          <a:latin typeface="Times New Roman" pitchFamily="18" charset="0"/>
                          <a:cs typeface="Times New Roman" pitchFamily="18" charset="0"/>
                        </a:rPr>
                        <a:t>отклонений</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r>
              <a:tr h="489460">
                <a:tc vMerge="1">
                  <a:txBody>
                    <a:bodyPr/>
                    <a:lstStyle/>
                    <a:p>
                      <a:endParaRPr lang="ru-RU"/>
                    </a:p>
                  </a:txBody>
                  <a:tcPr/>
                </a:tc>
                <a:tc>
                  <a:txBody>
                    <a:bodyPr/>
                    <a:lstStyle/>
                    <a:p>
                      <a:pPr algn="ctr" fontAlgn="ctr"/>
                      <a:r>
                        <a:rPr lang="ru-RU" sz="1100" u="none" strike="noStrike">
                          <a:latin typeface="Times New Roman" pitchFamily="18" charset="0"/>
                          <a:cs typeface="Times New Roman" pitchFamily="18" charset="0"/>
                        </a:rPr>
                        <a:t>первоначальным </a:t>
                      </a:r>
                      <a:br>
                        <a:rPr lang="ru-RU" sz="1100" u="none" strike="noStrike">
                          <a:latin typeface="Times New Roman" pitchFamily="18" charset="0"/>
                          <a:cs typeface="Times New Roman" pitchFamily="18" charset="0"/>
                        </a:rPr>
                      </a:br>
                      <a:r>
                        <a:rPr lang="ru-RU" sz="1100" u="none" strike="noStrike">
                          <a:latin typeface="Times New Roman" pitchFamily="18" charset="0"/>
                          <a:cs typeface="Times New Roman" pitchFamily="18" charset="0"/>
                        </a:rPr>
                        <a:t>решением</a:t>
                      </a:r>
                      <a:br>
                        <a:rPr lang="ru-RU" sz="1100" u="none" strike="noStrike">
                          <a:latin typeface="Times New Roman" pitchFamily="18" charset="0"/>
                          <a:cs typeface="Times New Roman" pitchFamily="18" charset="0"/>
                        </a:rPr>
                      </a:br>
                      <a:r>
                        <a:rPr lang="ru-RU" sz="1100" u="none" strike="noStrike">
                          <a:latin typeface="Times New Roman" pitchFamily="18" charset="0"/>
                          <a:cs typeface="Times New Roman" pitchFamily="18" charset="0"/>
                        </a:rPr>
                        <a:t>о бюджете, руб.</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
                      </a:r>
                      <a:br>
                        <a:rPr lang="ru-RU" sz="1100" u="none" strike="noStrike">
                          <a:latin typeface="Times New Roman" pitchFamily="18" charset="0"/>
                          <a:cs typeface="Times New Roman" pitchFamily="18" charset="0"/>
                        </a:rPr>
                      </a:br>
                      <a:r>
                        <a:rPr lang="ru-RU" sz="1100" u="none" strike="noStrike">
                          <a:latin typeface="Times New Roman" pitchFamily="18" charset="0"/>
                          <a:cs typeface="Times New Roman" pitchFamily="18" charset="0"/>
                        </a:rPr>
                        <a:t>с учетом изменений </a:t>
                      </a:r>
                      <a:br>
                        <a:rPr lang="ru-RU" sz="1100" u="none" strike="noStrike">
                          <a:latin typeface="Times New Roman" pitchFamily="18" charset="0"/>
                          <a:cs typeface="Times New Roman" pitchFamily="18" charset="0"/>
                        </a:rPr>
                      </a:br>
                      <a:r>
                        <a:rPr lang="ru-RU" sz="1100" u="none" strike="noStrike">
                          <a:latin typeface="Times New Roman" pitchFamily="18" charset="0"/>
                          <a:cs typeface="Times New Roman" pitchFamily="18" charset="0"/>
                        </a:rPr>
                        <a:t>на 01.01.2020, руб.</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105679">
                <a:tc>
                  <a:txBody>
                    <a:bodyPr/>
                    <a:lstStyle/>
                    <a:p>
                      <a:pPr algn="ctr" fontAlgn="ctr"/>
                      <a:r>
                        <a:rPr lang="ru-RU" sz="1100" u="none" strike="noStrike">
                          <a:latin typeface="Times New Roman" pitchFamily="18" charset="0"/>
                          <a:cs typeface="Times New Roman" pitchFamily="18" charset="0"/>
                        </a:rPr>
                        <a:t>1</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2</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3</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4</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5</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6</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7</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r>
              <a:tr h="194672">
                <a:tc>
                  <a:txBody>
                    <a:bodyPr/>
                    <a:lstStyle/>
                    <a:p>
                      <a:pPr algn="ctr" fontAlgn="ctr"/>
                      <a:r>
                        <a:rPr lang="ru-RU" sz="1100" u="none" strike="noStrike">
                          <a:latin typeface="Times New Roman" pitchFamily="18" charset="0"/>
                          <a:cs typeface="Times New Roman" pitchFamily="18" charset="0"/>
                        </a:rPr>
                        <a:t>000 0102 0000000 000 000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1 536 300,00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1 548 849,00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1 544 730,45</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-8 430,45</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100,55</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100" u="none" strike="noStrike">
                          <a:latin typeface="Times New Roman" pitchFamily="18" charset="0"/>
                          <a:cs typeface="Times New Roman" pitchFamily="18" charset="0"/>
                        </a:rPr>
                        <a:t>увеличение бюджетных ассигнований на оплату труда главы муниципального образования в связи с увеличением надбавки за стаж</a:t>
                      </a:r>
                      <a:endParaRPr lang="ru-RU" sz="1100" b="0" i="0" u="none" strike="noStrike">
                        <a:solidFill>
                          <a:srgbClr val="000000"/>
                        </a:solidFill>
                        <a:latin typeface="Times New Roman" pitchFamily="18" charset="0"/>
                        <a:cs typeface="Times New Roman" pitchFamily="18" charset="0"/>
                      </a:endParaRPr>
                    </a:p>
                  </a:txBody>
                  <a:tcPr marL="5562" marR="5562" marT="5562" marB="0"/>
                </a:tc>
              </a:tr>
              <a:tr h="200234">
                <a:tc>
                  <a:txBody>
                    <a:bodyPr/>
                    <a:lstStyle/>
                    <a:p>
                      <a:pPr algn="ctr" fontAlgn="ctr"/>
                      <a:r>
                        <a:rPr lang="ru-RU" sz="1100" u="none" strike="noStrike">
                          <a:latin typeface="Times New Roman" pitchFamily="18" charset="0"/>
                          <a:cs typeface="Times New Roman" pitchFamily="18" charset="0"/>
                        </a:rPr>
                        <a:t>000 0103 0000000 000 000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180 000,00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183 000,00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181 593,00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-1 593,00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100,89</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100" u="none" strike="noStrike">
                          <a:latin typeface="Times New Roman" pitchFamily="18" charset="0"/>
                          <a:cs typeface="Times New Roman" pitchFamily="18" charset="0"/>
                        </a:rPr>
                        <a:t> увеличение бюджетных ассигнований на исполнение решений налоговой инспекции по уплате штрафов за несвоевременное представление отчетности</a:t>
                      </a:r>
                      <a:endParaRPr lang="ru-RU" sz="1100" b="0" i="0" u="none" strike="noStrike">
                        <a:solidFill>
                          <a:srgbClr val="000000"/>
                        </a:solidFill>
                        <a:latin typeface="Times New Roman" pitchFamily="18" charset="0"/>
                        <a:cs typeface="Times New Roman" pitchFamily="18" charset="0"/>
                      </a:endParaRPr>
                    </a:p>
                  </a:txBody>
                  <a:tcPr marL="5562" marR="5562" marT="5562" marB="0"/>
                </a:tc>
              </a:tr>
              <a:tr h="450526">
                <a:tc>
                  <a:txBody>
                    <a:bodyPr/>
                    <a:lstStyle/>
                    <a:p>
                      <a:pPr algn="ctr" fontAlgn="ctr"/>
                      <a:r>
                        <a:rPr lang="ru-RU" sz="1100" u="none" strike="noStrike">
                          <a:latin typeface="Times New Roman" pitchFamily="18" charset="0"/>
                          <a:cs typeface="Times New Roman" pitchFamily="18" charset="0"/>
                        </a:rPr>
                        <a:t>000 0104 0000000 000 000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21 272 232,00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21 363 511,00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21 295 937,41</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-23 705,41</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100,11</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100" u="none" strike="noStrike">
                          <a:latin typeface="Times New Roman" pitchFamily="18" charset="0"/>
                          <a:cs typeface="Times New Roman" pitchFamily="18" charset="0"/>
                        </a:rPr>
                        <a:t>перераспределение бюджетных ассигнований по Администрации на другие разделы и подразделы, на Отдел образования администрации МО Адамовский район и на Совет депутатов МО Адамовский район; увеличение бюджетных ассигнований за счет предоставления дотации на поддержку мер по обеспечению сбалансированности бюджетов</a:t>
                      </a:r>
                      <a:endParaRPr lang="ru-RU" sz="1100" b="0" i="0" u="none" strike="noStrike">
                        <a:solidFill>
                          <a:srgbClr val="000000"/>
                        </a:solidFill>
                        <a:latin typeface="Times New Roman" pitchFamily="18" charset="0"/>
                        <a:cs typeface="Times New Roman" pitchFamily="18" charset="0"/>
                      </a:endParaRPr>
                    </a:p>
                  </a:txBody>
                  <a:tcPr marL="5562" marR="5562" marT="5562" marB="0"/>
                </a:tc>
              </a:tr>
              <a:tr h="272540">
                <a:tc>
                  <a:txBody>
                    <a:bodyPr/>
                    <a:lstStyle/>
                    <a:p>
                      <a:pPr algn="ctr" fontAlgn="ctr"/>
                      <a:r>
                        <a:rPr lang="ru-RU" sz="1100" u="none" strike="noStrike">
                          <a:latin typeface="Times New Roman" pitchFamily="18" charset="0"/>
                          <a:cs typeface="Times New Roman" pitchFamily="18" charset="0"/>
                        </a:rPr>
                        <a:t>000 0105 0000000 000 000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6 600,00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6 600,00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-6 600,00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100" u="none" strike="noStrike">
                          <a:latin typeface="Times New Roman" pitchFamily="18" charset="0"/>
                          <a:cs typeface="Times New Roman" pitchFamily="18" charset="0"/>
                        </a:rPr>
                        <a:t>#ДЕЛ/0!</a:t>
                      </a:r>
                      <a:endParaRPr lang="ru-RU" sz="11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100" u="none" strike="noStrike" dirty="0">
                          <a:latin typeface="Times New Roman" pitchFamily="18" charset="0"/>
                          <a:cs typeface="Times New Roman" pitchFamily="18" charset="0"/>
                        </a:rPr>
                        <a:t> предоставление субвенций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endParaRPr lang="ru-RU" sz="1100" b="0" i="0" u="none" strike="noStrike" dirty="0">
                        <a:solidFill>
                          <a:srgbClr val="000000"/>
                        </a:solidFill>
                        <a:latin typeface="Times New Roman" pitchFamily="18" charset="0"/>
                        <a:cs typeface="Times New Roman" pitchFamily="18" charset="0"/>
                      </a:endParaRPr>
                    </a:p>
                  </a:txBody>
                  <a:tcPr marL="5562" marR="5562" marT="5562"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251520" y="548680"/>
          <a:ext cx="8784974" cy="5976665"/>
        </p:xfrm>
        <a:graphic>
          <a:graphicData uri="http://schemas.openxmlformats.org/drawingml/2006/table">
            <a:tbl>
              <a:tblPr>
                <a:tableStyleId>{775DCB02-9BB8-47FD-8907-85C794F793BA}</a:tableStyleId>
              </a:tblPr>
              <a:tblGrid>
                <a:gridCol w="1400891"/>
                <a:gridCol w="823424"/>
                <a:gridCol w="705792"/>
                <a:gridCol w="705792"/>
                <a:gridCol w="705792"/>
                <a:gridCol w="705792"/>
                <a:gridCol w="3737491"/>
              </a:tblGrid>
              <a:tr h="1542275">
                <a:tc>
                  <a:txBody>
                    <a:bodyPr/>
                    <a:lstStyle/>
                    <a:p>
                      <a:pPr algn="ctr" fontAlgn="ctr"/>
                      <a:r>
                        <a:rPr lang="ru-RU" sz="1000" u="none" strike="noStrike" dirty="0">
                          <a:latin typeface="Times New Roman" pitchFamily="18" charset="0"/>
                          <a:cs typeface="Times New Roman" pitchFamily="18" charset="0"/>
                        </a:rPr>
                        <a:t>000 0106 0000000 000 000</a:t>
                      </a:r>
                      <a:endParaRPr lang="ru-RU" sz="1000" b="0" i="0" u="none" strike="noStrike" dirty="0">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9 167 300,00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8 344 970,00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8 321 689,40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845 610,60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90,78</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latin typeface="Times New Roman" pitchFamily="18" charset="0"/>
                          <a:cs typeface="Times New Roman" pitchFamily="18" charset="0"/>
                        </a:rPr>
                        <a:t>перераспределение бюджетных ассигнований с финансового отдела администрации Адамовского района и Контрольной комиссии МО Адамовский район на Отдел образования администрации МО Адамовский район для обеспечения деятельности МКУ "Многофункциональный центр" и на предоставление общего и среднего образования и на Отдел культуры администрации МО Адамовский район; уведомление Министерства финансов Оренбургской области от 25.10.2019г. № 02-16/404 - предоставление дотации на поддержку мер по обеспечению сбалансированности бюджетов</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338683">
                <a:tc>
                  <a:txBody>
                    <a:bodyPr/>
                    <a:lstStyle/>
                    <a:p>
                      <a:pPr algn="ctr" fontAlgn="ctr"/>
                      <a:r>
                        <a:rPr lang="ru-RU" sz="1000" u="none" strike="noStrike">
                          <a:latin typeface="Times New Roman" pitchFamily="18" charset="0"/>
                          <a:cs typeface="Times New Roman" pitchFamily="18" charset="0"/>
                        </a:rPr>
                        <a:t>000 0111 0000000 000 000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1 250 000,00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1 250 000,00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dirty="0">
                          <a:latin typeface="Times New Roman" pitchFamily="18" charset="0"/>
                          <a:cs typeface="Times New Roman" pitchFamily="18" charset="0"/>
                        </a:rPr>
                        <a:t> перераспределение бюджетных ассигнований с резервного фонда по чрезвычайным ситуациям в сумме 894,0 тыс. руб. для обеспечения условий софинансирования получения средств из областного бюджета на реконструкцию стадиона, в сумме 236,0 тыс. руб. на обеспечение деятельности МАУ "Адамовская спортивная школа "Золотой колос", в сумме 120,0 тыс. руб. на обеспечение деятельности МКУ "Отдел хозяйственного обеспечения"</a:t>
                      </a:r>
                      <a:endParaRPr lang="ru-RU" sz="1000" b="0" i="0" u="none" strike="noStrike" dirty="0">
                        <a:solidFill>
                          <a:srgbClr val="000000"/>
                        </a:solidFill>
                        <a:latin typeface="Times New Roman" pitchFamily="18" charset="0"/>
                        <a:cs typeface="Times New Roman" pitchFamily="18" charset="0"/>
                      </a:endParaRPr>
                    </a:p>
                  </a:txBody>
                  <a:tcPr marL="5562" marR="5562" marT="5562" marB="0"/>
                </a:tc>
              </a:tr>
              <a:tr h="1645465">
                <a:tc>
                  <a:txBody>
                    <a:bodyPr/>
                    <a:lstStyle/>
                    <a:p>
                      <a:pPr algn="ctr" fontAlgn="ctr"/>
                      <a:r>
                        <a:rPr lang="ru-RU" sz="1000" u="none" strike="noStrike">
                          <a:latin typeface="Times New Roman" pitchFamily="18" charset="0"/>
                          <a:cs typeface="Times New Roman" pitchFamily="18" charset="0"/>
                        </a:rPr>
                        <a:t>000 0113 0000000 000 000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43 100 300,00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22 119 675,00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21 515 806,18</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21 584 493,82</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49,92</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latin typeface="Times New Roman" pitchFamily="18" charset="0"/>
                          <a:cs typeface="Times New Roman" pitchFamily="18" charset="0"/>
                        </a:rPr>
                        <a:t>перераспределение бюджетных ассигнований с мероприятий по стабилизации финансовой ситуации в Адамовском районе на Отдел образования администрации МО Адамовский район в сумме 20 107,2 тыс. руб.(на раздел 07), на Администрацию в сумме 1 750,0 тыс. руб.(на раздел 11), на Отдел культуры администрации МО Адамовский район в сумме 21,6 тыс. руб.(раздел 08), на финансовый отдел администрации МО Адамовский район в сумме 77,2 тыс. руб. (на раздел 14); перераспределение бюджетных ассигнований по Администрации </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613564">
                <a:tc>
                  <a:txBody>
                    <a:bodyPr/>
                    <a:lstStyle/>
                    <a:p>
                      <a:pPr algn="ctr" fontAlgn="ctr"/>
                      <a:r>
                        <a:rPr lang="ru-RU" sz="1000" u="none" strike="noStrike">
                          <a:latin typeface="Times New Roman" pitchFamily="18" charset="0"/>
                          <a:cs typeface="Times New Roman" pitchFamily="18" charset="0"/>
                        </a:rPr>
                        <a:t>000 0203 0000000 000 000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1 304 100,00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1 304 100,00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1 304 100,00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latin typeface="Times New Roman" pitchFamily="18" charset="0"/>
                          <a:cs typeface="Times New Roman" pitchFamily="18" charset="0"/>
                        </a:rPr>
                        <a:t> </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836678">
                <a:tc>
                  <a:txBody>
                    <a:bodyPr/>
                    <a:lstStyle/>
                    <a:p>
                      <a:pPr algn="ctr" fontAlgn="ctr"/>
                      <a:r>
                        <a:rPr lang="ru-RU" sz="1000" u="none" strike="noStrike">
                          <a:latin typeface="Times New Roman" pitchFamily="18" charset="0"/>
                          <a:cs typeface="Times New Roman" pitchFamily="18" charset="0"/>
                        </a:rPr>
                        <a:t>000 0304 0000000 000 000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1 266 600,00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1 266 600,00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1 266 600,00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latin typeface="Times New Roman" pitchFamily="18" charset="0"/>
                          <a:cs typeface="Times New Roman" pitchFamily="18" charset="0"/>
                        </a:rPr>
                        <a:t>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dirty="0">
                          <a:latin typeface="Times New Roman" pitchFamily="18" charset="0"/>
                          <a:cs typeface="Times New Roman" pitchFamily="18" charset="0"/>
                        </a:rPr>
                        <a:t> </a:t>
                      </a:r>
                      <a:endParaRPr lang="ru-RU" sz="1000" b="0" i="0" u="none" strike="noStrike" dirty="0">
                        <a:solidFill>
                          <a:srgbClr val="000000"/>
                        </a:solidFill>
                        <a:latin typeface="Times New Roman" pitchFamily="18" charset="0"/>
                        <a:cs typeface="Times New Roman" pitchFamily="18" charset="0"/>
                      </a:endParaRPr>
                    </a:p>
                  </a:txBody>
                  <a:tcPr marL="5562" marR="5562" marT="5562"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79513" y="692694"/>
          <a:ext cx="8784974" cy="5976665"/>
        </p:xfrm>
        <a:graphic>
          <a:graphicData uri="http://schemas.openxmlformats.org/drawingml/2006/table">
            <a:tbl>
              <a:tblPr>
                <a:tableStyleId>{775DCB02-9BB8-47FD-8907-85C794F793BA}</a:tableStyleId>
              </a:tblPr>
              <a:tblGrid>
                <a:gridCol w="1400891"/>
                <a:gridCol w="823424"/>
                <a:gridCol w="705792"/>
                <a:gridCol w="705792"/>
                <a:gridCol w="705792"/>
                <a:gridCol w="705792"/>
                <a:gridCol w="3737491"/>
              </a:tblGrid>
              <a:tr h="886372">
                <a:tc>
                  <a:txBody>
                    <a:bodyPr/>
                    <a:lstStyle/>
                    <a:p>
                      <a:pPr algn="ctr" fontAlgn="ctr"/>
                      <a:r>
                        <a:rPr lang="ru-RU" sz="1000" u="none" strike="noStrike"/>
                        <a:t>000 0309 0000000 000 000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1 681 400,00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1 707 164,00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1 612 422,11</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68 977,89</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95,90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eвеличение бюджетных ассигнований на обеспечение деятельности Единой дежурно-диспетчерской службы МО Адамовский район</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291567">
                <a:tc>
                  <a:txBody>
                    <a:bodyPr/>
                    <a:lstStyle/>
                    <a:p>
                      <a:pPr algn="ctr" fontAlgn="ctr"/>
                      <a:r>
                        <a:rPr lang="ru-RU" sz="1000" u="none" strike="noStrike"/>
                        <a:t>000 0314 0000000 000 000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40 000,00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40 000,00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36 490,00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3 510,00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91,23</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367541">
                <a:tc>
                  <a:txBody>
                    <a:bodyPr/>
                    <a:lstStyle/>
                    <a:p>
                      <a:pPr algn="ctr" fontAlgn="ctr"/>
                      <a:r>
                        <a:rPr lang="ru-RU" sz="1000" u="none" strike="noStrike"/>
                        <a:t>000 0405 0000000 000 000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653 300,00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565 400,00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565 400,00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87 900,00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86,55</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уменьшение бюджетных ассигнований по субвенциям на выполнение отдельных государственных полномочий по защите населения от болезней, общих для человека и животных, в части сбора, утилизации и уничтожения биологических отходов</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2431185">
                <a:tc>
                  <a:txBody>
                    <a:bodyPr/>
                    <a:lstStyle/>
                    <a:p>
                      <a:pPr algn="ctr" fontAlgn="ctr"/>
                      <a:r>
                        <a:rPr lang="ru-RU" sz="1000" u="none" strike="noStrike"/>
                        <a:t>000 0412 0000000 000 000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3 903 900,00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3 613 624,60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3 544 228,64</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359 671,36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90,79</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dirty="0"/>
                        <a:t> перераспределение бюджетных ассигнований по Администрации на оплату расходов, связанных с опубликованием информации в средствах массовой информации о деятельности органов местного самоуправления, на оплату командировочных расходов аппарата управления; на проведение спортивных и физкультурных мероприятий, на обеспечение деятельности Единой дежурно-диспетчерской службы и на МАУ "Адамовская спортивная школа "Золотой колос"</a:t>
                      </a:r>
                      <a:endParaRPr lang="ru-RU" sz="1000" b="0" i="0" u="none" strike="noStrike" dirty="0">
                        <a:solidFill>
                          <a:srgbClr val="000000"/>
                        </a:solidFill>
                        <a:latin typeface="Times New Roman" pitchFamily="18" charset="0"/>
                        <a:cs typeface="Times New Roman" pitchFamily="18" charset="0"/>
                      </a:endParaRPr>
                    </a:p>
                  </a:txBody>
                  <a:tcPr marL="5562" marR="5562" marT="5562"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179512" y="764704"/>
          <a:ext cx="8712968" cy="5904656"/>
        </p:xfrm>
        <a:graphic>
          <a:graphicData uri="http://schemas.openxmlformats.org/drawingml/2006/table">
            <a:tbl>
              <a:tblPr>
                <a:tableStyleId>{775DCB02-9BB8-47FD-8907-85C794F793BA}</a:tableStyleId>
              </a:tblPr>
              <a:tblGrid>
                <a:gridCol w="1389408"/>
                <a:gridCol w="816675"/>
                <a:gridCol w="700007"/>
                <a:gridCol w="700007"/>
                <a:gridCol w="700007"/>
                <a:gridCol w="700007"/>
                <a:gridCol w="3706857"/>
              </a:tblGrid>
              <a:tr h="1427500">
                <a:tc>
                  <a:txBody>
                    <a:bodyPr/>
                    <a:lstStyle/>
                    <a:p>
                      <a:pPr algn="ctr" fontAlgn="ctr"/>
                      <a:r>
                        <a:rPr lang="ru-RU" sz="1000" u="none" strike="noStrike"/>
                        <a:t>000 0501 0000000 000 000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9 414 600,00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2 601 400,00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2 588 071,66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6 826 528,34</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27,49</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 перераспределение субвенций на осуществление переданных полномочий по предоставлению жилых помещений детям-сиротам и детям, оставшимся без попечения родителей, лицам из их числа по договорам найма специализированных жилых помещений за счет средств областного бюджета с раздела 05 подраздела 01 на раздел 10 подраздел 04 (в связи с внесением изменений в инструкцию о применении бюджетной классификации)</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2709003">
                <a:tc>
                  <a:txBody>
                    <a:bodyPr/>
                    <a:lstStyle/>
                    <a:p>
                      <a:pPr algn="ctr" fontAlgn="ctr"/>
                      <a:r>
                        <a:rPr lang="ru-RU" sz="1000" u="none" strike="noStrike"/>
                        <a:t>000 0701 0000000 000 000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87 796 900,00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95 206 611,00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95 094 421,00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-7 297 521,00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108,31</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увеличение бюджетных ассигнований на обеспечение деятельности дошкольных учреждений за счет перераспределения средств с мероприятий по стабилизации финансовой ситуации в Адамовском районе, за счет увеличения дотации на выравнивание бюджетной обеспеченности,увеличение бюджетных ассигнований на финансирование социально значимых мероприятий; уведомление Министерства образования Оренбургской области от 07.06.2019г. № 01-23/16-1365 - увеличение субвенций на обеспечение государственных гарантий реализации прав на получение общедоступного и бесплатного дошкольного образования в муниципальных образовательных организациях и субвенций на обучение детей-инвалидов в образовательных организациях, реализующих программу дошкольного образования, а также предоставление компенсации затрат родителей (законных представителей) на обучение детей-инвалидов на дому </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768153">
                <a:tc>
                  <a:txBody>
                    <a:bodyPr/>
                    <a:lstStyle/>
                    <a:p>
                      <a:pPr algn="ctr" fontAlgn="ctr"/>
                      <a:r>
                        <a:rPr lang="ru-RU" sz="1000" u="none" strike="noStrike"/>
                        <a:t>000 0702 0000000 000 000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247 674 000,00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272 726 703,67</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272 601 376,36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-24 927 376,36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110,06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dirty="0"/>
                        <a:t>увеличение бюджетных ассигнований на предоставление общего и среднего образования за счет перераспределения средств с мероприятий по стабилизации финансовой ситуации в Адамовском районе, за счет увеличения дотации на выравнивание бюджетной </a:t>
                      </a:r>
                      <a:r>
                        <a:rPr lang="ru-RU" sz="1000" u="none" strike="noStrike" dirty="0" err="1"/>
                        <a:t>обеспеченности,за</a:t>
                      </a:r>
                      <a:r>
                        <a:rPr lang="ru-RU" sz="1000" u="none" strike="noStrike" dirty="0"/>
                        <a:t> счет перераспределения бюджетных ассигнований с Администрации, финансового отдела администрации МО Адамовский район, Контрольной комиссии МО Адамовский </a:t>
                      </a:r>
                      <a:r>
                        <a:rPr lang="ru-RU" sz="1000" u="none" strike="noStrike" dirty="0" err="1"/>
                        <a:t>район,увеличение</a:t>
                      </a:r>
                      <a:r>
                        <a:rPr lang="ru-RU" sz="1000" u="none" strike="noStrike" dirty="0"/>
                        <a:t> бюджетных ассигнований на финансирование социально значимых мероприятий; </a:t>
                      </a:r>
                      <a:endParaRPr lang="ru-RU" sz="1000" b="0" i="0" u="none" strike="noStrike" dirty="0">
                        <a:solidFill>
                          <a:srgbClr val="000000"/>
                        </a:solidFill>
                        <a:latin typeface="Times New Roman" pitchFamily="18" charset="0"/>
                        <a:cs typeface="Times New Roman" pitchFamily="18" charset="0"/>
                      </a:endParaRPr>
                    </a:p>
                  </a:txBody>
                  <a:tcPr marL="5562" marR="5562" marT="5562"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179513" y="764704"/>
          <a:ext cx="8784974" cy="5976665"/>
        </p:xfrm>
        <a:graphic>
          <a:graphicData uri="http://schemas.openxmlformats.org/drawingml/2006/table">
            <a:tbl>
              <a:tblPr>
                <a:tableStyleId>{775DCB02-9BB8-47FD-8907-85C794F793BA}</a:tableStyleId>
              </a:tblPr>
              <a:tblGrid>
                <a:gridCol w="1400891"/>
                <a:gridCol w="823424"/>
                <a:gridCol w="705792"/>
                <a:gridCol w="705792"/>
                <a:gridCol w="705792"/>
                <a:gridCol w="705792"/>
                <a:gridCol w="3737491"/>
              </a:tblGrid>
              <a:tr h="1942943">
                <a:tc>
                  <a:txBody>
                    <a:bodyPr/>
                    <a:lstStyle/>
                    <a:p>
                      <a:pPr algn="ctr" fontAlgn="ctr"/>
                      <a:r>
                        <a:rPr lang="ru-RU" sz="1000" u="none" strike="noStrike"/>
                        <a:t>000 0703 0000000 000 000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23 704 300,00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22 325 263,50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22 325 263,50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1 379 036,50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94,18</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 увеличение бюджетных ассигнований за счет перераспределения средств с мероприятий по стабилизации финансовой ситуации в Адамовском районе (на обеспечение деятельности МБУ ДО "Центр развития творчества детей и юношества"), перераспределение  бюджетных ассигнований на Администрацию в связи с переходом МАУ "Адамовская спортивная школа "Золотой колос" под Министерство физической культуры, спорта и туризма Оренбургской области, </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288258">
                <a:tc>
                  <a:txBody>
                    <a:bodyPr/>
                    <a:lstStyle/>
                    <a:p>
                      <a:pPr algn="ctr" fontAlgn="ctr"/>
                      <a:r>
                        <a:rPr lang="ru-RU" sz="1000" u="none" strike="noStrike"/>
                        <a:t>000 0707 0000000 000 000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375 000,00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411 967,00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411 547,37</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-36 547,37</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109,75</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 увеличение бюджетных ассигнований в сумме 100,0 тыс. руб. (грант в рамках реализации проекта Комплекс мероприятий по поддержке добровольчества (волонтерства) в Адамовском районе, перераспределение бюджетных ассигнований по Администрации и на Отдел образования администрации МО Адамовский район</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414970">
                <a:tc>
                  <a:txBody>
                    <a:bodyPr/>
                    <a:lstStyle/>
                    <a:p>
                      <a:pPr algn="ctr" fontAlgn="ctr"/>
                      <a:r>
                        <a:rPr lang="ru-RU" sz="1000" u="none" strike="noStrike"/>
                        <a:t>000 0709 0000000 000 000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12 378 400,00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13 576 484,83</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13 443 923,24</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-1 065 523,24</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108,61</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увеличение бюджетных ассигнований на проведение мероприятий по содействию патриотическому воспитанию детей и подростков Адамовского района, на поддержку одаренных детей и талантливой молодежи, на проведение районного слета "Юный инспектор движения"</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330494">
                <a:tc>
                  <a:txBody>
                    <a:bodyPr/>
                    <a:lstStyle/>
                    <a:p>
                      <a:pPr algn="ctr" fontAlgn="ctr"/>
                      <a:r>
                        <a:rPr lang="ru-RU" sz="1000" u="none" strike="noStrike"/>
                        <a:t>000 0801 0000000 000 000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26 466 800,00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80 894 771,00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80 894 641,55</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-54 427 841,55</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305,65</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dirty="0"/>
                        <a:t>увеличение бюджетных ассигнований МБУК "РДК "Целинник" за счет дотации на поддержку мер по обеспечению сбалансированности бюджетов (на проведение капитального ремонта), предоставление субсидий из областного бюджета на капитальный ремонт муниципальных объектов культуры (МБУК "РДК "Целинник"), </a:t>
                      </a:r>
                      <a:endParaRPr lang="ru-RU" sz="1000" b="0" i="0" u="none" strike="noStrike" dirty="0">
                        <a:solidFill>
                          <a:srgbClr val="000000"/>
                        </a:solidFill>
                        <a:latin typeface="Times New Roman" pitchFamily="18" charset="0"/>
                        <a:cs typeface="Times New Roman" pitchFamily="18" charset="0"/>
                      </a:endParaRPr>
                    </a:p>
                  </a:txBody>
                  <a:tcPr marL="5562" marR="5562" marT="5562"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07504" y="692696"/>
          <a:ext cx="8784978" cy="5976665"/>
        </p:xfrm>
        <a:graphic>
          <a:graphicData uri="http://schemas.openxmlformats.org/drawingml/2006/table">
            <a:tbl>
              <a:tblPr>
                <a:tableStyleId>{775DCB02-9BB8-47FD-8907-85C794F793BA}</a:tableStyleId>
              </a:tblPr>
              <a:tblGrid>
                <a:gridCol w="1400891"/>
                <a:gridCol w="823424"/>
                <a:gridCol w="705793"/>
                <a:gridCol w="705793"/>
                <a:gridCol w="705793"/>
                <a:gridCol w="705793"/>
                <a:gridCol w="3737491"/>
              </a:tblGrid>
              <a:tr h="1334918">
                <a:tc>
                  <a:txBody>
                    <a:bodyPr/>
                    <a:lstStyle/>
                    <a:p>
                      <a:pPr algn="ctr" fontAlgn="ctr"/>
                      <a:r>
                        <a:rPr lang="ru-RU" sz="1000" u="none" strike="noStrike"/>
                        <a:t>000 0802 0000000 000 000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626 200,00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759 631,00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759 631,00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-133 431,00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121,31</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увеличение бюджетных ассигнований МБУК "Районный центр культуры и досуга "Восход" за счет перераспределения средств с МБУК "Межпоселенческая централизованная библиотечная система",с МБУ "Материально-техническая служба" и с центрального аппарата</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1714344">
                <a:tc>
                  <a:txBody>
                    <a:bodyPr/>
                    <a:lstStyle/>
                    <a:p>
                      <a:pPr algn="ctr" fontAlgn="ctr"/>
                      <a:r>
                        <a:rPr lang="ru-RU" sz="1000" u="none" strike="noStrike"/>
                        <a:t>000 0804 0000000 000 000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20 272 700,00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20 066 802,00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20 066 799,99</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205 900,01</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98,98</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уменьшение бюджетных ассигнований МБУ "Материально-техническая служба", центральному аппарату за счет перераспределения средств на МБУК "РДК "Целинник" и МБУК "Районный центр культуры и досуга "Восход"; увеличение бюджетных ассигнований МКУ "Централизованная бухгалтерия по обслуживанию учреждений культуры</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2283485">
                <a:tc>
                  <a:txBody>
                    <a:bodyPr/>
                    <a:lstStyle/>
                    <a:p>
                      <a:pPr algn="ctr" fontAlgn="ctr"/>
                      <a:r>
                        <a:rPr lang="ru-RU" sz="1000" u="none" strike="noStrike"/>
                        <a:t>000 1001 0000000 000 000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1 962 000,00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1 899 515,13</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1 899 515,07</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62 484,93</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96,82</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a:t>Решения Совета депутатов МО Адамовский район от 22.03.2019г. № 443, от 20.09.2019г. № 483 "О внесении изменений в решение Совета депутатов МО Адамовский район от 25.12.2018г. № 418 "О бюджете МО Адамовский район на 2019 год и на плановый период 2020 и 2021 годов" - уменьшение бюджетных ассигнований в связи с перераспределением средств по Администрации (на капитальные вложения в объекты муниципальной собственности - реконструкция стадиона)</a:t>
                      </a:r>
                      <a:endParaRPr lang="ru-RU" sz="1000" b="0" i="0" u="none" strike="noStrike">
                        <a:solidFill>
                          <a:srgbClr val="000000"/>
                        </a:solidFill>
                        <a:latin typeface="Times New Roman" pitchFamily="18" charset="0"/>
                        <a:cs typeface="Times New Roman" pitchFamily="18" charset="0"/>
                      </a:endParaRPr>
                    </a:p>
                  </a:txBody>
                  <a:tcPr marL="5562" marR="5562" marT="5562" marB="0"/>
                </a:tc>
              </a:tr>
              <a:tr h="643918">
                <a:tc>
                  <a:txBody>
                    <a:bodyPr/>
                    <a:lstStyle/>
                    <a:p>
                      <a:pPr algn="ctr" fontAlgn="ctr"/>
                      <a:r>
                        <a:rPr lang="ru-RU" sz="1000" u="none" strike="noStrike"/>
                        <a:t>000 1003 0000000 000 000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6 035 200,00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6 035 200,00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6 035 200,00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l" fontAlgn="t"/>
                      <a:r>
                        <a:rPr lang="ru-RU" sz="1000" u="none" strike="noStrike" dirty="0"/>
                        <a:t> </a:t>
                      </a:r>
                      <a:endParaRPr lang="ru-RU" sz="1000" b="0" i="0" u="none" strike="noStrike" dirty="0">
                        <a:solidFill>
                          <a:srgbClr val="000000"/>
                        </a:solidFill>
                        <a:latin typeface="Times New Roman" pitchFamily="18" charset="0"/>
                        <a:cs typeface="Times New Roman" pitchFamily="18" charset="0"/>
                      </a:endParaRPr>
                    </a:p>
                  </a:txBody>
                  <a:tcPr marL="5562" marR="5562" marT="5562" marB="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179512" y="764704"/>
          <a:ext cx="8712967" cy="5928539"/>
        </p:xfrm>
        <a:graphic>
          <a:graphicData uri="http://schemas.openxmlformats.org/drawingml/2006/table">
            <a:tbl>
              <a:tblPr>
                <a:tableStyleId>{775DCB02-9BB8-47FD-8907-85C794F793BA}</a:tableStyleId>
              </a:tblPr>
              <a:tblGrid>
                <a:gridCol w="1389408"/>
                <a:gridCol w="816675"/>
                <a:gridCol w="700007"/>
                <a:gridCol w="700007"/>
                <a:gridCol w="700007"/>
                <a:gridCol w="700007"/>
                <a:gridCol w="835236"/>
                <a:gridCol w="2362525"/>
                <a:gridCol w="509095"/>
              </a:tblGrid>
              <a:tr h="2228172">
                <a:tc>
                  <a:txBody>
                    <a:bodyPr/>
                    <a:lstStyle/>
                    <a:p>
                      <a:pPr algn="ctr" fontAlgn="ctr"/>
                      <a:r>
                        <a:rPr lang="ru-RU" sz="1000" u="none" strike="noStrike" dirty="0"/>
                        <a:t>000 1004 0000000 000 000</a:t>
                      </a:r>
                      <a:endParaRPr lang="ru-RU" sz="1000" b="0" i="0" u="none" strike="noStrike" dirty="0">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dirty="0"/>
                        <a:t>33 116 900,00</a:t>
                      </a:r>
                      <a:endParaRPr lang="ru-RU" sz="1000" b="0" i="0" u="none" strike="noStrike" dirty="0">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40 248 769,00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39 319 249,32</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-6 202 349,32</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118,73</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gridSpan="3">
                  <a:txBody>
                    <a:bodyPr/>
                    <a:lstStyle/>
                    <a:p>
                      <a:pPr algn="l" fontAlgn="t"/>
                      <a:r>
                        <a:rPr lang="ru-RU" sz="1000" u="none" strike="noStrike"/>
                        <a:t>перераспределение субвенций на осуществление переданных полномочий по предоставлению жилых помещений детям-сиротам и детям, оставшимся без попечения родителей, лицам из их числа по договорам найма специализированных жилых помещений за счет средств областного бюджета с раздела 05 подраздела 01 на раздел 10 подраздел 04 (в связи с внесением изменений в инструкцию о применении бюджетной классификации), увеличение бюджетных ассигнований на проведение мероприятий, направленных на обеспечение социально-психологических услуг, оказываемых детям и подросткам, увеличение охвата детей, получивших данные услуги, на организацию отдыха детей в каникулярное время;</a:t>
                      </a:r>
                      <a:endParaRPr lang="ru-RU" sz="1000" b="0" i="0" u="none" strike="noStrike">
                        <a:solidFill>
                          <a:srgbClr val="000000"/>
                        </a:solidFill>
                        <a:latin typeface="Times New Roman" pitchFamily="18" charset="0"/>
                        <a:cs typeface="Times New Roman" pitchFamily="18" charset="0"/>
                      </a:endParaRPr>
                    </a:p>
                  </a:txBody>
                  <a:tcPr marL="5562" marR="5562" marT="5562" marB="0"/>
                </a:tc>
                <a:tc hMerge="1">
                  <a:txBody>
                    <a:bodyPr/>
                    <a:lstStyle/>
                    <a:p>
                      <a:endParaRPr lang="ru-RU"/>
                    </a:p>
                  </a:txBody>
                  <a:tcPr/>
                </a:tc>
                <a:tc hMerge="1">
                  <a:txBody>
                    <a:bodyPr/>
                    <a:lstStyle/>
                    <a:p>
                      <a:endParaRPr lang="ru-RU"/>
                    </a:p>
                  </a:txBody>
                  <a:tcPr/>
                </a:tc>
              </a:tr>
              <a:tr h="1273240">
                <a:tc>
                  <a:txBody>
                    <a:bodyPr/>
                    <a:lstStyle/>
                    <a:p>
                      <a:pPr algn="ctr" fontAlgn="ctr"/>
                      <a:r>
                        <a:rPr lang="ru-RU" sz="1000" u="none" strike="noStrike"/>
                        <a:t>000 1102 0000000 000 000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764 000,00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62 967 459,27</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62 967 458,66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-62 203 458,66</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8 241,81</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gridSpan="3">
                  <a:txBody>
                    <a:bodyPr/>
                    <a:lstStyle/>
                    <a:p>
                      <a:pPr algn="l" fontAlgn="t"/>
                      <a:r>
                        <a:rPr lang="ru-RU" sz="1000" u="none" strike="noStrike"/>
                        <a:t>увеличение бюджетных ассигнований на модернизацию футбольного поля, на реконструкцию стадиона для выполнения условий софинансирования,перераспределение  бюджетных ассигнований на Администрацию в связи с переходом МАУ "Адамовская спортивная школа "Золотой колос" под Министерство физической культуры, спорта и туризма Оренбургской области</a:t>
                      </a:r>
                      <a:endParaRPr lang="ru-RU" sz="1000" b="0" i="0" u="none" strike="noStrike">
                        <a:solidFill>
                          <a:srgbClr val="000000"/>
                        </a:solidFill>
                        <a:latin typeface="Times New Roman" pitchFamily="18" charset="0"/>
                        <a:cs typeface="Times New Roman" pitchFamily="18" charset="0"/>
                      </a:endParaRPr>
                    </a:p>
                  </a:txBody>
                  <a:tcPr marL="5562" marR="5562" marT="5562" marB="0"/>
                </a:tc>
                <a:tc hMerge="1">
                  <a:txBody>
                    <a:bodyPr/>
                    <a:lstStyle/>
                    <a:p>
                      <a:endParaRPr lang="ru-RU"/>
                    </a:p>
                  </a:txBody>
                  <a:tcPr/>
                </a:tc>
                <a:tc hMerge="1">
                  <a:txBody>
                    <a:bodyPr/>
                    <a:lstStyle/>
                    <a:p>
                      <a:endParaRPr lang="ru-RU"/>
                    </a:p>
                  </a:txBody>
                  <a:tcPr/>
                </a:tc>
              </a:tr>
              <a:tr h="684368">
                <a:tc>
                  <a:txBody>
                    <a:bodyPr/>
                    <a:lstStyle/>
                    <a:p>
                      <a:pPr algn="ctr" fontAlgn="ctr"/>
                      <a:r>
                        <a:rPr lang="ru-RU" sz="1000" u="none" strike="noStrike"/>
                        <a:t>000 1401 0000000 000 000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59 950 000,00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59 950 000,00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59 950 000,00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100,00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gridSpan="3">
                  <a:txBody>
                    <a:bodyPr/>
                    <a:lstStyle/>
                    <a:p>
                      <a:pPr algn="l" fontAlgn="t"/>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562" marR="5562" marT="5562" marB="0"/>
                </a:tc>
                <a:tc hMerge="1">
                  <a:txBody>
                    <a:bodyPr/>
                    <a:lstStyle/>
                    <a:p>
                      <a:endParaRPr lang="ru-RU"/>
                    </a:p>
                  </a:txBody>
                  <a:tcPr/>
                </a:tc>
                <a:tc hMerge="1">
                  <a:txBody>
                    <a:bodyPr/>
                    <a:lstStyle/>
                    <a:p>
                      <a:endParaRPr lang="ru-RU"/>
                    </a:p>
                  </a:txBody>
                  <a:tcPr/>
                </a:tc>
              </a:tr>
              <a:tr h="1432397">
                <a:tc>
                  <a:txBody>
                    <a:bodyPr/>
                    <a:lstStyle/>
                    <a:p>
                      <a:pPr algn="ctr" fontAlgn="ctr"/>
                      <a:r>
                        <a:rPr lang="ru-RU" sz="1000" u="none" strike="noStrike"/>
                        <a:t>000 1402 0000000 000 000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24 077 200,00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24 077 200,00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-24 077 200,00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a:txBody>
                    <a:bodyPr/>
                    <a:lstStyle/>
                    <a:p>
                      <a:pPr algn="ctr" fontAlgn="ctr"/>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562" marR="5562" marT="5562" marB="0" anchor="ctr"/>
                </a:tc>
                <a:tc gridSpan="3">
                  <a:txBody>
                    <a:bodyPr/>
                    <a:lstStyle/>
                    <a:p>
                      <a:pPr algn="l" fontAlgn="t"/>
                      <a:r>
                        <a:rPr lang="ru-RU" sz="1000" u="none" strike="noStrike"/>
                        <a:t>увеличение бюджетных ассигнований за счет предоставления дотации на поддержку мер по обеспечению сбалансированности бюджетов поселений на осуществление дорожной деятельности в отношении автомобильных дорог местного значения (средства областного бюджета), на закупку коммунальной техники и оборудования (средства областного бюджета), для обеспечения повышения оплаты труда работников муниципальных учреждений культуры (средства местного бюджета)</a:t>
                      </a:r>
                      <a:endParaRPr lang="ru-RU" sz="1000" b="0" i="0" u="none" strike="noStrike">
                        <a:solidFill>
                          <a:srgbClr val="000000"/>
                        </a:solidFill>
                        <a:latin typeface="Times New Roman" pitchFamily="18" charset="0"/>
                        <a:cs typeface="Times New Roman" pitchFamily="18" charset="0"/>
                      </a:endParaRPr>
                    </a:p>
                  </a:txBody>
                  <a:tcPr marL="5562" marR="5562" marT="5562" marB="0"/>
                </a:tc>
                <a:tc hMerge="1">
                  <a:txBody>
                    <a:bodyPr/>
                    <a:lstStyle/>
                    <a:p>
                      <a:endParaRPr lang="ru-RU"/>
                    </a:p>
                  </a:txBody>
                  <a:tcPr/>
                </a:tc>
                <a:tc hMerge="1">
                  <a:txBody>
                    <a:bodyPr/>
                    <a:lstStyle/>
                    <a:p>
                      <a:endParaRPr lang="ru-RU"/>
                    </a:p>
                  </a:txBody>
                  <a:tcPr/>
                </a:tc>
              </a:tr>
              <a:tr h="286480">
                <a:tc>
                  <a:txBody>
                    <a:bodyPr/>
                    <a:lstStyle/>
                    <a:p>
                      <a:pPr algn="r" fontAlgn="b"/>
                      <a:r>
                        <a:rPr lang="ru-RU" sz="1000" u="none" strike="noStrike"/>
                        <a:t>Итого</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ctr" fontAlgn="b"/>
                      <a:r>
                        <a:rPr lang="ru-RU" sz="1000" u="none" strike="noStrike"/>
                        <a:t>615 892 432,00</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ctr" fontAlgn="b"/>
                      <a:r>
                        <a:rPr lang="ru-RU" sz="1000" u="none" strike="noStrike"/>
                        <a:t>765 811 271,00</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ctr" fontAlgn="b"/>
                      <a:r>
                        <a:rPr lang="ru-RU" sz="1000" u="none" strike="noStrike"/>
                        <a:t>763 629 895,91</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ctr" fontAlgn="b"/>
                      <a:r>
                        <a:rPr lang="ru-RU" sz="1000" u="none" strike="noStrike"/>
                        <a:t>-149 918 839,00</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ctr" fontAlgn="b"/>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l" fontAlgn="b"/>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562" marR="5562" marT="5562" marB="0" anchor="b"/>
                </a:tc>
                <a:tc>
                  <a:txBody>
                    <a:bodyPr/>
                    <a:lstStyle/>
                    <a:p>
                      <a:pPr algn="l" fontAlgn="b"/>
                      <a:endParaRPr lang="ru-RU" sz="1000" b="0" i="0" u="none" strike="noStrike">
                        <a:latin typeface="Times New Roman" pitchFamily="18" charset="0"/>
                        <a:cs typeface="Times New Roman" pitchFamily="18" charset="0"/>
                      </a:endParaRPr>
                    </a:p>
                  </a:txBody>
                  <a:tcPr marL="5562" marR="5562" marT="5562" marB="0" anchor="b"/>
                </a:tc>
                <a:tc>
                  <a:txBody>
                    <a:bodyPr/>
                    <a:lstStyle/>
                    <a:p>
                      <a:pPr algn="l" fontAlgn="b"/>
                      <a:endParaRPr lang="ru-RU" sz="1000" b="0" i="0" u="none" strike="noStrike" dirty="0">
                        <a:latin typeface="Times New Roman" pitchFamily="18" charset="0"/>
                        <a:cs typeface="Times New Roman" pitchFamily="18" charset="0"/>
                      </a:endParaRPr>
                    </a:p>
                  </a:txBody>
                  <a:tcPr marL="5562" marR="5562" marT="5562" marB="0" anchor="b"/>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Скриншот 05-12-2019 145318.png"/>
          <p:cNvPicPr>
            <a:picLocks noChangeAspect="1"/>
          </p:cNvPicPr>
          <p:nvPr/>
        </p:nvPicPr>
        <p:blipFill>
          <a:blip r:embed="rId2" cstate="print"/>
          <a:stretch>
            <a:fillRect/>
          </a:stretch>
        </p:blipFill>
        <p:spPr>
          <a:xfrm>
            <a:off x="2987824" y="2276872"/>
            <a:ext cx="3180499" cy="2068907"/>
          </a:xfrm>
          <a:prstGeom prst="rect">
            <a:avLst/>
          </a:prstGeom>
        </p:spPr>
      </p:pic>
      <p:sp>
        <p:nvSpPr>
          <p:cNvPr id="9" name="TextBox 8"/>
          <p:cNvSpPr txBox="1"/>
          <p:nvPr/>
        </p:nvSpPr>
        <p:spPr>
          <a:xfrm>
            <a:off x="1115616" y="260648"/>
            <a:ext cx="7128792" cy="707886"/>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Сведения об исполнении основных характеристик бюджета (доходы, расходы, дефицит/профицит)</a:t>
            </a:r>
            <a:endParaRPr lang="ru-RU" sz="2000" b="1" dirty="0">
              <a:solidFill>
                <a:schemeClr val="tx2">
                  <a:lumMod val="50000"/>
                </a:schemeClr>
              </a:solidFill>
            </a:endParaRPr>
          </a:p>
        </p:txBody>
      </p:sp>
      <p:cxnSp>
        <p:nvCxnSpPr>
          <p:cNvPr id="10" name="Прямая соединительная линия 9"/>
          <p:cNvCxnSpPr/>
          <p:nvPr/>
        </p:nvCxnSpPr>
        <p:spPr>
          <a:xfrm>
            <a:off x="1979712" y="980728"/>
            <a:ext cx="5472608"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2771" name="Rectangle 3"/>
          <p:cNvSpPr>
            <a:spLocks noChangeArrowheads="1"/>
          </p:cNvSpPr>
          <p:nvPr/>
        </p:nvSpPr>
        <p:spPr bwMode="auto">
          <a:xfrm>
            <a:off x="323528" y="1391870"/>
            <a:ext cx="8568952"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just" fontAlgn="base">
              <a:spcBef>
                <a:spcPct val="0"/>
              </a:spcBef>
              <a:spcAft>
                <a:spcPct val="0"/>
              </a:spcAft>
            </a:pPr>
            <a:r>
              <a:rPr kumimoji="0" lang="ru-RU" sz="16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Исполнение доходов районного бюджета </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2019 году составило </a:t>
            </a:r>
            <a:r>
              <a:rPr lang="ru-RU" sz="1600" dirty="0" smtClean="0">
                <a:latin typeface="Times New Roman" pitchFamily="18" charset="0"/>
                <a:ea typeface="Times New Roman" pitchFamily="18" charset="0"/>
                <a:cs typeface="Times New Roman" pitchFamily="18" charset="0"/>
              </a:rPr>
              <a:t>775 436,0</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тыс. рублей, или 100,4% к бюджетным назначениям, утвержденным в сумме </a:t>
            </a:r>
            <a:r>
              <a:rPr lang="ru-RU" sz="1600" dirty="0" smtClean="0">
                <a:latin typeface="Times New Roman" pitchFamily="18" charset="0"/>
                <a:ea typeface="Times New Roman" pitchFamily="18" charset="0"/>
                <a:cs typeface="Times New Roman" pitchFamily="18" charset="0"/>
              </a:rPr>
              <a:t>772 036,2</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тыс. рублей. Отклонение в размере </a:t>
            </a:r>
            <a:r>
              <a:rPr lang="ru-RU" sz="1600" dirty="0" smtClean="0">
                <a:latin typeface="Times New Roman" pitchFamily="18" charset="0"/>
                <a:ea typeface="Times New Roman" pitchFamily="18" charset="0"/>
                <a:cs typeface="Times New Roman" pitchFamily="18" charset="0"/>
              </a:rPr>
              <a:t>3 399,8</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тыс. рублей сложилось из суммы перевыполнения собственных налоговых и неналоговых доходов.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2772" name="Rectangle 4"/>
          <p:cNvSpPr>
            <a:spLocks noChangeArrowheads="1"/>
          </p:cNvSpPr>
          <p:nvPr/>
        </p:nvSpPr>
        <p:spPr bwMode="auto">
          <a:xfrm>
            <a:off x="323528" y="4133692"/>
            <a:ext cx="8640960"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just" fontAlgn="base">
              <a:spcBef>
                <a:spcPct val="0"/>
              </a:spcBef>
              <a:spcAft>
                <a:spcPct val="0"/>
              </a:spcAf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Расходы в 2019 году исполнены по расходам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сумме </a:t>
            </a:r>
            <a:r>
              <a:rPr lang="ru-RU" sz="1600" dirty="0" smtClean="0">
                <a:solidFill>
                  <a:srgbClr val="000000"/>
                </a:solidFill>
                <a:latin typeface="Times New Roman" pitchFamily="18" charset="0"/>
                <a:ea typeface="Times New Roman" pitchFamily="18" charset="0"/>
                <a:cs typeface="Times New Roman" pitchFamily="18" charset="0"/>
              </a:rPr>
              <a:t>763 629,9</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тыс. рублей, что составило 99,7% от бюджетных назначений, предусмотренных решением о бюджете.</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indent="450850" algn="just" eaLnBrk="0" fontAlgn="base" hangingPunct="0">
              <a:spcBef>
                <a:spcPct val="0"/>
              </a:spcBef>
              <a:spcAft>
                <a:spcPct val="0"/>
              </a:spcAf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Объем неисполненных бюджетных назначений, предусмотренных решением о бюджете, составил </a:t>
            </a:r>
            <a:r>
              <a:rPr lang="ru-RU" sz="1600" dirty="0" smtClean="0">
                <a:solidFill>
                  <a:srgbClr val="000000"/>
                </a:solidFill>
                <a:latin typeface="Times New Roman" pitchFamily="18" charset="0"/>
                <a:ea typeface="Times New Roman" pitchFamily="18" charset="0"/>
                <a:cs typeface="Times New Roman" pitchFamily="18" charset="0"/>
              </a:rPr>
              <a:t> 2 181,4</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тыс. рублей. </a:t>
            </a:r>
          </a:p>
          <a:p>
            <a:pPr lvl="0" indent="450850" algn="just" eaLnBrk="0" fontAlgn="base" hangingPunct="0">
              <a:spcBef>
                <a:spcPct val="0"/>
              </a:spcBef>
              <a:spcAft>
                <a:spcPct val="0"/>
              </a:spcAft>
            </a:pPr>
            <a:r>
              <a:rPr lang="ru-RU" sz="1600" dirty="0" smtClean="0">
                <a:latin typeface="Times New Roman" pitchFamily="18" charset="0"/>
                <a:ea typeface="Times New Roman" pitchFamily="18" charset="0"/>
                <a:cs typeface="Times New Roman" pitchFamily="18" charset="0"/>
              </a:rPr>
              <a:t>В связи с изменениями в течение года объемов доходной и расходной частей бюджета в отчетном году кассовое исполнение бюджета района сложилось с </a:t>
            </a:r>
            <a:r>
              <a:rPr lang="ru-RU" sz="1600" dirty="0" err="1" smtClean="0">
                <a:latin typeface="Times New Roman" pitchFamily="18" charset="0"/>
                <a:ea typeface="Times New Roman" pitchFamily="18" charset="0"/>
                <a:cs typeface="Times New Roman" pitchFamily="18" charset="0"/>
              </a:rPr>
              <a:t>профицитом</a:t>
            </a:r>
            <a:r>
              <a:rPr lang="ru-RU" sz="1600" dirty="0" smtClean="0">
                <a:latin typeface="Times New Roman" pitchFamily="18" charset="0"/>
                <a:ea typeface="Times New Roman" pitchFamily="18" charset="0"/>
                <a:cs typeface="Times New Roman" pitchFamily="18" charset="0"/>
              </a:rPr>
              <a:t>, размер которого составил </a:t>
            </a:r>
            <a:r>
              <a:rPr lang="ru-RU" sz="1600" dirty="0" smtClean="0">
                <a:solidFill>
                  <a:srgbClr val="000000"/>
                </a:solidFill>
                <a:latin typeface="Times New Roman" pitchFamily="18" charset="0"/>
                <a:ea typeface="Times New Roman" pitchFamily="18" charset="0"/>
                <a:cs typeface="Times New Roman" pitchFamily="18" charset="0"/>
              </a:rPr>
              <a:t>225,5 тыс. рублей</a:t>
            </a:r>
            <a:r>
              <a:rPr lang="ru-RU" sz="1600" dirty="0" smtClean="0">
                <a:latin typeface="Times New Roman" pitchFamily="18" charset="0"/>
                <a:ea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Диаграмма 6"/>
          <p:cNvGraphicFramePr/>
          <p:nvPr/>
        </p:nvGraphicFramePr>
        <p:xfrm>
          <a:off x="5148064" y="1988840"/>
          <a:ext cx="3816424" cy="4704523"/>
        </p:xfrm>
        <a:graphic>
          <a:graphicData uri="http://schemas.openxmlformats.org/drawingml/2006/chart">
            <c:chart xmlns:c="http://schemas.openxmlformats.org/drawingml/2006/chart" xmlns:r="http://schemas.openxmlformats.org/officeDocument/2006/relationships" r:id="rId2"/>
          </a:graphicData>
        </a:graphic>
      </p:graphicFrame>
      <p:sp>
        <p:nvSpPr>
          <p:cNvPr id="24" name="Правая фигурная скобка 23"/>
          <p:cNvSpPr/>
          <p:nvPr/>
        </p:nvSpPr>
        <p:spPr>
          <a:xfrm>
            <a:off x="4139952" y="1988840"/>
            <a:ext cx="936104" cy="4608512"/>
          </a:xfrm>
          <a:prstGeom prst="rightBrace">
            <a:avLst>
              <a:gd name="adj1" fmla="val 8333"/>
              <a:gd name="adj2" fmla="val 48055"/>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sp>
        <p:nvSpPr>
          <p:cNvPr id="8" name="TextBox 7"/>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Исполнение по муниципальным программам</a:t>
            </a:r>
            <a:endParaRPr lang="ru-RU" sz="2000" b="1" dirty="0">
              <a:solidFill>
                <a:schemeClr val="tx2">
                  <a:lumMod val="50000"/>
                </a:schemeClr>
              </a:solidFill>
            </a:endParaRPr>
          </a:p>
        </p:txBody>
      </p:sp>
      <p:cxnSp>
        <p:nvCxnSpPr>
          <p:cNvPr id="10" name="Прямая соединительная линия 9"/>
          <p:cNvCxnSpPr/>
          <p:nvPr/>
        </p:nvCxnSpPr>
        <p:spPr>
          <a:xfrm>
            <a:off x="1907704" y="836712"/>
            <a:ext cx="5544616"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Диаграмма 11"/>
          <p:cNvGraphicFramePr/>
          <p:nvPr/>
        </p:nvGraphicFramePr>
        <p:xfrm>
          <a:off x="-396552" y="1412776"/>
          <a:ext cx="6120680" cy="53285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3568" y="332656"/>
            <a:ext cx="7920880" cy="707886"/>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Сведения о реализуемых муниципальных программах и достигнутых целевых показателях (индикаторах)</a:t>
            </a:r>
            <a:endParaRPr lang="ru-RU" sz="2000" b="1" dirty="0">
              <a:solidFill>
                <a:schemeClr val="tx2">
                  <a:lumMod val="50000"/>
                </a:schemeClr>
              </a:solidFill>
            </a:endParaRPr>
          </a:p>
        </p:txBody>
      </p:sp>
      <p:cxnSp>
        <p:nvCxnSpPr>
          <p:cNvPr id="10" name="Прямая соединительная линия 9"/>
          <p:cNvCxnSpPr/>
          <p:nvPr/>
        </p:nvCxnSpPr>
        <p:spPr>
          <a:xfrm>
            <a:off x="1907704" y="1052736"/>
            <a:ext cx="5544616"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5057" name="Rectangle 1"/>
          <p:cNvSpPr>
            <a:spLocks noChangeArrowheads="1"/>
          </p:cNvSpPr>
          <p:nvPr/>
        </p:nvSpPr>
        <p:spPr bwMode="auto">
          <a:xfrm>
            <a:off x="251520" y="1125323"/>
            <a:ext cx="8712968"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r>
              <a:rPr lang="ru-RU" sz="1400" dirty="0" smtClean="0">
                <a:latin typeface="Times New Roman" pitchFamily="18" charset="0"/>
                <a:cs typeface="Times New Roman" pitchFamily="18" charset="0"/>
              </a:rPr>
              <a:t>В 2019 году в Адамовском районе реализовывались следующие муниципальные программы:</a:t>
            </a:r>
          </a:p>
          <a:p>
            <a:pPr indent="457200"/>
            <a:r>
              <a:rPr lang="ru-RU" sz="1400" dirty="0" smtClean="0">
                <a:latin typeface="Times New Roman" pitchFamily="18" charset="0"/>
                <a:cs typeface="Times New Roman" pitchFamily="18" charset="0"/>
              </a:rPr>
              <a:t>Муниципальная программа «Развитие культуры Адамовского района» на 2019-2024 годы;</a:t>
            </a:r>
          </a:p>
          <a:p>
            <a:pPr indent="457200"/>
            <a:r>
              <a:rPr lang="ru-RU" sz="1400" dirty="0" smtClean="0">
                <a:latin typeface="Times New Roman" pitchFamily="18" charset="0"/>
                <a:cs typeface="Times New Roman" pitchFamily="18" charset="0"/>
              </a:rPr>
              <a:t>Муниципальная программа «Развитие муниципальной службы в администрации Адамовского района» на  2014-2020 годы;</a:t>
            </a:r>
          </a:p>
          <a:p>
            <a:pPr indent="457200"/>
            <a:r>
              <a:rPr lang="ru-RU" sz="1400" dirty="0" smtClean="0">
                <a:latin typeface="Times New Roman" pitchFamily="18" charset="0"/>
                <a:cs typeface="Times New Roman" pitchFamily="18" charset="0"/>
              </a:rPr>
              <a:t>Муниципальная программа «Развитие системы образования Адамовского района» на 2019-2024 годы;</a:t>
            </a:r>
          </a:p>
          <a:p>
            <a:pPr indent="457200"/>
            <a:r>
              <a:rPr lang="ru-RU" sz="1400" dirty="0" smtClean="0">
                <a:latin typeface="Times New Roman" pitchFamily="18" charset="0"/>
                <a:cs typeface="Times New Roman" pitchFamily="18" charset="0"/>
              </a:rPr>
              <a:t>Муниципальная программа «Развитие сельского хозяйства и регулирование рынков сельскохозяйственной продукции, сырья и продовольствия Адамовского района» на 2019-2024 годы;</a:t>
            </a:r>
          </a:p>
          <a:p>
            <a:pPr indent="457200"/>
            <a:r>
              <a:rPr lang="ru-RU" sz="1400" dirty="0" smtClean="0">
                <a:latin typeface="Times New Roman" pitchFamily="18" charset="0"/>
                <a:cs typeface="Times New Roman" pitchFamily="18" charset="0"/>
              </a:rPr>
              <a:t>Муниципальная программа «Реализация молодежной политики на территории муниципального образования Адамовский район Оренбургской области» на 2019-2024 годы»</a:t>
            </a:r>
          </a:p>
          <a:p>
            <a:pPr indent="457200"/>
            <a:r>
              <a:rPr lang="ru-RU" sz="1400" dirty="0" smtClean="0">
                <a:latin typeface="Times New Roman" pitchFamily="18" charset="0"/>
                <a:cs typeface="Times New Roman" pitchFamily="18" charset="0"/>
              </a:rPr>
              <a:t>Муниципальная программа ««Развитие системы градорегулирования  муниципального образования Адамовский район» на 2019-2020 годы»;</a:t>
            </a:r>
          </a:p>
          <a:p>
            <a:pPr indent="457200"/>
            <a:r>
              <a:rPr lang="ru-RU" sz="1400" dirty="0" smtClean="0">
                <a:latin typeface="Times New Roman" pitchFamily="18" charset="0"/>
                <a:cs typeface="Times New Roman" pitchFamily="18" charset="0"/>
              </a:rPr>
              <a:t>Муниципальная программа «Модернизация объектов коммунальной инфраструктуры муниципального образования Адамовский район»  на 2019-2020 годы;</a:t>
            </a:r>
          </a:p>
          <a:p>
            <a:pPr indent="457200"/>
            <a:r>
              <a:rPr lang="ru-RU" sz="1400" dirty="0" smtClean="0">
                <a:latin typeface="Times New Roman" pitchFamily="18" charset="0"/>
                <a:cs typeface="Times New Roman" pitchFamily="18" charset="0"/>
              </a:rPr>
              <a:t>Муниципальная программа «Информатизация администрации муниципального образования Адамовский район»  на 2016 - 2024 годы;</a:t>
            </a:r>
          </a:p>
          <a:p>
            <a:pPr indent="457200"/>
            <a:r>
              <a:rPr lang="ru-RU" sz="1400" dirty="0" smtClean="0">
                <a:latin typeface="Times New Roman" pitchFamily="18" charset="0"/>
                <a:cs typeface="Times New Roman" pitchFamily="18" charset="0"/>
              </a:rPr>
              <a:t>Муниципальная программа «Развитие физической культуры и спорта в Адамовском районе» на 2019-2024 годы»;</a:t>
            </a:r>
          </a:p>
          <a:p>
            <a:pPr indent="457200"/>
            <a:r>
              <a:rPr lang="ru-RU" sz="1400" dirty="0" smtClean="0">
                <a:latin typeface="Times New Roman" pitchFamily="18" charset="0"/>
                <a:cs typeface="Times New Roman" pitchFamily="18" charset="0"/>
              </a:rPr>
              <a:t>Муниципальная программа «Повышение безопасности дорожного движения в Адамовском районе»  на 2019-2024 годы;</a:t>
            </a:r>
          </a:p>
          <a:p>
            <a:pPr indent="457200"/>
            <a:r>
              <a:rPr lang="ru-RU" sz="1400" dirty="0" smtClean="0">
                <a:latin typeface="Times New Roman" pitchFamily="18" charset="0"/>
                <a:cs typeface="Times New Roman" pitchFamily="18" charset="0"/>
              </a:rPr>
              <a:t>Муниципальная программа «Комплексные меры противодействия злоупотреблению наркотиками и их незаконному обороту в Адамовском районе» на 2019 – 2024 годы;</a:t>
            </a:r>
          </a:p>
          <a:p>
            <a:pPr indent="457200"/>
            <a:r>
              <a:rPr lang="ru-RU" sz="1400" dirty="0" smtClean="0">
                <a:latin typeface="Times New Roman" pitchFamily="18" charset="0"/>
                <a:cs typeface="Times New Roman" pitchFamily="18" charset="0"/>
              </a:rPr>
              <a:t>Муниципальная программа «Обеспечение правопорядка на территории муниципального образования Адамовский район» на 2019 - 2024 годы»;</a:t>
            </a:r>
          </a:p>
          <a:p>
            <a:pPr indent="457200"/>
            <a:endParaRPr lang="ru-RU" sz="1400" dirty="0" smtClean="0">
              <a:latin typeface="Times New Roman" pitchFamily="18" charset="0"/>
              <a:cs typeface="Times New Roman" pitchFamily="18" charset="0"/>
            </a:endParaRPr>
          </a:p>
          <a:p>
            <a:pPr lvl="0" indent="457200"/>
            <a:endParaRPr lang="ru-RU" sz="1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79512" y="244042"/>
            <a:ext cx="8856985"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«Управление земельно-имущественным комплексом Адамовского района Оренбургской области» на 2019 - 2024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«Развитие транспортной системы Адамовского района» на 2015 - 2020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«Управление муниципальными финансами Адамовского района»  на 2019-2024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«Устойчивое развитие сельских территорий» на 2014-2017 годы и на период до 2020 года;*</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«Совершенствование и закрепление медицинских кадров в муниципальном образовании Адамовский район» на 2017-2020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«Экономическое развитие муниципального образования Адамовский район»  на 2019-2024 годы; </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«Профилактика экстремизма на территории муниципального образования Адамовский район» на 2019-2024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«Гармонизация межэтнических и межконфессиональных отношений на территории муниципального образования Адамовский район» на 2019-2020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«Программа энергосбережения и энергоэффективности МО Адамовский район» на 2017-2020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«Профилактика терроризма, а также минимизации и (или) ликвидации последствий проявления терроризма на территории Адамовского района» на 2018-2020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««Профилактика терроризма и его идеологии на территории муниципального образования Адамовский район Оренбургской области» на 2020-2025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««Улучшение условий и охраны труда в Адамовском районе на 2017-2020 годы»;  </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««Защита населения и территории муниципального образования Адамовский район Оренбургской области от чрезвычайных ситуаций, обеспечение пожарной безопасности и безопасности людей на водных объектах» на 2019-2024 годы»</a:t>
            </a:r>
          </a:p>
          <a:p>
            <a:pPr lvl="0" indent="457200" algn="just" fontAlgn="base">
              <a:spcBef>
                <a:spcPct val="0"/>
              </a:spcBef>
              <a:spcAft>
                <a:spcPct val="0"/>
              </a:spcAft>
              <a:buFontTx/>
              <a:buChar char="•"/>
            </a:pPr>
            <a:r>
              <a:rPr lang="ru-RU" sz="1400" dirty="0" smtClean="0">
                <a:latin typeface="Times New Roman" pitchFamily="18" charset="0"/>
                <a:cs typeface="Times New Roman" pitchFamily="18" charset="0"/>
              </a:rPr>
              <a:t>Муниципальная программа «Обеспечение жильем отдельных категорий граждан, установленных законодательством Оренбургской области, на территории муниципального образования Адамовский район» на 2019-2024 годы</a:t>
            </a:r>
          </a:p>
          <a:p>
            <a:pPr marL="0" marR="0" lvl="0" indent="457200" algn="just" defTabSz="914400" rtl="0" eaLnBrk="1" fontAlgn="base" latinLnBrk="0" hangingPunct="1">
              <a:lnSpc>
                <a:spcPct val="100000"/>
              </a:lnSpc>
              <a:spcBef>
                <a:spcPct val="0"/>
              </a:spcBef>
              <a:spcAft>
                <a:spcPct val="0"/>
              </a:spcAft>
              <a:buClrTx/>
              <a:buSzTx/>
              <a:buFontTx/>
              <a:buChar char="•"/>
              <a:tabLst/>
            </a:pP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79512" y="2204864"/>
            <a:ext cx="871296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Расходы бюджета муниципального образования Адамовский район в разрезе муниципальных программ представлены в таблице 1.</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TextBox 13"/>
          <p:cNvSpPr txBox="1"/>
          <p:nvPr/>
        </p:nvSpPr>
        <p:spPr>
          <a:xfrm>
            <a:off x="7812360" y="2492896"/>
            <a:ext cx="1009251" cy="307777"/>
          </a:xfrm>
          <a:prstGeom prst="rect">
            <a:avLst/>
          </a:prstGeom>
          <a:noFill/>
        </p:spPr>
        <p:txBody>
          <a:bodyPr wrap="none" rtlCol="0">
            <a:spAutoFit/>
          </a:bodyPr>
          <a:lstStyle/>
          <a:p>
            <a:r>
              <a:rPr lang="ru-RU" sz="1400" b="1" dirty="0" smtClean="0">
                <a:latin typeface="Times New Roman" pitchFamily="18" charset="0"/>
                <a:cs typeface="Times New Roman" pitchFamily="18" charset="0"/>
              </a:rPr>
              <a:t>Таблица 1</a:t>
            </a:r>
            <a:endParaRPr lang="ru-RU" sz="1400" b="1" dirty="0">
              <a:latin typeface="Times New Roman" pitchFamily="18" charset="0"/>
              <a:cs typeface="Times New Roman" pitchFamily="18" charset="0"/>
            </a:endParaRPr>
          </a:p>
        </p:txBody>
      </p:sp>
      <p:sp>
        <p:nvSpPr>
          <p:cNvPr id="1025" name="Rectangle 1"/>
          <p:cNvSpPr>
            <a:spLocks noChangeArrowheads="1"/>
          </p:cNvSpPr>
          <p:nvPr/>
        </p:nvSpPr>
        <p:spPr bwMode="auto">
          <a:xfrm>
            <a:off x="179512" y="404663"/>
            <a:ext cx="8784976"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fontAlgn="base">
              <a:spcBef>
                <a:spcPct val="0"/>
              </a:spcBef>
              <a:spcAft>
                <a:spcPct val="0"/>
              </a:spcAft>
            </a:pPr>
            <a:r>
              <a:rPr lang="ru-RU" sz="1400" dirty="0" smtClean="0">
                <a:latin typeface="Times New Roman" pitchFamily="18" charset="0"/>
                <a:ea typeface="Calibri" pitchFamily="34" charset="0"/>
                <a:cs typeface="Times New Roman" pitchFamily="18" charset="0"/>
              </a:rPr>
              <a:t>Фактически в 2019 году профинансировано 18 муниципальных программ на общую сумму 759 620,9 тыс. рублей, рост программных расходов в сравнении с прошлым отчетным периодом составил 21,9%. Доля фактических программных расходов в общем объеме фактических расходов бюджета за 2019 год составила 99,5 %. </a:t>
            </a:r>
          </a:p>
          <a:p>
            <a:pPr lvl="0" indent="450850" algn="just" fontAlgn="base">
              <a:spcBef>
                <a:spcPct val="0"/>
              </a:spcBef>
              <a:spcAft>
                <a:spcPct val="0"/>
              </a:spcAft>
            </a:pPr>
            <a:r>
              <a:rPr lang="ru-RU" sz="1400" dirty="0" smtClean="0">
                <a:latin typeface="Times New Roman" pitchFamily="18" charset="0"/>
                <a:ea typeface="Calibri" pitchFamily="34" charset="0"/>
                <a:cs typeface="Times New Roman" pitchFamily="18" charset="0"/>
              </a:rPr>
              <a:t>Финансовое обеспечение реализации муниципальных программ осуществлялось за счет средств федерального бюджета (ФБ) в размере 30 922,8 тыс. рублей, областного бюджета (ОБ) в размере 393 754,6 тыс. рублей, бюджета муниципального образования (МБ) в размере 301 295,1 тыс. рублей и бюджета сельских поселений (СПБ) в размере  33 648,4 тыс. рублей.</a:t>
            </a:r>
          </a:p>
        </p:txBody>
      </p:sp>
      <p:graphicFrame>
        <p:nvGraphicFramePr>
          <p:cNvPr id="6" name="Таблица 5"/>
          <p:cNvGraphicFramePr>
            <a:graphicFrameLocks noGrp="1"/>
          </p:cNvGraphicFramePr>
          <p:nvPr/>
        </p:nvGraphicFramePr>
        <p:xfrm>
          <a:off x="611560" y="2852935"/>
          <a:ext cx="8136904" cy="3816424"/>
        </p:xfrm>
        <a:graphic>
          <a:graphicData uri="http://schemas.openxmlformats.org/drawingml/2006/table">
            <a:tbl>
              <a:tblPr/>
              <a:tblGrid>
                <a:gridCol w="2938377"/>
                <a:gridCol w="1585584"/>
                <a:gridCol w="1647445"/>
                <a:gridCol w="1864358"/>
                <a:gridCol w="101140"/>
              </a:tblGrid>
              <a:tr h="812493">
                <a:tc gridSpan="5">
                  <a:txBody>
                    <a:bodyPr/>
                    <a:lstStyle/>
                    <a:p>
                      <a:pPr indent="457200" algn="ctr">
                        <a:spcAft>
                          <a:spcPts val="0"/>
                        </a:spcAft>
                      </a:pPr>
                      <a:r>
                        <a:rPr lang="ru-RU" sz="1200" b="1" dirty="0">
                          <a:latin typeface="Times New Roman"/>
                          <a:ea typeface="Calibri"/>
                          <a:cs typeface="Times New Roman"/>
                        </a:rPr>
                        <a:t>Сведения</a:t>
                      </a:r>
                      <a:endParaRPr lang="ru-RU" sz="1200" dirty="0">
                        <a:latin typeface="Arial"/>
                        <a:ea typeface="Times New Roman"/>
                        <a:cs typeface="Times New Roman"/>
                      </a:endParaRPr>
                    </a:p>
                    <a:p>
                      <a:pPr indent="457200" algn="ctr">
                        <a:spcAft>
                          <a:spcPts val="0"/>
                        </a:spcAft>
                      </a:pPr>
                      <a:r>
                        <a:rPr lang="ru-RU" sz="1200" b="1" dirty="0">
                          <a:latin typeface="Times New Roman"/>
                          <a:ea typeface="Calibri"/>
                          <a:cs typeface="Times New Roman"/>
                        </a:rPr>
                        <a:t> о ресурсном обеспечении муниципальных программ (подпрограмм)  за 2019 год</a:t>
                      </a:r>
                      <a:endParaRPr lang="ru-RU" sz="1200" dirty="0">
                        <a:latin typeface="Arial"/>
                        <a:ea typeface="Times New Roman"/>
                        <a:cs typeface="Times New Roman"/>
                      </a:endParaRPr>
                    </a:p>
                    <a:p>
                      <a:pPr indent="457200" algn="r">
                        <a:spcAft>
                          <a:spcPts val="0"/>
                        </a:spcAft>
                      </a:pPr>
                      <a:r>
                        <a:rPr lang="ru-RU" sz="1200" b="1" dirty="0">
                          <a:latin typeface="Times New Roman"/>
                          <a:ea typeface="Calibri"/>
                          <a:cs typeface="Times New Roman"/>
                        </a:rPr>
                        <a:t>(тыс. рублей)</a:t>
                      </a:r>
                      <a:endParaRPr lang="ru-RU"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12493">
                <a:tc>
                  <a:txBody>
                    <a:bodyPr/>
                    <a:lstStyle/>
                    <a:p>
                      <a:pPr indent="457200" algn="ctr">
                        <a:spcAft>
                          <a:spcPts val="0"/>
                        </a:spcAft>
                      </a:pPr>
                      <a:r>
                        <a:rPr lang="ru-RU" sz="1200" b="1">
                          <a:latin typeface="Times New Roman"/>
                          <a:ea typeface="Calibri"/>
                          <a:cs typeface="Times New Roman"/>
                        </a:rPr>
                        <a:t>Наименование муниципальной программы</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План</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endParaRPr lang="ru-RU" sz="1200">
                        <a:latin typeface="Arial"/>
                        <a:ea typeface="Times New Roman"/>
                        <a:cs typeface="Times New Roman"/>
                      </a:endParaRPr>
                    </a:p>
                    <a:p>
                      <a:pPr indent="457200" algn="ctr">
                        <a:spcAft>
                          <a:spcPts val="0"/>
                        </a:spcAft>
                      </a:pPr>
                      <a:r>
                        <a:rPr lang="ru-RU" sz="1200" b="1">
                          <a:latin typeface="Times New Roman"/>
                          <a:ea typeface="Calibri"/>
                          <a:cs typeface="Times New Roman"/>
                        </a:rPr>
                        <a:t>Кассовый расход</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dirty="0">
                          <a:latin typeface="Times New Roman"/>
                          <a:ea typeface="Calibri"/>
                          <a:cs typeface="Times New Roman"/>
                        </a:rPr>
                        <a:t>Процент исполнения</a:t>
                      </a:r>
                      <a:endParaRPr lang="ru-RU" sz="1200" dirty="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just">
                        <a:spcAft>
                          <a:spcPts val="0"/>
                        </a:spcAft>
                      </a:pPr>
                      <a:r>
                        <a:rPr lang="ru-RU" sz="1200" dirty="0">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r h="812493">
                <a:tc>
                  <a:txBody>
                    <a:bodyPr/>
                    <a:lstStyle/>
                    <a:p>
                      <a:pPr indent="457200" algn="l">
                        <a:spcAft>
                          <a:spcPts val="0"/>
                        </a:spcAft>
                      </a:pPr>
                      <a:r>
                        <a:rPr lang="ru-RU" sz="1200" b="1">
                          <a:latin typeface="Times New Roman"/>
                          <a:ea typeface="Calibri"/>
                          <a:cs typeface="Times New Roman"/>
                        </a:rPr>
                        <a:t>Муниципальная программа «Развитие системы образования Адамовского района»</a:t>
                      </a:r>
                      <a:endParaRPr lang="ru-RU"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433 414,7</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dirty="0">
                          <a:latin typeface="Times New Roman"/>
                          <a:ea typeface="Calibri"/>
                          <a:cs typeface="Times New Roman"/>
                        </a:rPr>
                        <a:t>432 540,1</a:t>
                      </a:r>
                      <a:endParaRPr lang="ru-RU" sz="1200" dirty="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99,8</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just">
                        <a:spcAft>
                          <a:spcPts val="0"/>
                        </a:spcAft>
                      </a:pPr>
                      <a:r>
                        <a:rPr lang="ru-RU" sz="1200">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812493">
                <a:tc>
                  <a:txBody>
                    <a:bodyPr/>
                    <a:lstStyle/>
                    <a:p>
                      <a:pPr indent="457200" algn="l">
                        <a:spcAft>
                          <a:spcPts val="0"/>
                        </a:spcAft>
                      </a:pPr>
                      <a:r>
                        <a:rPr lang="ru-RU" sz="1200" i="1">
                          <a:latin typeface="Times New Roman"/>
                          <a:ea typeface="Calibri"/>
                          <a:cs typeface="Times New Roman"/>
                        </a:rPr>
                        <a:t>Подпрограмма "Развитие дошкольного, общего образования и дополнительного образования детей"</a:t>
                      </a:r>
                      <a:endParaRPr lang="ru-RU"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382 771,0</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382 154,4</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99,8</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just">
                        <a:spcAft>
                          <a:spcPts val="0"/>
                        </a:spcAft>
                      </a:pPr>
                      <a:r>
                        <a:rPr lang="ru-RU" sz="1200">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566452">
                <a:tc>
                  <a:txBody>
                    <a:bodyPr/>
                    <a:lstStyle/>
                    <a:p>
                      <a:pPr indent="457200" algn="l">
                        <a:spcAft>
                          <a:spcPts val="0"/>
                        </a:spcAft>
                      </a:pPr>
                      <a:r>
                        <a:rPr lang="ru-RU" sz="1200" i="1">
                          <a:latin typeface="Times New Roman"/>
                          <a:ea typeface="Calibri"/>
                          <a:cs typeface="Times New Roman"/>
                        </a:rPr>
                        <a:t>Подпрограмма «Вовлечение детей и подростков в социальную практику»</a:t>
                      </a:r>
                      <a:endParaRPr lang="ru-RU"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31 112,6</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31 112,3</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99,9</a:t>
                      </a:r>
                      <a:endParaRPr lang="ru-RU" sz="120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just">
                        <a:spcAft>
                          <a:spcPts val="0"/>
                        </a:spcAft>
                      </a:pPr>
                      <a:r>
                        <a:rPr lang="ru-RU" sz="1200" dirty="0">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827584" y="548679"/>
          <a:ext cx="7776864" cy="6185847"/>
        </p:xfrm>
        <a:graphic>
          <a:graphicData uri="http://schemas.openxmlformats.org/drawingml/2006/table">
            <a:tbl>
              <a:tblPr/>
              <a:tblGrid>
                <a:gridCol w="561490"/>
                <a:gridCol w="2807447"/>
                <a:gridCol w="1514935"/>
                <a:gridCol w="1574035"/>
                <a:gridCol w="1318957"/>
              </a:tblGrid>
              <a:tr h="892737">
                <a:tc>
                  <a:txBody>
                    <a:bodyPr/>
                    <a:lstStyle/>
                    <a:p>
                      <a:pPr marL="0" indent="0" algn="l">
                        <a:spcAft>
                          <a:spcPts val="0"/>
                        </a:spcAft>
                      </a:pPr>
                      <a:r>
                        <a:rPr lang="ru-RU" sz="1200" i="1" dirty="0">
                          <a:latin typeface="Times New Roman"/>
                          <a:ea typeface="Calibri"/>
                          <a:cs typeface="Times New Roman"/>
                        </a:rPr>
                        <a:t>1.3.</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dirty="0">
                          <a:latin typeface="Times New Roman"/>
                          <a:ea typeface="Calibri"/>
                          <a:cs typeface="Times New Roman"/>
                        </a:rPr>
                        <a:t>Подпрограмма «Совершенствование организации питания учащихся в общеобразовательных организациях Адамовского района»</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7 000,2</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6 874,9</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98,2</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737">
                <a:tc>
                  <a:txBody>
                    <a:bodyPr/>
                    <a:lstStyle/>
                    <a:p>
                      <a:pPr indent="0" algn="l">
                        <a:spcAft>
                          <a:spcPts val="0"/>
                        </a:spcAft>
                      </a:pPr>
                      <a:r>
                        <a:rPr lang="ru-RU" sz="1200" b="1" dirty="0">
                          <a:latin typeface="Times New Roman"/>
                          <a:ea typeface="Calibri"/>
                          <a:cs typeface="Times New Roman"/>
                        </a:rPr>
                        <a:t>2.</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«Информатизация администрации муниципального образования Адамовский район»</a:t>
                      </a:r>
                      <a:endParaRPr lang="ru-RU" sz="120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1 063,6</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1031,7</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97,0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669">
                <a:tc>
                  <a:txBody>
                    <a:bodyPr/>
                    <a:lstStyle/>
                    <a:p>
                      <a:pPr indent="0" algn="l">
                        <a:spcAft>
                          <a:spcPts val="0"/>
                        </a:spcAft>
                      </a:pPr>
                      <a:r>
                        <a:rPr lang="ru-RU" sz="1200" b="1" dirty="0">
                          <a:latin typeface="Times New Roman"/>
                          <a:ea typeface="Calibri"/>
                          <a:cs typeface="Times New Roman"/>
                        </a:rPr>
                        <a:t>3</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«Развитие физической культуры и спорта в Адамовском районе»</a:t>
                      </a:r>
                      <a:endParaRPr lang="ru-RU" sz="120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63 127,5</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63 127,5</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669">
                <a:tc>
                  <a:txBody>
                    <a:bodyPr/>
                    <a:lstStyle/>
                    <a:p>
                      <a:pPr indent="0" algn="l">
                        <a:spcAft>
                          <a:spcPts val="0"/>
                        </a:spcAft>
                      </a:pPr>
                      <a:r>
                        <a:rPr lang="ru-RU" sz="1200" i="1" dirty="0">
                          <a:latin typeface="Times New Roman"/>
                          <a:ea typeface="Calibri"/>
                          <a:cs typeface="Times New Roman"/>
                        </a:rPr>
                        <a:t>3.1</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a:latin typeface="Times New Roman"/>
                          <a:ea typeface="Calibri"/>
                          <a:cs typeface="Times New Roman"/>
                        </a:rPr>
                        <a:t>Подпрограмма «Обеспечение деятельности учреждений  в области физической культуры и спорта»</a:t>
                      </a:r>
                      <a:endParaRPr lang="ru-RU" sz="120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dirty="0">
                          <a:latin typeface="Times New Roman"/>
                          <a:ea typeface="Calibri"/>
                          <a:cs typeface="Times New Roman"/>
                        </a:rPr>
                        <a:t>2 086,7</a:t>
                      </a:r>
                      <a:endParaRPr lang="ru-RU" sz="1200" dirty="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2 086,7</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136">
                <a:tc>
                  <a:txBody>
                    <a:bodyPr/>
                    <a:lstStyle/>
                    <a:p>
                      <a:pPr indent="0" algn="l">
                        <a:spcAft>
                          <a:spcPts val="0"/>
                        </a:spcAft>
                      </a:pPr>
                      <a:r>
                        <a:rPr lang="ru-RU" sz="1200" b="1" dirty="0">
                          <a:latin typeface="Times New Roman"/>
                          <a:ea typeface="Calibri"/>
                          <a:cs typeface="Times New Roman"/>
                        </a:rPr>
                        <a:t>4</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dirty="0">
                          <a:latin typeface="Times New Roman"/>
                          <a:ea typeface="Calibri"/>
                          <a:cs typeface="Times New Roman"/>
                        </a:rPr>
                        <a:t>Муниципальная программа «Развитие культуры Адамовского района»</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104 879,5</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104 879,4</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182">
                <a:tc>
                  <a:txBody>
                    <a:bodyPr/>
                    <a:lstStyle/>
                    <a:p>
                      <a:pPr indent="0" algn="l">
                        <a:spcAft>
                          <a:spcPts val="0"/>
                        </a:spcAft>
                      </a:pPr>
                      <a:r>
                        <a:rPr lang="ru-RU" sz="1200" i="1" dirty="0">
                          <a:latin typeface="Times New Roman"/>
                          <a:ea typeface="Calibri"/>
                          <a:cs typeface="Times New Roman"/>
                        </a:rPr>
                        <a:t>4.1.</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dirty="0">
                          <a:latin typeface="Times New Roman"/>
                          <a:ea typeface="Calibri"/>
                          <a:cs typeface="Times New Roman"/>
                        </a:rPr>
                        <a:t>Подпрограмма «Развитие культурно – </a:t>
                      </a:r>
                      <a:r>
                        <a:rPr lang="ru-RU" sz="1200" i="1" dirty="0" err="1">
                          <a:latin typeface="Times New Roman"/>
                          <a:ea typeface="Calibri"/>
                          <a:cs typeface="Times New Roman"/>
                        </a:rPr>
                        <a:t>досуговых</a:t>
                      </a:r>
                      <a:r>
                        <a:rPr lang="ru-RU" sz="1200" i="1" dirty="0">
                          <a:latin typeface="Times New Roman"/>
                          <a:ea typeface="Calibri"/>
                          <a:cs typeface="Times New Roman"/>
                        </a:rPr>
                        <a:t> учреждений»</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71 664,2</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71 664,2</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136">
                <a:tc>
                  <a:txBody>
                    <a:bodyPr/>
                    <a:lstStyle/>
                    <a:p>
                      <a:pPr indent="0" algn="l">
                        <a:spcAft>
                          <a:spcPts val="0"/>
                        </a:spcAft>
                      </a:pPr>
                      <a:r>
                        <a:rPr lang="ru-RU" sz="1200" i="1" dirty="0">
                          <a:latin typeface="Times New Roman"/>
                          <a:ea typeface="Calibri"/>
                          <a:cs typeface="Times New Roman"/>
                        </a:rPr>
                        <a:t>4.2.</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dirty="0">
                          <a:latin typeface="Times New Roman"/>
                          <a:ea typeface="Calibri"/>
                          <a:cs typeface="Times New Roman"/>
                        </a:rPr>
                        <a:t>Подпрограмма "Развитие учреждения дополнительного образования детей"</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3 332,7</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3 332,7</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669">
                <a:tc>
                  <a:txBody>
                    <a:bodyPr/>
                    <a:lstStyle/>
                    <a:p>
                      <a:pPr indent="0" algn="l">
                        <a:spcAft>
                          <a:spcPts val="0"/>
                        </a:spcAft>
                      </a:pPr>
                      <a:r>
                        <a:rPr lang="ru-RU" sz="1200" i="1" dirty="0">
                          <a:latin typeface="Times New Roman"/>
                          <a:ea typeface="Calibri"/>
                          <a:cs typeface="Times New Roman"/>
                        </a:rPr>
                        <a:t>4.3.</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dirty="0">
                          <a:latin typeface="Times New Roman"/>
                          <a:ea typeface="Calibri"/>
                          <a:cs typeface="Times New Roman"/>
                        </a:rPr>
                        <a:t>Подпрограмма "Создание условий для обеспечения доступности и сохранности музейных фондов"</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969,9</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969,9</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601">
                <a:tc>
                  <a:txBody>
                    <a:bodyPr/>
                    <a:lstStyle/>
                    <a:p>
                      <a:pPr indent="0" algn="l">
                        <a:spcAft>
                          <a:spcPts val="0"/>
                        </a:spcAft>
                      </a:pPr>
                      <a:r>
                        <a:rPr lang="ru-RU" sz="1200" i="1" dirty="0">
                          <a:latin typeface="Times New Roman"/>
                          <a:ea typeface="Calibri"/>
                          <a:cs typeface="Times New Roman"/>
                        </a:rPr>
                        <a:t>4.4.</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dirty="0">
                          <a:latin typeface="Times New Roman"/>
                          <a:ea typeface="Calibri"/>
                          <a:cs typeface="Times New Roman"/>
                        </a:rPr>
                        <a:t>Подпрограмма "Развитие библиотечного дела"</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8 851,3</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8 851,3</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136">
                <a:tc>
                  <a:txBody>
                    <a:bodyPr/>
                    <a:lstStyle/>
                    <a:p>
                      <a:pPr indent="0" algn="l">
                        <a:spcAft>
                          <a:spcPts val="0"/>
                        </a:spcAft>
                      </a:pPr>
                      <a:r>
                        <a:rPr lang="ru-RU" sz="1200" i="1" dirty="0">
                          <a:latin typeface="Times New Roman"/>
                          <a:ea typeface="Calibri"/>
                          <a:cs typeface="Times New Roman"/>
                        </a:rPr>
                        <a:t>4.5.</a:t>
                      </a:r>
                      <a:endParaRPr lang="ru-RU" sz="1200" dirty="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a:latin typeface="Times New Roman"/>
                          <a:ea typeface="Calibri"/>
                          <a:cs typeface="Times New Roman"/>
                        </a:rPr>
                        <a:t>Подпрограмма «Развитие хозяйственной деятельности учреждений культуры»</a:t>
                      </a:r>
                      <a:endParaRPr lang="ru-RU" sz="1200">
                        <a:latin typeface="Arial"/>
                        <a:ea typeface="Times New Roman"/>
                        <a:cs typeface="Times New Roman"/>
                      </a:endParaRPr>
                    </a:p>
                  </a:txBody>
                  <a:tcPr marL="32708" marR="327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16 760,2</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16 760,2</a:t>
                      </a:r>
                      <a:endParaRPr lang="ru-RU" sz="120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dirty="0">
                          <a:latin typeface="Times New Roman"/>
                          <a:ea typeface="Calibri"/>
                          <a:cs typeface="Times New Roman"/>
                        </a:rPr>
                        <a:t>100,0</a:t>
                      </a:r>
                      <a:endParaRPr lang="ru-RU" sz="1200" dirty="0">
                        <a:latin typeface="Arial"/>
                        <a:ea typeface="Times New Roman"/>
                        <a:cs typeface="Times New Roman"/>
                      </a:endParaRPr>
                    </a:p>
                  </a:txBody>
                  <a:tcPr marL="32708" marR="327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467544" y="692696"/>
          <a:ext cx="8352927" cy="6009453"/>
        </p:xfrm>
        <a:graphic>
          <a:graphicData uri="http://schemas.openxmlformats.org/drawingml/2006/table">
            <a:tbl>
              <a:tblPr/>
              <a:tblGrid>
                <a:gridCol w="603081"/>
                <a:gridCol w="3015408"/>
                <a:gridCol w="1627150"/>
                <a:gridCol w="1690632"/>
                <a:gridCol w="1416656"/>
              </a:tblGrid>
              <a:tr h="890142">
                <a:tc>
                  <a:txBody>
                    <a:bodyPr/>
                    <a:lstStyle/>
                    <a:p>
                      <a:pPr indent="0" algn="l">
                        <a:spcAft>
                          <a:spcPts val="0"/>
                        </a:spcAft>
                      </a:pPr>
                      <a:r>
                        <a:rPr lang="ru-RU" sz="1200" b="1">
                          <a:latin typeface="Times New Roman"/>
                          <a:ea typeface="Calibri"/>
                          <a:cs typeface="Times New Roman"/>
                        </a:rPr>
                        <a:t>5</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«Развитие системы градорегулирования муниципального образования Адамовский район»</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94,9</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94,9</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100,0</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2978">
                <a:tc>
                  <a:txBody>
                    <a:bodyPr/>
                    <a:lstStyle/>
                    <a:p>
                      <a:pPr indent="0" algn="l">
                        <a:spcAft>
                          <a:spcPts val="0"/>
                        </a:spcAft>
                      </a:pPr>
                      <a:r>
                        <a:rPr lang="ru-RU" sz="1200" b="1">
                          <a:latin typeface="Times New Roman"/>
                          <a:ea typeface="Calibri"/>
                          <a:cs typeface="Times New Roman"/>
                        </a:rPr>
                        <a:t>6</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«Управление земельно-имущественным комплексом Адамовского района  Оренбургской области»</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572,8</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503,4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87,9</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1630">
                <a:tc>
                  <a:txBody>
                    <a:bodyPr/>
                    <a:lstStyle/>
                    <a:p>
                      <a:pPr indent="0" algn="l">
                        <a:spcAft>
                          <a:spcPts val="0"/>
                        </a:spcAft>
                      </a:pPr>
                      <a:r>
                        <a:rPr lang="ru-RU" sz="1200" b="1">
                          <a:latin typeface="Times New Roman"/>
                          <a:ea typeface="Calibri"/>
                          <a:cs typeface="Times New Roman"/>
                        </a:rPr>
                        <a:t>7</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«Защита населения и территории муниципального образования Адамовский район Оренбургской области от чрезвычайных ситуаций, обеспечение пожарной безопасности и безопасности людей на водных объектах»</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1 707,2</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1 612,4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94,4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7305">
                <a:tc>
                  <a:txBody>
                    <a:bodyPr/>
                    <a:lstStyle/>
                    <a:p>
                      <a:pPr indent="0" algn="l">
                        <a:spcAft>
                          <a:spcPts val="0"/>
                        </a:spcAft>
                      </a:pPr>
                      <a:r>
                        <a:rPr lang="ru-RU" sz="1200" b="1">
                          <a:latin typeface="Times New Roman"/>
                          <a:ea typeface="Calibri"/>
                          <a:cs typeface="Times New Roman"/>
                        </a:rPr>
                        <a:t>8</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«Развитие сельского хозяйства и регулирование рынков сельскохозяйственной продукции, сырья и продовольствия Адамовского района»</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565,4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565,4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100,0</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490">
                <a:tc>
                  <a:txBody>
                    <a:bodyPr/>
                    <a:lstStyle/>
                    <a:p>
                      <a:pPr indent="0" algn="l">
                        <a:spcAft>
                          <a:spcPts val="0"/>
                        </a:spcAft>
                      </a:pPr>
                      <a:r>
                        <a:rPr lang="ru-RU" sz="1200" i="1">
                          <a:latin typeface="Times New Roman"/>
                          <a:ea typeface="Calibri"/>
                          <a:cs typeface="Times New Roman"/>
                        </a:rPr>
                        <a:t>8.1.</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a:latin typeface="Times New Roman"/>
                          <a:ea typeface="Calibri"/>
                          <a:cs typeface="Times New Roman"/>
                        </a:rPr>
                        <a:t>Подпрограмма «Обеспечение реализации программы»</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150,0</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150,0</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2978">
                <a:tc>
                  <a:txBody>
                    <a:bodyPr/>
                    <a:lstStyle/>
                    <a:p>
                      <a:pPr indent="0" algn="l">
                        <a:spcAft>
                          <a:spcPts val="0"/>
                        </a:spcAft>
                      </a:pPr>
                      <a:r>
                        <a:rPr lang="ru-RU" sz="1200" i="1">
                          <a:latin typeface="Times New Roman"/>
                          <a:ea typeface="Calibri"/>
                          <a:cs typeface="Times New Roman"/>
                        </a:rPr>
                        <a:t>8.2.</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a:latin typeface="Times New Roman"/>
                          <a:ea typeface="Calibri"/>
                          <a:cs typeface="Times New Roman"/>
                        </a:rPr>
                        <a:t>Подпрограмма «Отлов и содержание безнадзорных животных, защита населения от болезней, общих для человека и животных»</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415,4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415,4</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142">
                <a:tc>
                  <a:txBody>
                    <a:bodyPr/>
                    <a:lstStyle/>
                    <a:p>
                      <a:pPr indent="0" algn="l">
                        <a:spcAft>
                          <a:spcPts val="0"/>
                        </a:spcAft>
                      </a:pPr>
                      <a:r>
                        <a:rPr lang="ru-RU" sz="1200" b="1" dirty="0">
                          <a:latin typeface="Times New Roman"/>
                          <a:ea typeface="Calibri"/>
                          <a:cs typeface="Times New Roman"/>
                        </a:rPr>
                        <a:t>9</a:t>
                      </a:r>
                      <a:endParaRPr lang="ru-RU" sz="1200" dirty="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«Реализация молодежной политики на территории муниципального образования Адамовский район Оренбургской области»</a:t>
                      </a:r>
                      <a:endParaRPr lang="ru-RU" sz="1200">
                        <a:latin typeface="Arial"/>
                        <a:ea typeface="Times New Roman"/>
                        <a:cs typeface="Times New Roman"/>
                      </a:endParaRPr>
                    </a:p>
                  </a:txBody>
                  <a:tcPr marL="33867" marR="338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6 237,2</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6 236,7</a:t>
                      </a:r>
                      <a:endParaRPr lang="ru-RU" sz="120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dirty="0">
                          <a:latin typeface="Times New Roman"/>
                          <a:ea typeface="Calibri"/>
                          <a:cs typeface="Times New Roman"/>
                        </a:rPr>
                        <a:t>99,9</a:t>
                      </a:r>
                      <a:endParaRPr lang="ru-RU" sz="1200" dirty="0">
                        <a:latin typeface="Arial"/>
                        <a:ea typeface="Times New Roman"/>
                        <a:cs typeface="Times New Roman"/>
                      </a:endParaRPr>
                    </a:p>
                  </a:txBody>
                  <a:tcPr marL="33867" marR="338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467543" y="764703"/>
          <a:ext cx="8280920" cy="5869445"/>
        </p:xfrm>
        <a:graphic>
          <a:graphicData uri="http://schemas.openxmlformats.org/drawingml/2006/table">
            <a:tbl>
              <a:tblPr/>
              <a:tblGrid>
                <a:gridCol w="597881"/>
                <a:gridCol w="2989412"/>
                <a:gridCol w="1613124"/>
                <a:gridCol w="1676057"/>
                <a:gridCol w="1404446"/>
              </a:tblGrid>
              <a:tr h="530242">
                <a:tc>
                  <a:txBody>
                    <a:bodyPr/>
                    <a:lstStyle/>
                    <a:p>
                      <a:pPr indent="0" algn="l">
                        <a:spcAft>
                          <a:spcPts val="0"/>
                        </a:spcAft>
                      </a:pPr>
                      <a:r>
                        <a:rPr lang="ru-RU" sz="1200" i="1" dirty="0">
                          <a:latin typeface="Times New Roman"/>
                          <a:ea typeface="Calibri"/>
                          <a:cs typeface="Times New Roman"/>
                        </a:rPr>
                        <a:t>9.1.</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a:latin typeface="Times New Roman"/>
                          <a:ea typeface="Calibri"/>
                          <a:cs typeface="Times New Roman"/>
                        </a:rPr>
                        <a:t>Подпрограмма  «Обеспечение жильем молодых семей в Адамовском районе Оренбургской области»</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5 895,2</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5 895,2</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7920">
                <a:tc>
                  <a:txBody>
                    <a:bodyPr/>
                    <a:lstStyle/>
                    <a:p>
                      <a:pPr indent="0" algn="l">
                        <a:spcAft>
                          <a:spcPts val="0"/>
                        </a:spcAft>
                      </a:pPr>
                      <a:r>
                        <a:rPr lang="ru-RU" sz="1200" b="1" dirty="0">
                          <a:latin typeface="Times New Roman"/>
                          <a:ea typeface="Calibri"/>
                          <a:cs typeface="Times New Roman"/>
                        </a:rPr>
                        <a:t>10</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«Комплексные меры противодействия злоупотреблению наркотиками и их незаконному обороту в Адамовском районе»</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18,0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18,0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100,0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2801">
                <a:tc>
                  <a:txBody>
                    <a:bodyPr/>
                    <a:lstStyle/>
                    <a:p>
                      <a:pPr indent="0" algn="l">
                        <a:spcAft>
                          <a:spcPts val="0"/>
                        </a:spcAft>
                      </a:pPr>
                      <a:r>
                        <a:rPr lang="ru-RU" sz="1200" b="1" dirty="0">
                          <a:latin typeface="Times New Roman"/>
                          <a:ea typeface="Calibri"/>
                          <a:cs typeface="Times New Roman"/>
                        </a:rPr>
                        <a:t>11</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«Повышение безопасности дорожного движения в Адамовском районе»</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68,9</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68,9</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100,0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5361">
                <a:tc>
                  <a:txBody>
                    <a:bodyPr/>
                    <a:lstStyle/>
                    <a:p>
                      <a:pPr indent="0" algn="l">
                        <a:spcAft>
                          <a:spcPts val="0"/>
                        </a:spcAft>
                      </a:pPr>
                      <a:r>
                        <a:rPr lang="ru-RU" sz="1200" b="1" dirty="0">
                          <a:latin typeface="Times New Roman"/>
                          <a:ea typeface="Calibri"/>
                          <a:cs typeface="Times New Roman"/>
                        </a:rPr>
                        <a:t>12</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«Обеспечение правопорядка на территории муниципального образования Адамовский район»</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40,0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36,5</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91,2</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2801">
                <a:tc>
                  <a:txBody>
                    <a:bodyPr/>
                    <a:lstStyle/>
                    <a:p>
                      <a:pPr indent="0" algn="l">
                        <a:spcAft>
                          <a:spcPts val="0"/>
                        </a:spcAft>
                      </a:pPr>
                      <a:r>
                        <a:rPr lang="ru-RU" sz="1200" b="1" dirty="0">
                          <a:latin typeface="Times New Roman"/>
                          <a:ea typeface="Calibri"/>
                          <a:cs typeface="Times New Roman"/>
                        </a:rPr>
                        <a:t>13</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«Развитие муниципальной службы в администрации Адамовского района»</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34 189,6</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33 563,3</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98,2</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2801">
                <a:tc>
                  <a:txBody>
                    <a:bodyPr/>
                    <a:lstStyle/>
                    <a:p>
                      <a:pPr indent="0" algn="l">
                        <a:spcAft>
                          <a:spcPts val="0"/>
                        </a:spcAft>
                      </a:pPr>
                      <a:r>
                        <a:rPr lang="ru-RU" sz="1200" b="1" dirty="0">
                          <a:latin typeface="Times New Roman"/>
                          <a:ea typeface="Calibri"/>
                          <a:cs typeface="Times New Roman"/>
                        </a:rPr>
                        <a:t>14</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«Управление муниципальными финансами Адамовского района»</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103 079,8</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103 044,6</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a:latin typeface="Times New Roman"/>
                          <a:ea typeface="Calibri"/>
                          <a:cs typeface="Times New Roman"/>
                        </a:rPr>
                        <a:t>99,9</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0242">
                <a:tc>
                  <a:txBody>
                    <a:bodyPr/>
                    <a:lstStyle/>
                    <a:p>
                      <a:pPr indent="0" algn="l">
                        <a:spcAft>
                          <a:spcPts val="0"/>
                        </a:spcAft>
                      </a:pPr>
                      <a:r>
                        <a:rPr lang="ru-RU" sz="1200" i="1" dirty="0">
                          <a:latin typeface="Times New Roman"/>
                          <a:ea typeface="Calibri"/>
                          <a:cs typeface="Times New Roman"/>
                        </a:rPr>
                        <a:t>14.1.</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i="1">
                          <a:latin typeface="Times New Roman"/>
                          <a:ea typeface="Calibri"/>
                          <a:cs typeface="Times New Roman"/>
                        </a:rPr>
                        <a:t>Подпрограмма «Повышение финансовой самостоятельности бюджетов поселений»</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85 331,3</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i="1">
                          <a:latin typeface="Times New Roman"/>
                          <a:ea typeface="Calibri"/>
                          <a:cs typeface="Times New Roman"/>
                        </a:rPr>
                        <a:t>85 331,3</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i="1">
                          <a:latin typeface="Times New Roman"/>
                          <a:ea typeface="Calibri"/>
                          <a:cs typeface="Times New Roman"/>
                        </a:rPr>
                        <a:t>100,0</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0481">
                <a:tc>
                  <a:txBody>
                    <a:bodyPr/>
                    <a:lstStyle/>
                    <a:p>
                      <a:pPr indent="0" algn="l">
                        <a:spcAft>
                          <a:spcPts val="0"/>
                        </a:spcAft>
                      </a:pPr>
                      <a:r>
                        <a:rPr lang="ru-RU" sz="1200" b="1" dirty="0">
                          <a:latin typeface="Times New Roman"/>
                          <a:ea typeface="Calibri"/>
                          <a:cs typeface="Times New Roman"/>
                        </a:rPr>
                        <a:t>15</a:t>
                      </a:r>
                      <a:endParaRPr lang="ru-RU" sz="1200" dirty="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200" b="1">
                          <a:latin typeface="Times New Roman"/>
                          <a:ea typeface="Calibri"/>
                          <a:cs typeface="Times New Roman"/>
                        </a:rPr>
                        <a:t>Муниципальная программа «Гармонизация  межэтнических и межконфессиональных отношений на территории  муниципального образования Адамовский район»</a:t>
                      </a:r>
                      <a:endParaRPr lang="ru-RU" sz="1200">
                        <a:latin typeface="Arial"/>
                        <a:ea typeface="Times New Roman"/>
                        <a:cs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168,9</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200" b="1">
                          <a:latin typeface="Times New Roman"/>
                          <a:ea typeface="Calibri"/>
                          <a:cs typeface="Times New Roman"/>
                        </a:rPr>
                        <a:t>168,9</a:t>
                      </a:r>
                      <a:endParaRPr lang="ru-RU" sz="120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200" b="1" dirty="0">
                          <a:latin typeface="Times New Roman"/>
                          <a:ea typeface="Calibri"/>
                          <a:cs typeface="Times New Roman"/>
                        </a:rPr>
                        <a:t>100,0</a:t>
                      </a:r>
                      <a:endParaRPr lang="ru-RU" sz="1200" dirty="0">
                        <a:latin typeface="Arial"/>
                        <a:ea typeface="Times New Roman"/>
                        <a:cs typeface="Times New Roman"/>
                      </a:endParaRPr>
                    </a:p>
                  </a:txBody>
                  <a:tcPr marL="34636" marR="346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467545" y="692694"/>
          <a:ext cx="8424935" cy="6105006"/>
        </p:xfrm>
        <a:graphic>
          <a:graphicData uri="http://schemas.openxmlformats.org/drawingml/2006/table">
            <a:tbl>
              <a:tblPr/>
              <a:tblGrid>
                <a:gridCol w="608280"/>
                <a:gridCol w="3041401"/>
                <a:gridCol w="1641178"/>
                <a:gridCol w="1705205"/>
                <a:gridCol w="1428871"/>
              </a:tblGrid>
              <a:tr h="990558">
                <a:tc>
                  <a:txBody>
                    <a:bodyPr/>
                    <a:lstStyle/>
                    <a:p>
                      <a:pPr indent="0" algn="l">
                        <a:spcAft>
                          <a:spcPts val="0"/>
                        </a:spcAft>
                      </a:pPr>
                      <a:r>
                        <a:rPr lang="ru-RU" sz="1400" b="1" dirty="0">
                          <a:latin typeface="Times New Roman"/>
                          <a:ea typeface="Calibri"/>
                          <a:cs typeface="Times New Roman"/>
                        </a:rPr>
                        <a:t>16</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400" b="1">
                          <a:latin typeface="Times New Roman"/>
                          <a:ea typeface="Calibri"/>
                          <a:cs typeface="Times New Roman"/>
                        </a:rPr>
                        <a:t>Муниципальная программа «Профилактика экстремизма на территории муниципального образования Адамовский район»</a:t>
                      </a:r>
                      <a:endParaRPr lang="ru-RU" sz="140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17,0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17,0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400" b="1">
                          <a:latin typeface="Times New Roman"/>
                          <a:ea typeface="Calibri"/>
                          <a:cs typeface="Times New Roman"/>
                        </a:rPr>
                        <a:t>100,0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5837">
                <a:tc>
                  <a:txBody>
                    <a:bodyPr/>
                    <a:lstStyle/>
                    <a:p>
                      <a:pPr indent="0" algn="l">
                        <a:spcAft>
                          <a:spcPts val="0"/>
                        </a:spcAft>
                      </a:pPr>
                      <a:r>
                        <a:rPr lang="ru-RU" sz="1400" b="1" dirty="0">
                          <a:latin typeface="Times New Roman"/>
                          <a:ea typeface="Calibri"/>
                          <a:cs typeface="Times New Roman"/>
                        </a:rPr>
                        <a:t>17</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400" b="1">
                          <a:latin typeface="Times New Roman"/>
                          <a:ea typeface="Calibri"/>
                          <a:cs typeface="Times New Roman"/>
                        </a:rPr>
                        <a:t>Муниципальная программа «Обеспечение жильем отдельных категорий граждан, установленных законодательством Оренбургской области, на территории муниципального образования Адамовский район»</a:t>
                      </a:r>
                      <a:endParaRPr lang="ru-RU" sz="140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9 743,9</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9 305,6</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400" b="1">
                          <a:latin typeface="Times New Roman"/>
                          <a:ea typeface="Calibri"/>
                          <a:cs typeface="Times New Roman"/>
                        </a:rPr>
                        <a:t>95,5</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116">
                <a:tc>
                  <a:txBody>
                    <a:bodyPr/>
                    <a:lstStyle/>
                    <a:p>
                      <a:pPr indent="0" algn="l">
                        <a:spcAft>
                          <a:spcPts val="0"/>
                        </a:spcAft>
                      </a:pPr>
                      <a:r>
                        <a:rPr lang="ru-RU" sz="1400" b="1" dirty="0">
                          <a:latin typeface="Times New Roman"/>
                          <a:ea typeface="Calibri"/>
                          <a:cs typeface="Times New Roman"/>
                        </a:rPr>
                        <a:t>18</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400" b="1">
                          <a:latin typeface="Times New Roman"/>
                          <a:ea typeface="Calibri"/>
                          <a:cs typeface="Times New Roman"/>
                        </a:rPr>
                        <a:t>Муниципальная программа «Экономическое развитие муниципального образования Адамовский район»</a:t>
                      </a:r>
                      <a:endParaRPr lang="ru-RU" sz="140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2 806,7</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2 806,7</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400" b="1">
                          <a:latin typeface="Times New Roman"/>
                          <a:ea typeface="Calibri"/>
                          <a:cs typeface="Times New Roman"/>
                        </a:rPr>
                        <a:t>100,0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116">
                <a:tc>
                  <a:txBody>
                    <a:bodyPr/>
                    <a:lstStyle/>
                    <a:p>
                      <a:pPr indent="0" algn="l">
                        <a:spcAft>
                          <a:spcPts val="0"/>
                        </a:spcAft>
                      </a:pPr>
                      <a:r>
                        <a:rPr lang="ru-RU" sz="1400" i="1" dirty="0">
                          <a:latin typeface="Times New Roman"/>
                          <a:ea typeface="Calibri"/>
                          <a:cs typeface="Times New Roman"/>
                        </a:rPr>
                        <a:t>18.1.</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400" i="1" dirty="0">
                          <a:latin typeface="Times New Roman"/>
                          <a:ea typeface="Calibri"/>
                          <a:cs typeface="Times New Roman"/>
                        </a:rPr>
                        <a:t>Подпрограмма «Развитие малого и среднего предпринимательства в Адамовском районе»</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i="1">
                          <a:latin typeface="Times New Roman"/>
                          <a:ea typeface="Calibri"/>
                          <a:cs typeface="Times New Roman"/>
                        </a:rPr>
                        <a:t>70,0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i="1">
                          <a:latin typeface="Times New Roman"/>
                          <a:ea typeface="Calibri"/>
                          <a:cs typeface="Times New Roman"/>
                        </a:rPr>
                        <a:t>70,0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400" i="1">
                          <a:latin typeface="Times New Roman"/>
                          <a:ea typeface="Calibri"/>
                          <a:cs typeface="Times New Roman"/>
                        </a:rPr>
                        <a:t>100,0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3303">
                <a:tc>
                  <a:txBody>
                    <a:bodyPr/>
                    <a:lstStyle/>
                    <a:p>
                      <a:pPr indent="0" algn="l">
                        <a:spcAft>
                          <a:spcPts val="0"/>
                        </a:spcAft>
                      </a:pPr>
                      <a:r>
                        <a:rPr lang="ru-RU" sz="1400" i="1" dirty="0">
                          <a:latin typeface="Times New Roman"/>
                          <a:ea typeface="Calibri"/>
                          <a:cs typeface="Times New Roman"/>
                        </a:rPr>
                        <a:t>18.2.</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400" i="1">
                          <a:latin typeface="Times New Roman"/>
                          <a:ea typeface="Calibri"/>
                          <a:cs typeface="Times New Roman"/>
                        </a:rPr>
                        <a:t>Подпрограмма "Развитие торговли в Адамовском районе"</a:t>
                      </a:r>
                      <a:endParaRPr lang="ru-RU" sz="140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i="1">
                          <a:latin typeface="Times New Roman"/>
                          <a:ea typeface="Calibri"/>
                          <a:cs typeface="Times New Roman"/>
                        </a:rPr>
                        <a:t>228,4</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i="1">
                          <a:latin typeface="Times New Roman"/>
                          <a:ea typeface="Calibri"/>
                          <a:cs typeface="Times New Roman"/>
                        </a:rPr>
                        <a:t>228,4</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400" i="1">
                          <a:latin typeface="Times New Roman"/>
                          <a:ea typeface="Calibri"/>
                          <a:cs typeface="Times New Roman"/>
                        </a:rPr>
                        <a:t>100,0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558">
                <a:tc>
                  <a:txBody>
                    <a:bodyPr/>
                    <a:lstStyle/>
                    <a:p>
                      <a:pPr indent="0" algn="l">
                        <a:spcAft>
                          <a:spcPts val="0"/>
                        </a:spcAft>
                      </a:pPr>
                      <a:r>
                        <a:rPr lang="ru-RU" sz="1400" i="1" dirty="0">
                          <a:latin typeface="Times New Roman"/>
                          <a:ea typeface="Calibri"/>
                          <a:cs typeface="Times New Roman"/>
                        </a:rPr>
                        <a:t>18.3.</a:t>
                      </a:r>
                      <a:endParaRPr lang="ru-RU" sz="1400" dirty="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l">
                        <a:spcAft>
                          <a:spcPts val="0"/>
                        </a:spcAft>
                      </a:pPr>
                      <a:r>
                        <a:rPr lang="ru-RU" sz="1400" i="1">
                          <a:latin typeface="Times New Roman"/>
                          <a:ea typeface="Calibri"/>
                          <a:cs typeface="Times New Roman"/>
                        </a:rPr>
                        <a:t>Подпрограмма «Повышение эффективности муниципального управления социально-экономическим развитием Адамовского района»</a:t>
                      </a:r>
                      <a:endParaRPr lang="ru-RU" sz="1400">
                        <a:latin typeface="Arial"/>
                        <a:ea typeface="Times New Roman"/>
                        <a:cs typeface="Times New Roman"/>
                      </a:endParaRPr>
                    </a:p>
                  </a:txBody>
                  <a:tcPr marL="42817" marR="42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i="1" dirty="0">
                          <a:latin typeface="Times New Roman"/>
                          <a:ea typeface="Calibri"/>
                          <a:cs typeface="Times New Roman"/>
                        </a:rPr>
                        <a:t>2 508,3</a:t>
                      </a:r>
                      <a:endParaRPr lang="ru-RU" sz="1400" dirty="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i="1">
                          <a:latin typeface="Times New Roman"/>
                          <a:ea typeface="Calibri"/>
                          <a:cs typeface="Times New Roman"/>
                        </a:rPr>
                        <a:t>2 508,3</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spcAft>
                          <a:spcPts val="0"/>
                        </a:spcAft>
                      </a:pPr>
                      <a:r>
                        <a:rPr lang="ru-RU" sz="1400" i="1">
                          <a:latin typeface="Times New Roman"/>
                          <a:ea typeface="Calibri"/>
                          <a:cs typeface="Times New Roman"/>
                        </a:rPr>
                        <a:t>100,0</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187">
                <a:tc gridSpan="2">
                  <a:txBody>
                    <a:bodyPr/>
                    <a:lstStyle/>
                    <a:p>
                      <a:pPr indent="457200" algn="ctr">
                        <a:spcAft>
                          <a:spcPts val="0"/>
                        </a:spcAft>
                      </a:pPr>
                      <a:r>
                        <a:rPr lang="ru-RU" sz="1400" b="1">
                          <a:latin typeface="Times New Roman"/>
                          <a:ea typeface="Calibri"/>
                          <a:cs typeface="Times New Roman"/>
                        </a:rPr>
                        <a:t>ВСЕГО</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indent="457200" algn="ctr">
                        <a:spcAft>
                          <a:spcPts val="0"/>
                        </a:spcAft>
                      </a:pPr>
                      <a:r>
                        <a:rPr lang="ru-RU" sz="1400" b="1">
                          <a:latin typeface="Times New Roman"/>
                          <a:ea typeface="Calibri"/>
                          <a:cs typeface="Times New Roman"/>
                        </a:rPr>
                        <a:t>761 795,6</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a:latin typeface="Times New Roman"/>
                          <a:ea typeface="Calibri"/>
                          <a:cs typeface="Times New Roman"/>
                        </a:rPr>
                        <a:t>759 620,9</a:t>
                      </a:r>
                      <a:endParaRPr lang="ru-RU" sz="140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spcAft>
                          <a:spcPts val="0"/>
                        </a:spcAft>
                      </a:pPr>
                      <a:r>
                        <a:rPr lang="ru-RU" sz="1400" b="1" dirty="0">
                          <a:latin typeface="Times New Roman"/>
                          <a:ea typeface="Calibri"/>
                          <a:cs typeface="Times New Roman"/>
                        </a:rPr>
                        <a:t>99,7 %</a:t>
                      </a:r>
                      <a:endParaRPr lang="ru-RU" sz="1400" dirty="0">
                        <a:latin typeface="Arial"/>
                        <a:ea typeface="Times New Roman"/>
                        <a:cs typeface="Times New Roman"/>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755576" y="332656"/>
            <a:ext cx="7488833" cy="52322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Сведения о достигнутых целевых показателей (индикаторов) муниципальных программ (подпрограмм) за отчетный год</a:t>
            </a:r>
            <a:endParaRPr kumimoji="0" lang="ru-RU" sz="18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179512" y="1052736"/>
            <a:ext cx="8784976" cy="562526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r>
              <a:rPr lang="ru-RU" sz="1200" dirty="0" smtClean="0">
                <a:latin typeface="Times New Roman" pitchFamily="18" charset="0"/>
                <a:cs typeface="Times New Roman" pitchFamily="18" charset="0"/>
              </a:rPr>
              <a:t>Для оценки программ в соответствии с данным критерием, производились расчеты по определению выполнения целевых показателей по каждой из муниципальных программ. При этом оценивалось, все ли достигнутые целевые показатели соответствуют на 100% значениям, утвержденным муниципальной программой.</a:t>
            </a:r>
          </a:p>
          <a:p>
            <a:pPr indent="457200"/>
            <a:r>
              <a:rPr lang="ru-RU" sz="1200" dirty="0" smtClean="0">
                <a:latin typeface="Times New Roman" pitchFamily="18" charset="0"/>
                <a:cs typeface="Times New Roman" pitchFamily="18" charset="0"/>
              </a:rPr>
              <a:t>Целевые показатели (индикаторы) 11 (одиннадцати) муниципальных программ выполнены на 100%:</a:t>
            </a:r>
          </a:p>
          <a:p>
            <a:pPr indent="457200"/>
            <a:r>
              <a:rPr lang="ru-RU" sz="1200" dirty="0" smtClean="0">
                <a:latin typeface="Times New Roman" pitchFamily="18" charset="0"/>
                <a:cs typeface="Times New Roman" pitchFamily="18" charset="0"/>
              </a:rPr>
              <a:t>Муниципальная программа «Развитие муниципальной службы в администрации Адамовского района»;</a:t>
            </a:r>
          </a:p>
          <a:p>
            <a:pPr indent="457200"/>
            <a:r>
              <a:rPr lang="ru-RU" sz="1200" dirty="0" smtClean="0">
                <a:latin typeface="Times New Roman" pitchFamily="18" charset="0"/>
                <a:cs typeface="Times New Roman" pitchFamily="18" charset="0"/>
              </a:rPr>
              <a:t>Муниципальная программа «Реализация молодежной политики на территории муниципального образования Адамовский район Оренбургской области»;</a:t>
            </a:r>
          </a:p>
          <a:p>
            <a:pPr indent="457200"/>
            <a:r>
              <a:rPr lang="ru-RU" sz="1200" dirty="0" smtClean="0">
                <a:latin typeface="Times New Roman" pitchFamily="18" charset="0"/>
                <a:cs typeface="Times New Roman" pitchFamily="18" charset="0"/>
              </a:rPr>
              <a:t>Муниципальная программа «Развитие системы градорегулирования  муниципального образования Адамовский район»;</a:t>
            </a:r>
          </a:p>
          <a:p>
            <a:pPr indent="457200"/>
            <a:r>
              <a:rPr lang="ru-RU" sz="1200" dirty="0" smtClean="0">
                <a:latin typeface="Times New Roman" pitchFamily="18" charset="0"/>
                <a:cs typeface="Times New Roman" pitchFamily="18" charset="0"/>
              </a:rPr>
              <a:t>Муниципальная программа «Информатизация администрации муниципального образования Адамовский район»; </a:t>
            </a:r>
          </a:p>
          <a:p>
            <a:pPr indent="457200"/>
            <a:r>
              <a:rPr lang="ru-RU" sz="1200" dirty="0" smtClean="0">
                <a:latin typeface="Times New Roman" pitchFamily="18" charset="0"/>
                <a:cs typeface="Times New Roman" pitchFamily="18" charset="0"/>
              </a:rPr>
              <a:t>Муниципальная программа «Развитие физической культуры и спорта в Адамовском районе»;</a:t>
            </a:r>
          </a:p>
          <a:p>
            <a:pPr indent="457200"/>
            <a:r>
              <a:rPr lang="ru-RU" sz="1200" dirty="0" smtClean="0">
                <a:latin typeface="Times New Roman" pitchFamily="18" charset="0"/>
                <a:cs typeface="Times New Roman" pitchFamily="18" charset="0"/>
              </a:rPr>
              <a:t>Муниципальная программа «Повышение безопасности дорожного движения в Адамовском районе»;</a:t>
            </a:r>
          </a:p>
          <a:p>
            <a:pPr indent="457200"/>
            <a:r>
              <a:rPr lang="ru-RU" sz="1200" dirty="0" smtClean="0">
                <a:latin typeface="Times New Roman" pitchFamily="18" charset="0"/>
                <a:cs typeface="Times New Roman" pitchFamily="18" charset="0"/>
              </a:rPr>
              <a:t>Муниципальная программа «Комплексные меры противодействия злоупотреблению наркотиками и их незаконному обороту в Адамовском районе»;</a:t>
            </a:r>
          </a:p>
          <a:p>
            <a:pPr indent="457200"/>
            <a:r>
              <a:rPr lang="ru-RU" sz="1200" dirty="0" smtClean="0">
                <a:latin typeface="Times New Roman" pitchFamily="18" charset="0"/>
                <a:cs typeface="Times New Roman" pitchFamily="18" charset="0"/>
              </a:rPr>
              <a:t>Муниципальная программа «Управление земельно-имущественным комплексом Адамовского района Оренбургской области»; </a:t>
            </a:r>
          </a:p>
          <a:p>
            <a:pPr indent="457200"/>
            <a:r>
              <a:rPr lang="ru-RU" sz="1200" dirty="0" smtClean="0">
                <a:latin typeface="Times New Roman" pitchFamily="18" charset="0"/>
                <a:cs typeface="Times New Roman" pitchFamily="18" charset="0"/>
              </a:rPr>
              <a:t>Муниципальная программа «Профилактика экстремизма на территории муниципального образования Адамовский район»;</a:t>
            </a:r>
          </a:p>
          <a:p>
            <a:pPr indent="457200"/>
            <a:r>
              <a:rPr lang="ru-RU" sz="1200" dirty="0" smtClean="0">
                <a:latin typeface="Times New Roman" pitchFamily="18" charset="0"/>
                <a:cs typeface="Times New Roman" pitchFamily="18" charset="0"/>
              </a:rPr>
              <a:t>Муниципальная программа «Улучшение условий и охраны труда в Адамовском районе на 2017-2020 годы»;</a:t>
            </a:r>
          </a:p>
          <a:p>
            <a:pPr indent="457200"/>
            <a:r>
              <a:rPr lang="ru-RU" sz="1200" dirty="0" smtClean="0">
                <a:latin typeface="Times New Roman" pitchFamily="18" charset="0"/>
                <a:cs typeface="Times New Roman" pitchFamily="18" charset="0"/>
              </a:rPr>
              <a:t>Муниципальная программа «Защита населения и территории муниципального образования Адамовский район Оренбургской области от чрезвычайных ситуаций, обеспечение пожарной безопасности и безопасности людей на водных объектах».</a:t>
            </a:r>
          </a:p>
          <a:p>
            <a:pPr indent="457200"/>
            <a:r>
              <a:rPr lang="ru-RU" sz="1200" dirty="0" smtClean="0">
                <a:latin typeface="Times New Roman" pitchFamily="18" charset="0"/>
                <a:cs typeface="Times New Roman" pitchFamily="18" charset="0"/>
              </a:rPr>
              <a:t>По 6 (шести) муниципальным программам среднее значение  целевых показателей составило 74,5%:</a:t>
            </a:r>
          </a:p>
          <a:p>
            <a:pPr indent="457200"/>
            <a:r>
              <a:rPr lang="ru-RU" sz="1200" dirty="0" smtClean="0">
                <a:latin typeface="Times New Roman" pitchFamily="18" charset="0"/>
                <a:cs typeface="Times New Roman" pitchFamily="18" charset="0"/>
              </a:rPr>
              <a:t>Муниципальная программа «Развитие культуры Адамовского района» - 85,2%;</a:t>
            </a:r>
          </a:p>
          <a:p>
            <a:pPr indent="457200"/>
            <a:r>
              <a:rPr lang="ru-RU" sz="1200" dirty="0" smtClean="0">
                <a:latin typeface="Times New Roman" pitchFamily="18" charset="0"/>
                <a:cs typeface="Times New Roman" pitchFamily="18" charset="0"/>
              </a:rPr>
              <a:t>Муниципальная программа «Развитие системы образования Адамовского района» - 72,7%;</a:t>
            </a:r>
          </a:p>
          <a:p>
            <a:pPr indent="457200"/>
            <a:r>
              <a:rPr lang="ru-RU" sz="1200" dirty="0" smtClean="0">
                <a:latin typeface="Times New Roman" pitchFamily="18" charset="0"/>
                <a:cs typeface="Times New Roman" pitchFamily="18" charset="0"/>
              </a:rPr>
              <a:t>Муниципальная программа «Обеспечение правопорядка на территории муниципального образования Адамовский район» - 75,0%;</a:t>
            </a:r>
          </a:p>
          <a:p>
            <a:pPr indent="457200"/>
            <a:r>
              <a:rPr lang="ru-RU" sz="1200" dirty="0" smtClean="0">
                <a:latin typeface="Times New Roman" pitchFamily="18" charset="0"/>
                <a:cs typeface="Times New Roman" pitchFamily="18" charset="0"/>
              </a:rPr>
              <a:t>Муниципальная программа «Развитие сельского хозяйства и регулирование рынков сельскохозяйственной продукции, сырья и продовольствия Адамовского района» - 60,0%;</a:t>
            </a:r>
          </a:p>
          <a:p>
            <a:pPr indent="457200"/>
            <a:r>
              <a:rPr lang="ru-RU" sz="1200" dirty="0" smtClean="0">
                <a:latin typeface="Times New Roman" pitchFamily="18" charset="0"/>
                <a:cs typeface="Times New Roman" pitchFamily="18" charset="0"/>
              </a:rPr>
              <a:t>Муниципальная программа «Экономическое развитие муниципального образования Адамовский район» - 87,5%;</a:t>
            </a:r>
          </a:p>
          <a:p>
            <a:pPr indent="457200"/>
            <a:r>
              <a:rPr lang="ru-RU" sz="1200" dirty="0" smtClean="0">
                <a:latin typeface="Times New Roman" pitchFamily="18" charset="0"/>
                <a:cs typeface="Times New Roman" pitchFamily="18" charset="0"/>
              </a:rPr>
              <a:t>Муниципальная программа «Обеспечение жильем отдельных категорий граждан, установленных законодательством Оренбургской области, на территории муниципального образования Адамовский район» - 66,7%;</a:t>
            </a:r>
          </a:p>
        </p:txBody>
      </p:sp>
      <p:cxnSp>
        <p:nvCxnSpPr>
          <p:cNvPr id="4" name="Прямая соединительная линия 3"/>
          <p:cNvCxnSpPr/>
          <p:nvPr/>
        </p:nvCxnSpPr>
        <p:spPr>
          <a:xfrm>
            <a:off x="2195736" y="836712"/>
            <a:ext cx="4752528"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ОБЩЕГОСУДАРТВЕННЫЕ ВОПРОСЫ</a:t>
            </a:r>
            <a:endParaRPr lang="ru-RU" sz="2000" b="1" dirty="0">
              <a:solidFill>
                <a:schemeClr val="tx2">
                  <a:lumMod val="50000"/>
                </a:schemeClr>
              </a:solidFill>
            </a:endParaRPr>
          </a:p>
        </p:txBody>
      </p:sp>
      <p:cxnSp>
        <p:nvCxnSpPr>
          <p:cNvPr id="8" name="Прямая соединительная линия 7"/>
          <p:cNvCxnSpPr/>
          <p:nvPr/>
        </p:nvCxnSpPr>
        <p:spPr>
          <a:xfrm>
            <a:off x="2195736" y="836712"/>
            <a:ext cx="5184576"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7" name="Схема 16"/>
          <p:cNvGraphicFramePr/>
          <p:nvPr/>
        </p:nvGraphicFramePr>
        <p:xfrm>
          <a:off x="107504" y="1268760"/>
          <a:ext cx="3096344"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Схема 17"/>
          <p:cNvGraphicFramePr/>
          <p:nvPr/>
        </p:nvGraphicFramePr>
        <p:xfrm>
          <a:off x="4499992" y="1268760"/>
          <a:ext cx="3960440" cy="24482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9" name="Схема 18"/>
          <p:cNvGraphicFramePr/>
          <p:nvPr/>
        </p:nvGraphicFramePr>
        <p:xfrm>
          <a:off x="4499992" y="4149080"/>
          <a:ext cx="4104456" cy="23762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0" name="Правая фигурная скобка 19"/>
          <p:cNvSpPr/>
          <p:nvPr/>
        </p:nvSpPr>
        <p:spPr>
          <a:xfrm>
            <a:off x="3275856" y="1484784"/>
            <a:ext cx="936104" cy="4968552"/>
          </a:xfrm>
          <a:prstGeom prst="rightBrace">
            <a:avLst>
              <a:gd name="adj1" fmla="val 8333"/>
              <a:gd name="adj2" fmla="val 50000"/>
            </a:avLst>
          </a:prstGeom>
          <a:ln w="12700">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763688"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Исполнение по доходам районного бюджета</a:t>
            </a:r>
            <a:endParaRPr lang="ru-RU" sz="2000" b="1" dirty="0">
              <a:solidFill>
                <a:schemeClr val="tx2">
                  <a:lumMod val="50000"/>
                </a:schemeClr>
              </a:solidFill>
            </a:endParaRPr>
          </a:p>
        </p:txBody>
      </p:sp>
      <p:graphicFrame>
        <p:nvGraphicFramePr>
          <p:cNvPr id="11" name="Диаграмма 10"/>
          <p:cNvGraphicFramePr/>
          <p:nvPr/>
        </p:nvGraphicFramePr>
        <p:xfrm>
          <a:off x="5292080" y="764704"/>
          <a:ext cx="5184576" cy="59046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Схема 24"/>
          <p:cNvGraphicFramePr/>
          <p:nvPr/>
        </p:nvGraphicFramePr>
        <p:xfrm>
          <a:off x="323528" y="3789040"/>
          <a:ext cx="5112568" cy="2592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Прямая соединительная линия 5"/>
          <p:cNvCxnSpPr/>
          <p:nvPr/>
        </p:nvCxnSpPr>
        <p:spPr>
          <a:xfrm>
            <a:off x="1907704" y="836712"/>
            <a:ext cx="54006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Схема 9"/>
          <p:cNvGraphicFramePr/>
          <p:nvPr/>
        </p:nvGraphicFramePr>
        <p:xfrm>
          <a:off x="395536" y="1124744"/>
          <a:ext cx="5184576" cy="25922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НАЦИОНАЛЬНАЯ ОБОРОНА</a:t>
            </a:r>
            <a:endParaRPr lang="ru-RU" sz="2000" b="1" dirty="0">
              <a:solidFill>
                <a:schemeClr val="tx2">
                  <a:lumMod val="50000"/>
                </a:schemeClr>
              </a:solidFill>
            </a:endParaRPr>
          </a:p>
        </p:txBody>
      </p:sp>
      <p:cxnSp>
        <p:nvCxnSpPr>
          <p:cNvPr id="15" name="Прямая соединительная линия 14"/>
          <p:cNvCxnSpPr/>
          <p:nvPr/>
        </p:nvCxnSpPr>
        <p:spPr>
          <a:xfrm>
            <a:off x="2699792" y="908720"/>
            <a:ext cx="396044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nvGrpSpPr>
          <p:cNvPr id="22" name="Группа 21"/>
          <p:cNvGrpSpPr/>
          <p:nvPr/>
        </p:nvGrpSpPr>
        <p:grpSpPr>
          <a:xfrm>
            <a:off x="179512" y="2420888"/>
            <a:ext cx="3024335" cy="3024336"/>
            <a:chOff x="0" y="0"/>
            <a:chExt cx="3024335" cy="1656184"/>
          </a:xfrm>
        </p:grpSpPr>
        <p:sp>
          <p:nvSpPr>
            <p:cNvPr id="23" name="Скругленный прямоугольник 22"/>
            <p:cNvSpPr/>
            <p:nvPr/>
          </p:nvSpPr>
          <p:spPr>
            <a:xfrm>
              <a:off x="0" y="0"/>
              <a:ext cx="3024335" cy="1656184"/>
            </a:xfrm>
            <a:prstGeom prst="roundRect">
              <a:avLst>
                <a:gd name="adj" fmla="val 10000"/>
              </a:avLst>
            </a:pr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4" name="Скругленный прямоугольник 4"/>
            <p:cNvSpPr/>
            <p:nvPr/>
          </p:nvSpPr>
          <p:spPr>
            <a:xfrm>
              <a:off x="48508" y="48508"/>
              <a:ext cx="2927319" cy="15591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2000" dirty="0" smtClean="0">
                  <a:latin typeface="Times New Roman" pitchFamily="18" charset="0"/>
                  <a:cs typeface="Times New Roman" pitchFamily="18" charset="0"/>
                </a:rPr>
                <a:t>Мобилизационная и вневойсковая подготовка</a:t>
              </a:r>
            </a:p>
            <a:p>
              <a:pPr lvl="0" algn="ctr" defTabSz="622300">
                <a:lnSpc>
                  <a:spcPct val="90000"/>
                </a:lnSpc>
                <a:spcBef>
                  <a:spcPct val="0"/>
                </a:spcBef>
                <a:spcAft>
                  <a:spcPct val="35000"/>
                </a:spcAft>
              </a:pPr>
              <a:r>
                <a:rPr lang="ru-RU" sz="1600" dirty="0" smtClean="0">
                  <a:latin typeface="Times New Roman" pitchFamily="18" charset="0"/>
                  <a:cs typeface="Times New Roman" pitchFamily="18" charset="0"/>
                </a:rPr>
                <a:t>-</a:t>
              </a:r>
            </a:p>
            <a:p>
              <a:pPr lvl="0" algn="ctr" defTabSz="622300">
                <a:lnSpc>
                  <a:spcPct val="90000"/>
                </a:lnSpc>
                <a:spcBef>
                  <a:spcPct val="0"/>
                </a:spcBef>
                <a:spcAft>
                  <a:spcPct val="35000"/>
                </a:spcAft>
              </a:pPr>
              <a:r>
                <a:rPr lang="ru-RU" sz="1600" b="0" kern="1200" dirty="0" smtClean="0">
                  <a:latin typeface="Times New Roman" pitchFamily="18" charset="0"/>
                  <a:cs typeface="Times New Roman" pitchFamily="18" charset="0"/>
                </a:rPr>
                <a:t>Средства для исполнения сельскими поселениями полномочий по первичному воинскому учету</a:t>
              </a:r>
              <a:endParaRPr lang="ru-RU" sz="1600" b="0" kern="1200" dirty="0">
                <a:latin typeface="Times New Roman" pitchFamily="18" charset="0"/>
                <a:cs typeface="Times New Roman" pitchFamily="18" charset="0"/>
              </a:endParaRPr>
            </a:p>
          </p:txBody>
        </p:sp>
      </p:grpSp>
      <p:grpSp>
        <p:nvGrpSpPr>
          <p:cNvPr id="25" name="Группа 24"/>
          <p:cNvGrpSpPr/>
          <p:nvPr/>
        </p:nvGrpSpPr>
        <p:grpSpPr>
          <a:xfrm>
            <a:off x="3563889" y="3429001"/>
            <a:ext cx="576066" cy="861077"/>
            <a:chOff x="1566957" y="613577"/>
            <a:chExt cx="305195" cy="357020"/>
          </a:xfrm>
          <a:solidFill>
            <a:srgbClr val="7030A0"/>
          </a:solidFill>
        </p:grpSpPr>
        <p:sp>
          <p:nvSpPr>
            <p:cNvPr id="26" name="Стрелка вправо 25"/>
            <p:cNvSpPr/>
            <p:nvPr/>
          </p:nvSpPr>
          <p:spPr>
            <a:xfrm>
              <a:off x="1566958" y="613577"/>
              <a:ext cx="305194" cy="357020"/>
            </a:xfrm>
            <a:prstGeom prst="rightArrow">
              <a:avLst>
                <a:gd name="adj1" fmla="val 60000"/>
                <a:gd name="adj2" fmla="val 50000"/>
              </a:avLst>
            </a:prstGeom>
            <a:grpFill/>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7" name="Стрелка вправо 4"/>
            <p:cNvSpPr/>
            <p:nvPr/>
          </p:nvSpPr>
          <p:spPr>
            <a:xfrm>
              <a:off x="1566957" y="684981"/>
              <a:ext cx="213636" cy="21421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latin typeface="Times New Roman" pitchFamily="18" charset="0"/>
                <a:cs typeface="Times New Roman" pitchFamily="18" charset="0"/>
              </a:endParaRPr>
            </a:p>
          </p:txBody>
        </p:sp>
      </p:grpSp>
      <p:graphicFrame>
        <p:nvGraphicFramePr>
          <p:cNvPr id="28" name="Схема 27"/>
          <p:cNvGraphicFramePr/>
          <p:nvPr/>
        </p:nvGraphicFramePr>
        <p:xfrm>
          <a:off x="4499992" y="1268760"/>
          <a:ext cx="3960440" cy="2448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499992" y="4149080"/>
          <a:ext cx="4104456" cy="2376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Левая круглая скобка 11"/>
          <p:cNvSpPr/>
          <p:nvPr/>
        </p:nvSpPr>
        <p:spPr>
          <a:xfrm>
            <a:off x="4355976" y="2492896"/>
            <a:ext cx="72008" cy="2808312"/>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НАЦИОНАЛЬНАЯ БЕЗОПАСНОСТЬ</a:t>
            </a:r>
            <a:endParaRPr lang="ru-RU" sz="2000" b="1" dirty="0">
              <a:solidFill>
                <a:schemeClr val="tx2">
                  <a:lumMod val="50000"/>
                </a:schemeClr>
              </a:solidFill>
            </a:endParaRPr>
          </a:p>
        </p:txBody>
      </p:sp>
      <p:cxnSp>
        <p:nvCxnSpPr>
          <p:cNvPr id="15" name="Прямая соединительная линия 14"/>
          <p:cNvCxnSpPr/>
          <p:nvPr/>
        </p:nvCxnSpPr>
        <p:spPr>
          <a:xfrm>
            <a:off x="2267744" y="908720"/>
            <a:ext cx="496855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4499992" y="1268760"/>
          <a:ext cx="3960440" cy="2448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499992" y="4149080"/>
          <a:ext cx="4104456" cy="2376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nvGraphicFramePr>
        <p:xfrm>
          <a:off x="107504" y="1196752"/>
          <a:ext cx="3096344" cy="54726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7" name="Правая фигурная скобка 16"/>
          <p:cNvSpPr/>
          <p:nvPr/>
        </p:nvSpPr>
        <p:spPr>
          <a:xfrm>
            <a:off x="3347864" y="1556792"/>
            <a:ext cx="864096" cy="4752528"/>
          </a:xfrm>
          <a:prstGeom prst="rightBrace">
            <a:avLst>
              <a:gd name="adj1" fmla="val 8333"/>
              <a:gd name="adj2" fmla="val 50301"/>
            </a:avLst>
          </a:prstGeom>
          <a:ln w="12700">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НАЦИОНАЛЬНАЯ ЭКОНОМИКА</a:t>
            </a:r>
            <a:endParaRPr lang="ru-RU" sz="2000" b="1" dirty="0">
              <a:solidFill>
                <a:schemeClr val="tx2">
                  <a:lumMod val="50000"/>
                </a:schemeClr>
              </a:solidFill>
            </a:endParaRPr>
          </a:p>
        </p:txBody>
      </p:sp>
      <p:cxnSp>
        <p:nvCxnSpPr>
          <p:cNvPr id="15" name="Прямая соединительная линия 14"/>
          <p:cNvCxnSpPr/>
          <p:nvPr/>
        </p:nvCxnSpPr>
        <p:spPr>
          <a:xfrm>
            <a:off x="2411760" y="908720"/>
            <a:ext cx="460851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4499992" y="1268760"/>
          <a:ext cx="3960440" cy="2448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499992" y="4149080"/>
          <a:ext cx="4104456" cy="2376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nvGraphicFramePr>
        <p:xfrm>
          <a:off x="107504" y="1196752"/>
          <a:ext cx="3096344" cy="54726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7" name="Правая фигурная скобка 16"/>
          <p:cNvSpPr/>
          <p:nvPr/>
        </p:nvSpPr>
        <p:spPr>
          <a:xfrm>
            <a:off x="3347864" y="1556792"/>
            <a:ext cx="864096" cy="4752528"/>
          </a:xfrm>
          <a:prstGeom prst="rightBrace">
            <a:avLst>
              <a:gd name="adj1" fmla="val 8333"/>
              <a:gd name="adj2" fmla="val 50301"/>
            </a:avLst>
          </a:prstGeom>
          <a:ln w="12700">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ЖИЛИЩНО КОММУНАЛЬНОЕ ХОЗЙСТВО</a:t>
            </a:r>
            <a:endParaRPr lang="ru-RU" sz="2000" b="1" dirty="0">
              <a:solidFill>
                <a:schemeClr val="tx2">
                  <a:lumMod val="50000"/>
                </a:schemeClr>
              </a:solidFill>
            </a:endParaRPr>
          </a:p>
        </p:txBody>
      </p:sp>
      <p:cxnSp>
        <p:nvCxnSpPr>
          <p:cNvPr id="15" name="Прямая соединительная линия 14"/>
          <p:cNvCxnSpPr/>
          <p:nvPr/>
        </p:nvCxnSpPr>
        <p:spPr>
          <a:xfrm>
            <a:off x="1691680" y="908720"/>
            <a:ext cx="604867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5508104" y="1484784"/>
          <a:ext cx="3312368"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5508104" y="3212976"/>
          <a:ext cx="3240360" cy="2376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1" name="Схема 10"/>
          <p:cNvGraphicFramePr/>
          <p:nvPr/>
        </p:nvGraphicFramePr>
        <p:xfrm>
          <a:off x="107504" y="1988840"/>
          <a:ext cx="5256584" cy="158417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cxnSp>
        <p:nvCxnSpPr>
          <p:cNvPr id="12" name="Прямая со стрелкой 11"/>
          <p:cNvCxnSpPr/>
          <p:nvPr/>
        </p:nvCxnSpPr>
        <p:spPr>
          <a:xfrm>
            <a:off x="1403648" y="3356992"/>
            <a:ext cx="0" cy="576064"/>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aphicFrame>
        <p:nvGraphicFramePr>
          <p:cNvPr id="13" name="Схема 12"/>
          <p:cNvGraphicFramePr/>
          <p:nvPr/>
        </p:nvGraphicFramePr>
        <p:xfrm>
          <a:off x="179512" y="3933056"/>
          <a:ext cx="3528392" cy="792088"/>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cxnSp>
        <p:nvCxnSpPr>
          <p:cNvPr id="18" name="Прямая со стрелкой 17"/>
          <p:cNvCxnSpPr/>
          <p:nvPr/>
        </p:nvCxnSpPr>
        <p:spPr>
          <a:xfrm>
            <a:off x="3923928" y="3356992"/>
            <a:ext cx="0" cy="2016224"/>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aphicFrame>
        <p:nvGraphicFramePr>
          <p:cNvPr id="20" name="Схема 19"/>
          <p:cNvGraphicFramePr/>
          <p:nvPr/>
        </p:nvGraphicFramePr>
        <p:xfrm>
          <a:off x="827584" y="5373216"/>
          <a:ext cx="3744416" cy="792088"/>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grpSp>
        <p:nvGrpSpPr>
          <p:cNvPr id="22" name="Группа 21"/>
          <p:cNvGrpSpPr/>
          <p:nvPr/>
        </p:nvGrpSpPr>
        <p:grpSpPr>
          <a:xfrm rot="5400000">
            <a:off x="8028384" y="3429000"/>
            <a:ext cx="286119" cy="334706"/>
            <a:chOff x="1485217" y="1020778"/>
            <a:chExt cx="286119" cy="334706"/>
          </a:xfrm>
        </p:grpSpPr>
        <p:sp>
          <p:nvSpPr>
            <p:cNvPr id="23" name="Стрелка вправо 22"/>
            <p:cNvSpPr/>
            <p:nvPr/>
          </p:nvSpPr>
          <p:spPr>
            <a:xfrm>
              <a:off x="1485217" y="1020778"/>
              <a:ext cx="286119" cy="334706"/>
            </a:xfrm>
            <a:prstGeom prst="rightArrow">
              <a:avLst>
                <a:gd name="adj1" fmla="val 60000"/>
                <a:gd name="adj2" fmla="val 50000"/>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lt1"/>
            </a:fontRef>
          </p:style>
        </p:sp>
        <p:sp>
          <p:nvSpPr>
            <p:cNvPr id="24" name="Стрелка вправо 4"/>
            <p:cNvSpPr/>
            <p:nvPr/>
          </p:nvSpPr>
          <p:spPr>
            <a:xfrm>
              <a:off x="1485217" y="1087719"/>
              <a:ext cx="200283" cy="20082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p>
          </p:txBody>
        </p:sp>
      </p:grpSp>
      <p:sp>
        <p:nvSpPr>
          <p:cNvPr id="25" name="Правая фигурная скобка 24"/>
          <p:cNvSpPr/>
          <p:nvPr/>
        </p:nvSpPr>
        <p:spPr>
          <a:xfrm rot="16200000">
            <a:off x="4103948" y="-2007604"/>
            <a:ext cx="576064" cy="7704856"/>
          </a:xfrm>
          <a:prstGeom prst="rightBrace">
            <a:avLst>
              <a:gd name="adj1" fmla="val 8333"/>
              <a:gd name="adj2" fmla="val 50301"/>
            </a:avLst>
          </a:prstGeom>
          <a:ln w="12700">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ОБРАЗОВАНИЕ</a:t>
            </a:r>
            <a:endParaRPr lang="ru-RU" sz="2000" b="1" dirty="0">
              <a:solidFill>
                <a:schemeClr val="tx2">
                  <a:lumMod val="50000"/>
                </a:schemeClr>
              </a:solidFill>
            </a:endParaRPr>
          </a:p>
        </p:txBody>
      </p:sp>
      <p:cxnSp>
        <p:nvCxnSpPr>
          <p:cNvPr id="15" name="Прямая соединительная линия 14"/>
          <p:cNvCxnSpPr/>
          <p:nvPr/>
        </p:nvCxnSpPr>
        <p:spPr>
          <a:xfrm>
            <a:off x="3347864" y="908720"/>
            <a:ext cx="280831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4283968" y="1268760"/>
          <a:ext cx="4176464" cy="2448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499992" y="4149080"/>
          <a:ext cx="4104456" cy="2376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nvGraphicFramePr>
        <p:xfrm>
          <a:off x="107504" y="1196752"/>
          <a:ext cx="3096344" cy="54726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7" name="Правая фигурная скобка 16"/>
          <p:cNvSpPr/>
          <p:nvPr/>
        </p:nvSpPr>
        <p:spPr>
          <a:xfrm>
            <a:off x="3347864" y="1556792"/>
            <a:ext cx="864096" cy="4752528"/>
          </a:xfrm>
          <a:prstGeom prst="rightBrace">
            <a:avLst>
              <a:gd name="adj1" fmla="val 8333"/>
              <a:gd name="adj2" fmla="val 50301"/>
            </a:avLst>
          </a:prstGeom>
          <a:ln w="12700">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КУЛЬТУРА И КИНЕМАТОГРАФИЯ</a:t>
            </a:r>
            <a:endParaRPr lang="ru-RU" sz="2000" b="1" dirty="0">
              <a:solidFill>
                <a:schemeClr val="tx2">
                  <a:lumMod val="50000"/>
                </a:schemeClr>
              </a:solidFill>
            </a:endParaRPr>
          </a:p>
        </p:txBody>
      </p:sp>
      <p:cxnSp>
        <p:nvCxnSpPr>
          <p:cNvPr id="15" name="Прямая соединительная линия 14"/>
          <p:cNvCxnSpPr/>
          <p:nvPr/>
        </p:nvCxnSpPr>
        <p:spPr>
          <a:xfrm>
            <a:off x="2483768" y="908720"/>
            <a:ext cx="4536504"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4283968" y="1268760"/>
          <a:ext cx="4176464" cy="2448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644008" y="4149080"/>
          <a:ext cx="4248472" cy="2376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nvGraphicFramePr>
        <p:xfrm>
          <a:off x="107504" y="1196752"/>
          <a:ext cx="3888432" cy="54726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pic>
        <p:nvPicPr>
          <p:cNvPr id="1026" name="Picture 2" descr="C:\Users\Виктор\AppData\Local\Microsoft\Windows\Temporary Internet Files\Content.IE5\XKUY5R2L\Kultura_Channel.svg[1].png"/>
          <p:cNvPicPr>
            <a:picLocks noChangeAspect="1" noChangeArrowheads="1"/>
          </p:cNvPicPr>
          <p:nvPr/>
        </p:nvPicPr>
        <p:blipFill>
          <a:blip r:embed="rId17" cstate="print"/>
          <a:srcRect/>
          <a:stretch>
            <a:fillRect/>
          </a:stretch>
        </p:blipFill>
        <p:spPr bwMode="auto">
          <a:xfrm>
            <a:off x="2223216" y="2060848"/>
            <a:ext cx="1218917" cy="336869"/>
          </a:xfrm>
          <a:prstGeom prst="rect">
            <a:avLst/>
          </a:prstGeom>
          <a:noFill/>
        </p:spPr>
      </p:pic>
      <p:pic>
        <p:nvPicPr>
          <p:cNvPr id="1027" name="Picture 3" descr="C:\Users\Виктор\AppData\Local\Microsoft\Windows\Temporary Internet Files\Content.IE5\XKUY5R2L\Konvas_cassette_new[1].JPG"/>
          <p:cNvPicPr>
            <a:picLocks noChangeAspect="1" noChangeArrowheads="1"/>
          </p:cNvPicPr>
          <p:nvPr/>
        </p:nvPicPr>
        <p:blipFill>
          <a:blip r:embed="rId18" cstate="print"/>
          <a:srcRect/>
          <a:stretch>
            <a:fillRect/>
          </a:stretch>
        </p:blipFill>
        <p:spPr bwMode="auto">
          <a:xfrm>
            <a:off x="2843808" y="3633983"/>
            <a:ext cx="737632" cy="624528"/>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СОЦИАЛЬНАЯ ПОЛИТИКА</a:t>
            </a:r>
            <a:endParaRPr lang="ru-RU" sz="2000" b="1" dirty="0">
              <a:solidFill>
                <a:schemeClr val="tx2">
                  <a:lumMod val="50000"/>
                </a:schemeClr>
              </a:solidFill>
            </a:endParaRPr>
          </a:p>
        </p:txBody>
      </p:sp>
      <p:cxnSp>
        <p:nvCxnSpPr>
          <p:cNvPr id="15" name="Прямая соединительная линия 14"/>
          <p:cNvCxnSpPr/>
          <p:nvPr/>
        </p:nvCxnSpPr>
        <p:spPr>
          <a:xfrm>
            <a:off x="2843808" y="908720"/>
            <a:ext cx="3744416"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2483768" y="1052736"/>
          <a:ext cx="4104456" cy="158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895528" y="2780928"/>
          <a:ext cx="4068960" cy="13681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nvGraphicFramePr>
        <p:xfrm>
          <a:off x="107504" y="1340768"/>
          <a:ext cx="1800200" cy="532859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8" name="Схема 7"/>
          <p:cNvGraphicFramePr/>
          <p:nvPr/>
        </p:nvGraphicFramePr>
        <p:xfrm>
          <a:off x="3923928" y="4365104"/>
          <a:ext cx="3528392" cy="792088"/>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pSp>
        <p:nvGrpSpPr>
          <p:cNvPr id="9" name="Группа 8"/>
          <p:cNvGrpSpPr/>
          <p:nvPr/>
        </p:nvGrpSpPr>
        <p:grpSpPr>
          <a:xfrm rot="5400000">
            <a:off x="5466867" y="2462125"/>
            <a:ext cx="362418" cy="423961"/>
            <a:chOff x="1881275" y="580107"/>
            <a:chExt cx="362418" cy="423961"/>
          </a:xfrm>
        </p:grpSpPr>
        <p:sp>
          <p:nvSpPr>
            <p:cNvPr id="10" name="Стрелка вправо 9"/>
            <p:cNvSpPr/>
            <p:nvPr/>
          </p:nvSpPr>
          <p:spPr>
            <a:xfrm>
              <a:off x="1881275" y="580107"/>
              <a:ext cx="362418" cy="423961"/>
            </a:xfrm>
            <a:prstGeom prst="rightArrow">
              <a:avLst>
                <a:gd name="adj1" fmla="val 60000"/>
                <a:gd name="adj2" fmla="val 50000"/>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lt1"/>
            </a:fontRef>
          </p:style>
        </p:sp>
        <p:sp>
          <p:nvSpPr>
            <p:cNvPr id="11" name="Стрелка вправо 4"/>
            <p:cNvSpPr/>
            <p:nvPr/>
          </p:nvSpPr>
          <p:spPr>
            <a:xfrm>
              <a:off x="1881275" y="664899"/>
              <a:ext cx="253693" cy="2543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p:txBody>
        </p:sp>
      </p:grpSp>
      <p:cxnSp>
        <p:nvCxnSpPr>
          <p:cNvPr id="23" name="Соединительная линия уступом 22"/>
          <p:cNvCxnSpPr/>
          <p:nvPr/>
        </p:nvCxnSpPr>
        <p:spPr>
          <a:xfrm>
            <a:off x="1691680" y="2564904"/>
            <a:ext cx="2160240" cy="2016224"/>
          </a:xfrm>
          <a:prstGeom prst="bentConnector3">
            <a:avLst>
              <a:gd name="adj1" fmla="val 50000"/>
            </a:avLst>
          </a:prstGeom>
          <a:ln w="12700">
            <a:solidFill>
              <a:schemeClr val="tx1"/>
            </a:solidFill>
            <a:headEnd type="oval"/>
            <a:tailEnd type="triangle"/>
          </a:ln>
        </p:spPr>
        <p:style>
          <a:lnRef idx="1">
            <a:schemeClr val="accent1"/>
          </a:lnRef>
          <a:fillRef idx="0">
            <a:schemeClr val="accent1"/>
          </a:fillRef>
          <a:effectRef idx="0">
            <a:schemeClr val="accent1"/>
          </a:effectRef>
          <a:fontRef idx="minor">
            <a:schemeClr val="tx1"/>
          </a:fontRef>
        </p:style>
      </p:cxnSp>
      <p:cxnSp>
        <p:nvCxnSpPr>
          <p:cNvPr id="33" name="Соединительная линия уступом 32"/>
          <p:cNvCxnSpPr/>
          <p:nvPr/>
        </p:nvCxnSpPr>
        <p:spPr>
          <a:xfrm>
            <a:off x="1619672" y="3573016"/>
            <a:ext cx="2232248" cy="2088232"/>
          </a:xfrm>
          <a:prstGeom prst="bentConnector3">
            <a:avLst>
              <a:gd name="adj1" fmla="val 32932"/>
            </a:avLst>
          </a:prstGeom>
          <a:ln w="12700">
            <a:solidFill>
              <a:schemeClr val="tx1"/>
            </a:solidFill>
            <a:headEnd type="oval"/>
            <a:tailEnd type="triangle"/>
          </a:ln>
        </p:spPr>
        <p:style>
          <a:lnRef idx="1">
            <a:schemeClr val="accent1"/>
          </a:lnRef>
          <a:fillRef idx="0">
            <a:schemeClr val="accent1"/>
          </a:fillRef>
          <a:effectRef idx="0">
            <a:schemeClr val="accent1"/>
          </a:effectRef>
          <a:fontRef idx="minor">
            <a:schemeClr val="tx1"/>
          </a:fontRef>
        </p:style>
      </p:cxnSp>
      <p:grpSp>
        <p:nvGrpSpPr>
          <p:cNvPr id="39" name="Группа 38"/>
          <p:cNvGrpSpPr/>
          <p:nvPr/>
        </p:nvGrpSpPr>
        <p:grpSpPr>
          <a:xfrm>
            <a:off x="3923928" y="5517232"/>
            <a:ext cx="3528391" cy="786239"/>
            <a:chOff x="0" y="5848"/>
            <a:chExt cx="3528391" cy="786239"/>
          </a:xfrm>
        </p:grpSpPr>
        <p:sp>
          <p:nvSpPr>
            <p:cNvPr id="40" name="Скругленный прямоугольник 39"/>
            <p:cNvSpPr/>
            <p:nvPr/>
          </p:nvSpPr>
          <p:spPr>
            <a:xfrm>
              <a:off x="0" y="5848"/>
              <a:ext cx="3528391" cy="786239"/>
            </a:xfrm>
            <a:prstGeom prst="roundRect">
              <a:avLst/>
            </a:prstGeom>
            <a:ln w="15875"/>
          </p:spPr>
          <p:style>
            <a:lnRef idx="2">
              <a:schemeClr val="dk1"/>
            </a:lnRef>
            <a:fillRef idx="1">
              <a:schemeClr val="lt1"/>
            </a:fillRef>
            <a:effectRef idx="0">
              <a:schemeClr val="dk1"/>
            </a:effectRef>
            <a:fontRef idx="minor">
              <a:schemeClr val="dk1"/>
            </a:fontRef>
          </p:style>
        </p:sp>
        <p:sp>
          <p:nvSpPr>
            <p:cNvPr id="41" name="Скругленный прямоугольник 4"/>
            <p:cNvSpPr/>
            <p:nvPr/>
          </p:nvSpPr>
          <p:spPr>
            <a:xfrm>
              <a:off x="38381" y="44229"/>
              <a:ext cx="3451629" cy="709477"/>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latin typeface="Times New Roman" pitchFamily="18" charset="0"/>
                  <a:cs typeface="Times New Roman" pitchFamily="18" charset="0"/>
                </a:rPr>
                <a:t>Обеспечение жильем молодых семей</a:t>
              </a:r>
              <a:endParaRPr lang="ru-RU" sz="1600" kern="1200" dirty="0">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ФИЗИЧЕСКАЯ КУЛЬТУРА И СПОРТ</a:t>
            </a:r>
            <a:endParaRPr lang="ru-RU" sz="2000" b="1" dirty="0">
              <a:solidFill>
                <a:schemeClr val="tx2">
                  <a:lumMod val="50000"/>
                </a:schemeClr>
              </a:solidFill>
            </a:endParaRPr>
          </a:p>
        </p:txBody>
      </p:sp>
      <p:cxnSp>
        <p:nvCxnSpPr>
          <p:cNvPr id="15" name="Прямая соединительная линия 14"/>
          <p:cNvCxnSpPr/>
          <p:nvPr/>
        </p:nvCxnSpPr>
        <p:spPr>
          <a:xfrm>
            <a:off x="2195736" y="836712"/>
            <a:ext cx="4896544"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4355976" y="1484784"/>
          <a:ext cx="4320480" cy="158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4355976" y="4869160"/>
          <a:ext cx="4140968" cy="13681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18" name="Группа 17"/>
          <p:cNvGrpSpPr/>
          <p:nvPr/>
        </p:nvGrpSpPr>
        <p:grpSpPr>
          <a:xfrm>
            <a:off x="179512" y="2420888"/>
            <a:ext cx="3024335" cy="3024336"/>
            <a:chOff x="0" y="0"/>
            <a:chExt cx="3024335" cy="1656184"/>
          </a:xfrm>
        </p:grpSpPr>
        <p:sp>
          <p:nvSpPr>
            <p:cNvPr id="19" name="Скругленный прямоугольник 18"/>
            <p:cNvSpPr/>
            <p:nvPr/>
          </p:nvSpPr>
          <p:spPr>
            <a:xfrm>
              <a:off x="0" y="0"/>
              <a:ext cx="3024335" cy="1656184"/>
            </a:xfrm>
            <a:prstGeom prst="roundRect">
              <a:avLst>
                <a:gd name="adj" fmla="val 10000"/>
              </a:avLst>
            </a:pr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0" name="Скругленный прямоугольник 4"/>
            <p:cNvSpPr/>
            <p:nvPr/>
          </p:nvSpPr>
          <p:spPr>
            <a:xfrm>
              <a:off x="48508" y="48508"/>
              <a:ext cx="2927319" cy="15591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2000" dirty="0" smtClean="0">
                  <a:latin typeface="Times New Roman" pitchFamily="18" charset="0"/>
                  <a:cs typeface="Times New Roman" pitchFamily="18" charset="0"/>
                </a:rPr>
                <a:t>Массовый спорт </a:t>
              </a:r>
            </a:p>
            <a:p>
              <a:pPr lvl="0" algn="ctr" defTabSz="622300">
                <a:lnSpc>
                  <a:spcPct val="90000"/>
                </a:lnSpc>
                <a:spcBef>
                  <a:spcPct val="0"/>
                </a:spcBef>
                <a:spcAft>
                  <a:spcPct val="35000"/>
                </a:spcAft>
              </a:pPr>
              <a:r>
                <a:rPr lang="ru-RU" sz="1600" dirty="0" smtClean="0">
                  <a:latin typeface="Times New Roman" pitchFamily="18" charset="0"/>
                  <a:cs typeface="Times New Roman" pitchFamily="18" charset="0"/>
                </a:rPr>
                <a:t>-</a:t>
              </a:r>
            </a:p>
            <a:p>
              <a:pPr lvl="0" algn="ctr" defTabSz="622300">
                <a:lnSpc>
                  <a:spcPct val="90000"/>
                </a:lnSpc>
                <a:spcBef>
                  <a:spcPct val="0"/>
                </a:spcBef>
                <a:spcAft>
                  <a:spcPct val="35000"/>
                </a:spcAft>
              </a:pPr>
              <a:r>
                <a:rPr lang="ru-RU" b="0" kern="1200" dirty="0" smtClean="0">
                  <a:latin typeface="Times New Roman" pitchFamily="18" charset="0"/>
                  <a:cs typeface="Times New Roman" pitchFamily="18" charset="0"/>
                </a:rPr>
                <a:t>Проведение спортивных мероприятий, приобретение спортивного инвентаря</a:t>
              </a:r>
              <a:endParaRPr lang="ru-RU" b="0" kern="1200" dirty="0">
                <a:latin typeface="Times New Roman" pitchFamily="18" charset="0"/>
                <a:cs typeface="Times New Roman" pitchFamily="18" charset="0"/>
              </a:endParaRPr>
            </a:p>
          </p:txBody>
        </p:sp>
      </p:grpSp>
      <p:pic>
        <p:nvPicPr>
          <p:cNvPr id="2051" name="Picture 3" descr="C:\Users\Виктор\AppData\Local\Microsoft\Windows\Temporary Internet Files\Content.IE5\XKUY5R2L\Sports_current_event.svg[1].png"/>
          <p:cNvPicPr>
            <a:picLocks noChangeAspect="1" noChangeArrowheads="1"/>
          </p:cNvPicPr>
          <p:nvPr/>
        </p:nvPicPr>
        <p:blipFill>
          <a:blip r:embed="rId12" cstate="print"/>
          <a:srcRect/>
          <a:stretch>
            <a:fillRect/>
          </a:stretch>
        </p:blipFill>
        <p:spPr bwMode="auto">
          <a:xfrm>
            <a:off x="5364088" y="3212976"/>
            <a:ext cx="1800200" cy="1556736"/>
          </a:xfrm>
          <a:prstGeom prst="rect">
            <a:avLst/>
          </a:prstGeom>
          <a:noFill/>
        </p:spPr>
      </p:pic>
      <p:grpSp>
        <p:nvGrpSpPr>
          <p:cNvPr id="22" name="Группа 21"/>
          <p:cNvGrpSpPr/>
          <p:nvPr/>
        </p:nvGrpSpPr>
        <p:grpSpPr>
          <a:xfrm>
            <a:off x="3347864" y="3429000"/>
            <a:ext cx="576066" cy="861077"/>
            <a:chOff x="1566957" y="613577"/>
            <a:chExt cx="305195" cy="357020"/>
          </a:xfrm>
          <a:solidFill>
            <a:srgbClr val="7030A0"/>
          </a:solidFill>
        </p:grpSpPr>
        <p:sp>
          <p:nvSpPr>
            <p:cNvPr id="23" name="Стрелка вправо 22"/>
            <p:cNvSpPr/>
            <p:nvPr/>
          </p:nvSpPr>
          <p:spPr>
            <a:xfrm>
              <a:off x="1566958" y="613577"/>
              <a:ext cx="305194" cy="357020"/>
            </a:xfrm>
            <a:prstGeom prst="rightArrow">
              <a:avLst>
                <a:gd name="adj1" fmla="val 60000"/>
                <a:gd name="adj2" fmla="val 50000"/>
              </a:avLst>
            </a:prstGeom>
            <a:grpFill/>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4" name="Стрелка вправо 4"/>
            <p:cNvSpPr/>
            <p:nvPr/>
          </p:nvSpPr>
          <p:spPr>
            <a:xfrm>
              <a:off x="1566957" y="684981"/>
              <a:ext cx="213636" cy="21421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latin typeface="Times New Roman" pitchFamily="18" charset="0"/>
                <a:cs typeface="Times New Roman" pitchFamily="18" charset="0"/>
              </a:endParaRPr>
            </a:p>
          </p:txBody>
        </p:sp>
      </p:grpSp>
      <p:sp>
        <p:nvSpPr>
          <p:cNvPr id="25" name="Левая круглая скобка 24"/>
          <p:cNvSpPr/>
          <p:nvPr/>
        </p:nvSpPr>
        <p:spPr>
          <a:xfrm>
            <a:off x="4211960" y="2276872"/>
            <a:ext cx="117727" cy="3456384"/>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МЕЖБЮДЖЕТНЫЕ ТРАНСФЕРТЫ</a:t>
            </a:r>
            <a:endParaRPr lang="ru-RU" sz="2000" b="1" dirty="0">
              <a:solidFill>
                <a:schemeClr val="tx2">
                  <a:lumMod val="50000"/>
                </a:schemeClr>
              </a:solidFill>
            </a:endParaRPr>
          </a:p>
        </p:txBody>
      </p:sp>
      <p:cxnSp>
        <p:nvCxnSpPr>
          <p:cNvPr id="15" name="Прямая соединительная линия 14"/>
          <p:cNvCxnSpPr/>
          <p:nvPr/>
        </p:nvCxnSpPr>
        <p:spPr>
          <a:xfrm>
            <a:off x="2411760" y="836712"/>
            <a:ext cx="460851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8" name="Схема 27"/>
          <p:cNvGraphicFramePr/>
          <p:nvPr/>
        </p:nvGraphicFramePr>
        <p:xfrm>
          <a:off x="1187624" y="1268760"/>
          <a:ext cx="6984776" cy="1872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0" name="Схема 29"/>
          <p:cNvGraphicFramePr/>
          <p:nvPr/>
        </p:nvGraphicFramePr>
        <p:xfrm>
          <a:off x="1187624" y="3356992"/>
          <a:ext cx="7128792" cy="17281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1" name="Схема 10"/>
          <p:cNvGraphicFramePr/>
          <p:nvPr/>
        </p:nvGraphicFramePr>
        <p:xfrm>
          <a:off x="1187624" y="5877272"/>
          <a:ext cx="5328592" cy="79208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cxnSp>
        <p:nvCxnSpPr>
          <p:cNvPr id="13" name="Прямая соединительная линия 12"/>
          <p:cNvCxnSpPr/>
          <p:nvPr/>
        </p:nvCxnSpPr>
        <p:spPr>
          <a:xfrm flipH="1">
            <a:off x="755576" y="2132856"/>
            <a:ext cx="432048" cy="0"/>
          </a:xfrm>
          <a:prstGeom prst="line">
            <a:avLst/>
          </a:prstGeom>
          <a:ln w="1270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755576" y="2132856"/>
            <a:ext cx="0" cy="410445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a:off x="755576" y="6237312"/>
            <a:ext cx="3600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35696"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Расходы по целевым группам</a:t>
            </a:r>
          </a:p>
        </p:txBody>
      </p:sp>
      <p:cxnSp>
        <p:nvCxnSpPr>
          <p:cNvPr id="15" name="Прямая соединительная линия 14"/>
          <p:cNvCxnSpPr/>
          <p:nvPr/>
        </p:nvCxnSpPr>
        <p:spPr>
          <a:xfrm>
            <a:off x="2411760" y="836712"/>
            <a:ext cx="460851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Таблица 11"/>
          <p:cNvGraphicFramePr>
            <a:graphicFrameLocks noGrp="1"/>
          </p:cNvGraphicFramePr>
          <p:nvPr/>
        </p:nvGraphicFramePr>
        <p:xfrm>
          <a:off x="683569" y="1268759"/>
          <a:ext cx="7704855" cy="4896121"/>
        </p:xfrm>
        <a:graphic>
          <a:graphicData uri="http://schemas.openxmlformats.org/drawingml/2006/table">
            <a:tbl>
              <a:tblPr>
                <a:tableStyleId>{35758FB7-9AC5-4552-8A53-C91805E547FA}</a:tableStyleId>
              </a:tblPr>
              <a:tblGrid>
                <a:gridCol w="641388"/>
                <a:gridCol w="4557340"/>
                <a:gridCol w="1293022"/>
                <a:gridCol w="1213105"/>
              </a:tblGrid>
              <a:tr h="936105">
                <a:tc>
                  <a:txBody>
                    <a:bodyPr/>
                    <a:lstStyle/>
                    <a:p>
                      <a:pPr>
                        <a:lnSpc>
                          <a:spcPct val="115000"/>
                        </a:lnSpc>
                      </a:pPr>
                      <a:endParaRPr lang="ru-RU" sz="1000" dirty="0">
                        <a:latin typeface="Calibri"/>
                        <a:ea typeface="Times New Roman"/>
                        <a:cs typeface="Times New Roman"/>
                      </a:endParaRPr>
                    </a:p>
                  </a:txBody>
                  <a:tcPr marL="59750" marR="59750" marT="0" marB="0" anchor="ctr"/>
                </a:tc>
                <a:tc>
                  <a:txBody>
                    <a:bodyPr/>
                    <a:lstStyle/>
                    <a:p>
                      <a:pPr algn="ctr">
                        <a:lnSpc>
                          <a:spcPct val="115000"/>
                        </a:lnSpc>
                        <a:spcAft>
                          <a:spcPts val="0"/>
                        </a:spcAft>
                      </a:pPr>
                      <a:r>
                        <a:rPr lang="ru-RU" sz="1000"/>
                        <a:t>Меры поддержки</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Численность целевой группы (чел.)</a:t>
                      </a:r>
                      <a:endParaRPr lang="ru-RU" sz="1000">
                        <a:latin typeface="Calibri"/>
                        <a:ea typeface="Calibri"/>
                        <a:cs typeface="Times New Roman"/>
                      </a:endParaRPr>
                    </a:p>
                  </a:txBody>
                  <a:tcPr marL="59750" marR="59750" marT="0" marB="0"/>
                </a:tc>
                <a:tc>
                  <a:txBody>
                    <a:bodyPr/>
                    <a:lstStyle/>
                    <a:p>
                      <a:pPr algn="ctr">
                        <a:lnSpc>
                          <a:spcPct val="115000"/>
                        </a:lnSpc>
                        <a:spcAft>
                          <a:spcPts val="0"/>
                        </a:spcAft>
                      </a:pPr>
                      <a:r>
                        <a:rPr lang="ru-RU" sz="1000" dirty="0" smtClean="0"/>
                        <a:t>Исполнено</a:t>
                      </a:r>
                    </a:p>
                    <a:p>
                      <a:pPr algn="ctr">
                        <a:lnSpc>
                          <a:spcPct val="115000"/>
                        </a:lnSpc>
                        <a:spcAft>
                          <a:spcPts val="0"/>
                        </a:spcAft>
                      </a:pPr>
                      <a:r>
                        <a:rPr lang="ru-RU" sz="1000" dirty="0" smtClean="0"/>
                        <a:t> за 2019 год (тыс. руб.)</a:t>
                      </a:r>
                      <a:endParaRPr lang="ru-RU" sz="1000" dirty="0">
                        <a:latin typeface="Calibri"/>
                        <a:ea typeface="Calibri"/>
                        <a:cs typeface="Times New Roman"/>
                      </a:endParaRPr>
                    </a:p>
                  </a:txBody>
                  <a:tcPr marL="59750" marR="59750" marT="0" marB="0" anchor="ctr"/>
                </a:tc>
              </a:tr>
              <a:tr h="922041">
                <a:tc>
                  <a:txBody>
                    <a:bodyPr/>
                    <a:lstStyle/>
                    <a:p>
                      <a:pPr algn="ctr">
                        <a:lnSpc>
                          <a:spcPct val="115000"/>
                        </a:lnSpc>
                        <a:spcAft>
                          <a:spcPts val="0"/>
                        </a:spcAft>
                      </a:pPr>
                      <a:r>
                        <a:rPr lang="ru-RU" sz="1000"/>
                        <a:t>1</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Выплата единовременного пособия при всех формах устройства детей, лишенных родительского попечения, в семью</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28</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dirty="0"/>
                        <a:t>568,9</a:t>
                      </a:r>
                      <a:endParaRPr lang="ru-RU" sz="1000" dirty="0">
                        <a:latin typeface="Calibri"/>
                        <a:ea typeface="Calibri"/>
                        <a:cs typeface="Times New Roman"/>
                      </a:endParaRPr>
                    </a:p>
                  </a:txBody>
                  <a:tcPr marL="59750" marR="59750" marT="0" marB="0" anchor="ctr"/>
                </a:tc>
              </a:tr>
              <a:tr h="762103">
                <a:tc>
                  <a:txBody>
                    <a:bodyPr/>
                    <a:lstStyle/>
                    <a:p>
                      <a:pPr algn="ctr">
                        <a:lnSpc>
                          <a:spcPct val="115000"/>
                        </a:lnSpc>
                        <a:spcAft>
                          <a:spcPts val="0"/>
                        </a:spcAft>
                      </a:pPr>
                      <a:r>
                        <a:rPr lang="ru-RU" sz="1000"/>
                        <a:t>2</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Осуществление переданных полномочий по содержанию ребенка в семье опекуна</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59</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dirty="0" smtClean="0"/>
                        <a:t>6 388,3</a:t>
                      </a:r>
                      <a:endParaRPr lang="ru-RU" sz="1000" dirty="0">
                        <a:latin typeface="Calibri"/>
                        <a:ea typeface="Calibri"/>
                        <a:cs typeface="Times New Roman"/>
                      </a:endParaRPr>
                    </a:p>
                  </a:txBody>
                  <a:tcPr marL="59750" marR="59750" marT="0" marB="0" anchor="ctr"/>
                </a:tc>
              </a:tr>
              <a:tr h="1325852">
                <a:tc>
                  <a:txBody>
                    <a:bodyPr/>
                    <a:lstStyle/>
                    <a:p>
                      <a:pPr algn="ctr">
                        <a:lnSpc>
                          <a:spcPct val="115000"/>
                        </a:lnSpc>
                        <a:spcAft>
                          <a:spcPts val="0"/>
                        </a:spcAft>
                      </a:pPr>
                      <a:r>
                        <a:rPr lang="ru-RU" sz="1000"/>
                        <a:t>3</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Содержанию ребенка в приемной семье, а также выплате вознаграждения, причитающегося приемному родителю</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100</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dirty="0" smtClean="0"/>
                        <a:t>6 580,2</a:t>
                      </a:r>
                      <a:endParaRPr lang="ru-RU" sz="1000" dirty="0">
                        <a:latin typeface="Calibri"/>
                        <a:ea typeface="Calibri"/>
                        <a:cs typeface="Times New Roman"/>
                      </a:endParaRPr>
                    </a:p>
                  </a:txBody>
                  <a:tcPr marL="59750" marR="59750" marT="0" marB="0" anchor="ctr"/>
                </a:tc>
              </a:tr>
              <a:tr h="950020">
                <a:tc>
                  <a:txBody>
                    <a:bodyPr/>
                    <a:lstStyle/>
                    <a:p>
                      <a:pPr algn="ctr">
                        <a:lnSpc>
                          <a:spcPct val="115000"/>
                        </a:lnSpc>
                        <a:spcAft>
                          <a:spcPts val="0"/>
                        </a:spcAft>
                      </a:pPr>
                      <a:r>
                        <a:rPr lang="ru-RU" sz="1000"/>
                        <a:t>4</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Доплата к пенсиям муниципальным служащим и лицам, замещавшим выборные муниципальные должности</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a:t>22</a:t>
                      </a:r>
                      <a:endParaRPr lang="ru-RU" sz="1000">
                        <a:latin typeface="Calibri"/>
                        <a:ea typeface="Calibri"/>
                        <a:cs typeface="Times New Roman"/>
                      </a:endParaRPr>
                    </a:p>
                  </a:txBody>
                  <a:tcPr marL="59750" marR="59750" marT="0" marB="0" anchor="ctr"/>
                </a:tc>
                <a:tc>
                  <a:txBody>
                    <a:bodyPr/>
                    <a:lstStyle/>
                    <a:p>
                      <a:pPr algn="ctr">
                        <a:lnSpc>
                          <a:spcPct val="115000"/>
                        </a:lnSpc>
                        <a:spcAft>
                          <a:spcPts val="0"/>
                        </a:spcAft>
                      </a:pPr>
                      <a:r>
                        <a:rPr lang="ru-RU" sz="1000" dirty="0" smtClean="0"/>
                        <a:t>1 899,5</a:t>
                      </a:r>
                      <a:endParaRPr lang="ru-RU" sz="1000" dirty="0">
                        <a:latin typeface="Calibri"/>
                        <a:ea typeface="Calibri"/>
                        <a:cs typeface="Times New Roman"/>
                      </a:endParaRPr>
                    </a:p>
                  </a:txBody>
                  <a:tcPr marL="59750" marR="59750" marT="0" marB="0" anchor="ct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noChangeAspect="1"/>
          </p:cNvSpPr>
          <p:nvPr>
            <p:ph type="title"/>
          </p:nvPr>
        </p:nvSpPr>
        <p:spPr>
          <a:xfrm>
            <a:off x="539552" y="404664"/>
            <a:ext cx="8229600" cy="562074"/>
          </a:xfrm>
        </p:spPr>
        <p:txBody>
          <a:bodyPr>
            <a:normAutofit/>
          </a:bodyPr>
          <a:lstStyle/>
          <a:p>
            <a:r>
              <a:rPr lang="ru-RU" sz="1400" b="1" dirty="0" smtClean="0">
                <a:solidFill>
                  <a:srgbClr val="002060"/>
                </a:solidFill>
                <a:latin typeface="Times New Roman" pitchFamily="18" charset="0"/>
                <a:cs typeface="Times New Roman" pitchFamily="18" charset="0"/>
              </a:rPr>
              <a:t>Сведения об исполнении бюджета по доходам в разрезе основных видов налоговых и неналоговых доходов, безвозмездных поступлений с объяснениями причин отклонений, на 01 января 20</a:t>
            </a:r>
            <a:r>
              <a:rPr lang="en-US" sz="1400" b="1" dirty="0" smtClean="0">
                <a:solidFill>
                  <a:srgbClr val="002060"/>
                </a:solidFill>
                <a:latin typeface="Times New Roman" pitchFamily="18" charset="0"/>
                <a:cs typeface="Times New Roman" pitchFamily="18" charset="0"/>
              </a:rPr>
              <a:t>20</a:t>
            </a:r>
            <a:r>
              <a:rPr lang="ru-RU" sz="1400" b="1" dirty="0" smtClean="0">
                <a:solidFill>
                  <a:srgbClr val="002060"/>
                </a:solidFill>
                <a:latin typeface="Times New Roman" pitchFamily="18" charset="0"/>
                <a:cs typeface="Times New Roman" pitchFamily="18" charset="0"/>
              </a:rPr>
              <a:t> года</a:t>
            </a:r>
            <a:endParaRPr lang="ru-RU" sz="1400" b="1" dirty="0">
              <a:solidFill>
                <a:srgbClr val="002060"/>
              </a:solidFill>
              <a:latin typeface="Times New Roman" pitchFamily="18" charset="0"/>
              <a:cs typeface="Times New Roman" pitchFamily="18" charset="0"/>
            </a:endParaRPr>
          </a:p>
        </p:txBody>
      </p:sp>
      <p:cxnSp>
        <p:nvCxnSpPr>
          <p:cNvPr id="5" name="Прямая соединительная линия 4"/>
          <p:cNvCxnSpPr/>
          <p:nvPr/>
        </p:nvCxnSpPr>
        <p:spPr>
          <a:xfrm>
            <a:off x="611560" y="908720"/>
            <a:ext cx="8136904"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6" name="Таблица 5"/>
          <p:cNvGraphicFramePr>
            <a:graphicFrameLocks noGrp="1"/>
          </p:cNvGraphicFramePr>
          <p:nvPr/>
        </p:nvGraphicFramePr>
        <p:xfrm>
          <a:off x="395536" y="1196752"/>
          <a:ext cx="8496945" cy="5472608"/>
        </p:xfrm>
        <a:graphic>
          <a:graphicData uri="http://schemas.openxmlformats.org/drawingml/2006/table">
            <a:tbl>
              <a:tblPr>
                <a:tableStyleId>{3C2FFA5D-87B4-456A-9821-1D502468CF0F}</a:tableStyleId>
              </a:tblPr>
              <a:tblGrid>
                <a:gridCol w="1375047"/>
                <a:gridCol w="860716"/>
                <a:gridCol w="860716"/>
                <a:gridCol w="850219"/>
                <a:gridCol w="692772"/>
                <a:gridCol w="692772"/>
                <a:gridCol w="3164703"/>
              </a:tblGrid>
              <a:tr h="331298">
                <a:tc rowSpan="2">
                  <a:txBody>
                    <a:bodyPr/>
                    <a:lstStyle/>
                    <a:p>
                      <a:pPr algn="ctr" fontAlgn="ctr"/>
                      <a:r>
                        <a:rPr lang="ru-RU" sz="1000" u="none" strike="noStrike" dirty="0"/>
                        <a:t>Код доходов бюджетной классификации</a:t>
                      </a:r>
                      <a:endParaRPr lang="ru-RU" sz="1000" b="0" i="0" u="none" strike="noStrike" dirty="0">
                        <a:solidFill>
                          <a:srgbClr val="000000"/>
                        </a:solidFill>
                        <a:latin typeface="Times New Roman" pitchFamily="18" charset="0"/>
                        <a:cs typeface="Times New Roman" pitchFamily="18" charset="0"/>
                      </a:endParaRPr>
                    </a:p>
                  </a:txBody>
                  <a:tcPr marL="5680" marR="5680" marT="5680" marB="0" anchor="ctr"/>
                </a:tc>
                <a:tc gridSpan="2">
                  <a:txBody>
                    <a:bodyPr/>
                    <a:lstStyle/>
                    <a:p>
                      <a:pPr algn="ctr" fontAlgn="ctr"/>
                      <a:r>
                        <a:rPr lang="ru-RU" sz="1000" u="none" strike="noStrike"/>
                        <a:t>Утверждено на год</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hMerge="1">
                  <a:txBody>
                    <a:bodyPr/>
                    <a:lstStyle/>
                    <a:p>
                      <a:endParaRPr lang="ru-RU"/>
                    </a:p>
                  </a:txBody>
                  <a:tcPr/>
                </a:tc>
                <a:tc rowSpan="2">
                  <a:txBody>
                    <a:bodyPr/>
                    <a:lstStyle/>
                    <a:p>
                      <a:pPr algn="ctr" fontAlgn="t"/>
                      <a:r>
                        <a:rPr lang="ru-RU" sz="1000" u="none" strike="noStrike"/>
                        <a:t>Кассовые расходы на 01.01.2020г.</a:t>
                      </a:r>
                      <a:endParaRPr lang="ru-RU" sz="1000" b="0" i="0" u="none" strike="noStrike">
                        <a:latin typeface="Times New Roman" pitchFamily="18" charset="0"/>
                        <a:cs typeface="Times New Roman" pitchFamily="18" charset="0"/>
                      </a:endParaRPr>
                    </a:p>
                  </a:txBody>
                  <a:tcPr marL="5680" marR="5680" marT="5680" marB="0"/>
                </a:tc>
                <a:tc rowSpan="2">
                  <a:txBody>
                    <a:bodyPr/>
                    <a:lstStyle/>
                    <a:p>
                      <a:pPr algn="ctr" fontAlgn="ctr"/>
                      <a:r>
                        <a:rPr lang="ru-RU" sz="1000" u="none" strike="noStrike"/>
                        <a:t>Разница между первоначально утвержденными показателями расходов и их фактическими значениями, руб. (гр.2-гр.4)</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rowSpan="2">
                  <a:txBody>
                    <a:bodyPr/>
                    <a:lstStyle/>
                    <a:p>
                      <a:pPr algn="ctr" fontAlgn="ctr"/>
                      <a:r>
                        <a:rPr lang="ru-RU" sz="1000" u="none" strike="noStrike"/>
                        <a:t>Процент отклонения от первоначального</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rowSpan="2">
                  <a:txBody>
                    <a:bodyPr/>
                    <a:lstStyle/>
                    <a:p>
                      <a:pPr algn="ctr" fontAlgn="ctr"/>
                      <a:r>
                        <a:rPr lang="ru-RU" sz="1000" u="none" strike="noStrike"/>
                        <a:t>Причины</a:t>
                      </a:r>
                      <a:br>
                        <a:rPr lang="ru-RU" sz="1000" u="none" strike="noStrike"/>
                      </a:br>
                      <a:r>
                        <a:rPr lang="ru-RU" sz="1000" u="none" strike="noStrike"/>
                        <a:t>отклонений</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r>
              <a:tr h="2084110">
                <a:tc vMerge="1">
                  <a:txBody>
                    <a:bodyPr/>
                    <a:lstStyle/>
                    <a:p>
                      <a:endParaRPr lang="ru-RU"/>
                    </a:p>
                  </a:txBody>
                  <a:tcPr/>
                </a:tc>
                <a:tc>
                  <a:txBody>
                    <a:bodyPr/>
                    <a:lstStyle/>
                    <a:p>
                      <a:pPr algn="ctr" fontAlgn="ctr"/>
                      <a:r>
                        <a:rPr lang="ru-RU" sz="1000" u="none" strike="noStrike"/>
                        <a:t>первоначальным </a:t>
                      </a:r>
                      <a:br>
                        <a:rPr lang="ru-RU" sz="1000" u="none" strike="noStrike"/>
                      </a:br>
                      <a:r>
                        <a:rPr lang="ru-RU" sz="1000" u="none" strike="noStrike"/>
                        <a:t>решением</a:t>
                      </a:r>
                      <a:br>
                        <a:rPr lang="ru-RU" sz="1000" u="none" strike="noStrike"/>
                      </a:br>
                      <a:r>
                        <a:rPr lang="ru-RU" sz="1000" u="none" strike="noStrike"/>
                        <a:t>о бюджете, руб.</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
                      </a:r>
                      <a:br>
                        <a:rPr lang="ru-RU" sz="1000" u="none" strike="noStrike"/>
                      </a:br>
                      <a:r>
                        <a:rPr lang="ru-RU" sz="1000" u="none" strike="noStrike"/>
                        <a:t>с учетом изменений </a:t>
                      </a:r>
                      <a:br>
                        <a:rPr lang="ru-RU" sz="1000" u="none" strike="noStrike"/>
                      </a:br>
                      <a:r>
                        <a:rPr lang="ru-RU" sz="1000" u="none" strike="noStrike"/>
                        <a:t>на 01.01.2020, руб.</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200787">
                <a:tc>
                  <a:txBody>
                    <a:bodyPr/>
                    <a:lstStyle/>
                    <a:p>
                      <a:pPr algn="ctr" fontAlgn="ctr"/>
                      <a:r>
                        <a:rPr lang="ru-RU" sz="1000" u="none" strike="noStrike"/>
                        <a:t>1</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2</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3</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4</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5</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6</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c>
                  <a:txBody>
                    <a:bodyPr/>
                    <a:lstStyle/>
                    <a:p>
                      <a:pPr algn="ctr" fontAlgn="ctr"/>
                      <a:r>
                        <a:rPr lang="ru-RU" sz="1000" u="none" strike="noStrike"/>
                        <a:t>8</a:t>
                      </a:r>
                      <a:endParaRPr lang="ru-RU" sz="1000" b="0" i="0" u="none" strike="noStrike">
                        <a:solidFill>
                          <a:srgbClr val="000000"/>
                        </a:solidFill>
                        <a:latin typeface="Times New Roman" pitchFamily="18" charset="0"/>
                        <a:cs typeface="Times New Roman" pitchFamily="18" charset="0"/>
                      </a:endParaRPr>
                    </a:p>
                  </a:txBody>
                  <a:tcPr marL="5680" marR="5680" marT="5680" marB="0" anchor="ctr"/>
                </a:tc>
              </a:tr>
              <a:tr h="310693">
                <a:tc>
                  <a:txBody>
                    <a:bodyPr/>
                    <a:lstStyle/>
                    <a:p>
                      <a:pPr algn="ctr" fontAlgn="t"/>
                      <a:r>
                        <a:rPr lang="ru-RU" sz="1000" u="none" strike="noStrike"/>
                        <a:t>000 10102000010000110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87 648 000,00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82 200 000,00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83 422 907,85</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4 225 092,15</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95,18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dirty="0"/>
                        <a:t>Рост числа  предприятий-банкротов</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r>
              <a:tr h="285514">
                <a:tc>
                  <a:txBody>
                    <a:bodyPr/>
                    <a:lstStyle/>
                    <a:p>
                      <a:pPr algn="ctr" fontAlgn="t"/>
                      <a:r>
                        <a:rPr lang="ru-RU" sz="1000" u="none" strike="noStrike"/>
                        <a:t>000 10501000000000110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4 526 000,00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4 839 300,00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4 895 203,13</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-369 203,13</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108,16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Погашение задолженности прошлых лет</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283603">
                <a:tc>
                  <a:txBody>
                    <a:bodyPr/>
                    <a:lstStyle/>
                    <a:p>
                      <a:pPr algn="ctr" fontAlgn="t"/>
                      <a:r>
                        <a:rPr lang="ru-RU" sz="1000" u="none" strike="noStrike"/>
                        <a:t>000 10502000020000110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2 063 000,00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1 924 000,00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1 923 997,90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139 002,10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93,26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Банкротство предприятий плательщиков</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350555">
                <a:tc>
                  <a:txBody>
                    <a:bodyPr/>
                    <a:lstStyle/>
                    <a:p>
                      <a:pPr algn="ctr" fontAlgn="t"/>
                      <a:r>
                        <a:rPr lang="ru-RU" sz="1000" u="none" strike="noStrike"/>
                        <a:t>000 10503000010000110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4 705 500,00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6 417 500,00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6 417 494,30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-1 711 994,30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136,38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Погашение задолженности прошлых лет</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299864">
                <a:tc>
                  <a:txBody>
                    <a:bodyPr/>
                    <a:lstStyle/>
                    <a:p>
                      <a:pPr algn="ctr" fontAlgn="t"/>
                      <a:r>
                        <a:rPr lang="ru-RU" sz="1000" u="none" strike="noStrike"/>
                        <a:t>000 10504000020000110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512 000,00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599 200,00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607 324,76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-95 324,76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118,62</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Увеличение числа плательщиков</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441730">
                <a:tc>
                  <a:txBody>
                    <a:bodyPr/>
                    <a:lstStyle/>
                    <a:p>
                      <a:pPr algn="ctr" fontAlgn="t"/>
                      <a:r>
                        <a:rPr lang="ru-RU" sz="1000" u="none" strike="noStrike"/>
                        <a:t>000 10803000010000110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2 212 000,00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2 630 400,00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2 634 572,28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-422 572,28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119,10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Увеличение числа обратившихся за совершением юридически значимых действий</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289992">
                <a:tc>
                  <a:txBody>
                    <a:bodyPr/>
                    <a:lstStyle/>
                    <a:p>
                      <a:pPr algn="ctr" fontAlgn="t"/>
                      <a:r>
                        <a:rPr lang="ru-RU" sz="1000" u="none" strike="noStrike"/>
                        <a:t>000 10806000010000110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89 000,00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106 200,00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106 150,00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-17 150,00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119,27</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243907">
                <a:tc>
                  <a:txBody>
                    <a:bodyPr/>
                    <a:lstStyle/>
                    <a:p>
                      <a:pPr algn="ctr" fontAlgn="t"/>
                      <a:r>
                        <a:rPr lang="ru-RU" sz="1000" u="none" strike="noStrike"/>
                        <a:t>000 10807000010000110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859 000,00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963 400,00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984 886,76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-125 886,76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114,66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350555">
                <a:tc>
                  <a:txBody>
                    <a:bodyPr/>
                    <a:lstStyle/>
                    <a:p>
                      <a:pPr algn="ctr" fontAlgn="t"/>
                      <a:r>
                        <a:rPr lang="ru-RU" sz="1000" u="none" strike="noStrike"/>
                        <a:t>000 11105000000000120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4 500 000,00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7 200 000,00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7 281 993,78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-2 781 993,78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161,82</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dirty="0"/>
                        <a:t>Погашение задолженности прошлых лет</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418058"/>
          </a:xfrm>
        </p:spPr>
        <p:txBody>
          <a:bodyPr>
            <a:normAutofit fontScale="90000"/>
          </a:bodyPr>
          <a:lstStyle/>
          <a:p>
            <a:r>
              <a:rPr lang="ru-RU" sz="2000" b="1" dirty="0" smtClean="0">
                <a:solidFill>
                  <a:schemeClr val="tx2">
                    <a:lumMod val="50000"/>
                  </a:schemeClr>
                </a:solidFill>
                <a:latin typeface="Times New Roman" pitchFamily="18" charset="0"/>
                <a:cs typeface="Times New Roman" pitchFamily="18" charset="0"/>
              </a:rPr>
              <a:t>Сведения </a:t>
            </a:r>
            <a:r>
              <a:rPr lang="ru-RU" sz="2000" b="1" dirty="0" smtClean="0">
                <a:solidFill>
                  <a:schemeClr val="tx2">
                    <a:lumMod val="50000"/>
                  </a:schemeClr>
                </a:solidFill>
                <a:latin typeface="Times New Roman" pitchFamily="18" charset="0"/>
                <a:cs typeface="Times New Roman" pitchFamily="18" charset="0"/>
              </a:rPr>
              <a:t>о реализации региональных проектов и приоритетных проектов</a:t>
            </a:r>
            <a:endParaRPr lang="ru-RU" sz="2000" b="1" dirty="0">
              <a:solidFill>
                <a:schemeClr val="tx2">
                  <a:lumMod val="50000"/>
                </a:schemeClr>
              </a:solidFill>
              <a:latin typeface="Times New Roman" pitchFamily="18" charset="0"/>
              <a:cs typeface="Times New Roman" pitchFamily="18" charset="0"/>
            </a:endParaRPr>
          </a:p>
        </p:txBody>
      </p:sp>
      <p:cxnSp>
        <p:nvCxnSpPr>
          <p:cNvPr id="4" name="Прямая соединительная линия 3"/>
          <p:cNvCxnSpPr/>
          <p:nvPr/>
        </p:nvCxnSpPr>
        <p:spPr>
          <a:xfrm>
            <a:off x="827584" y="908720"/>
            <a:ext cx="7632848"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Таблица 4"/>
          <p:cNvGraphicFramePr>
            <a:graphicFrameLocks noGrp="1"/>
          </p:cNvGraphicFramePr>
          <p:nvPr/>
        </p:nvGraphicFramePr>
        <p:xfrm>
          <a:off x="611561" y="1052736"/>
          <a:ext cx="7920878" cy="5573771"/>
        </p:xfrm>
        <a:graphic>
          <a:graphicData uri="http://schemas.openxmlformats.org/drawingml/2006/table">
            <a:tbl>
              <a:tblPr>
                <a:tableStyleId>{69C7853C-536D-4A76-A0AE-DD22124D55A5}</a:tableStyleId>
              </a:tblPr>
              <a:tblGrid>
                <a:gridCol w="374350"/>
                <a:gridCol w="1366445"/>
                <a:gridCol w="1273849"/>
                <a:gridCol w="978866"/>
                <a:gridCol w="1306918"/>
                <a:gridCol w="1306918"/>
                <a:gridCol w="1313532"/>
              </a:tblGrid>
              <a:tr h="1026114">
                <a:tc>
                  <a:txBody>
                    <a:bodyPr/>
                    <a:lstStyle/>
                    <a:p>
                      <a:pPr algn="just">
                        <a:lnSpc>
                          <a:spcPct val="115000"/>
                        </a:lnSpc>
                        <a:spcAft>
                          <a:spcPts val="0"/>
                        </a:spcAft>
                      </a:pP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п</a:t>
                      </a:r>
                      <a:r>
                        <a:rPr lang="ru-RU" sz="1200" dirty="0">
                          <a:latin typeface="Times New Roman" pitchFamily="18" charset="0"/>
                          <a:cs typeface="Times New Roman" pitchFamily="18" charset="0"/>
                        </a:rPr>
                        <a:t>/</a:t>
                      </a:r>
                      <a:r>
                        <a:rPr lang="ru-RU" sz="1200" dirty="0" err="1">
                          <a:latin typeface="Times New Roman" pitchFamily="18" charset="0"/>
                          <a:cs typeface="Times New Roman" pitchFamily="18" charset="0"/>
                        </a:rPr>
                        <a:t>п</a:t>
                      </a:r>
                      <a:r>
                        <a:rPr lang="ru-RU" sz="1200" dirty="0">
                          <a:latin typeface="Times New Roman" pitchFamily="18" charset="0"/>
                          <a:cs typeface="Times New Roman" pitchFamily="18" charset="0"/>
                        </a:rPr>
                        <a:t> </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a:latin typeface="Times New Roman" pitchFamily="18" charset="0"/>
                          <a:cs typeface="Times New Roman" pitchFamily="18" charset="0"/>
                        </a:rPr>
                        <a:t>Наименование проекта (объекта строительства)</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a:latin typeface="Times New Roman" pitchFamily="18" charset="0"/>
                          <a:cs typeface="Times New Roman" pitchFamily="18" charset="0"/>
                        </a:rPr>
                        <a:t>Назначение проекта</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a:latin typeface="Times New Roman" pitchFamily="18" charset="0"/>
                          <a:cs typeface="Times New Roman" pitchFamily="18" charset="0"/>
                        </a:rPr>
                        <a:t>Место реализации:</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a:latin typeface="Times New Roman" pitchFamily="18" charset="0"/>
                          <a:cs typeface="Times New Roman" pitchFamily="18" charset="0"/>
                        </a:rPr>
                        <a:t>Плановый объем финансирования проекта, тыс. рублей</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smtClean="0">
                          <a:latin typeface="Times New Roman" pitchFamily="18" charset="0"/>
                          <a:cs typeface="Times New Roman" pitchFamily="18" charset="0"/>
                        </a:rPr>
                        <a:t>Исполнено  за 2019 год </a:t>
                      </a:r>
                      <a:endParaRPr lang="ru-RU" sz="1200" b="1"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smtClean="0">
                          <a:latin typeface="Times New Roman" pitchFamily="18" charset="0"/>
                          <a:cs typeface="Times New Roman" pitchFamily="18" charset="0"/>
                        </a:rPr>
                        <a:t>результаты </a:t>
                      </a:r>
                      <a:r>
                        <a:rPr lang="ru-RU" sz="1200" dirty="0">
                          <a:latin typeface="Times New Roman" pitchFamily="18" charset="0"/>
                          <a:cs typeface="Times New Roman" pitchFamily="18" charset="0"/>
                        </a:rPr>
                        <a:t>реализации проекта</a:t>
                      </a:r>
                      <a:endParaRPr lang="ru-RU" sz="1200" dirty="0">
                        <a:latin typeface="Times New Roman" pitchFamily="18" charset="0"/>
                        <a:ea typeface="Calibri"/>
                        <a:cs typeface="Times New Roman" pitchFamily="18" charset="0"/>
                      </a:endParaRPr>
                    </a:p>
                  </a:txBody>
                  <a:tcPr marL="41413" marR="41413" marT="0" marB="0"/>
                </a:tc>
              </a:tr>
              <a:tr h="2754306">
                <a:tc>
                  <a:txBody>
                    <a:bodyPr/>
                    <a:lstStyle/>
                    <a:p>
                      <a:pPr algn="just">
                        <a:lnSpc>
                          <a:spcPct val="115000"/>
                        </a:lnSpc>
                        <a:spcAft>
                          <a:spcPts val="0"/>
                        </a:spcAft>
                      </a:pPr>
                      <a:r>
                        <a:rPr lang="ru-RU" sz="1200">
                          <a:latin typeface="Times New Roman" pitchFamily="18" charset="0"/>
                          <a:cs typeface="Times New Roman" pitchFamily="18" charset="0"/>
                        </a:rPr>
                        <a:t>1</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a:latin typeface="Times New Roman" pitchFamily="18" charset="0"/>
                          <a:cs typeface="Times New Roman" pitchFamily="18" charset="0"/>
                        </a:rPr>
                        <a:t>«Формирование современной городской среды». Срок реализации  2018-2022 г.г.</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a:latin typeface="Times New Roman" pitchFamily="18" charset="0"/>
                          <a:cs typeface="Times New Roman" pitchFamily="18" charset="0"/>
                        </a:rPr>
                        <a:t>Создание  и реконструкции общественных пространств, в особенности – парков, скверов, площадей, улиц, а так же дворовых территорий при комплексном благоустройстве и развитии современной городской среды</a:t>
                      </a:r>
                      <a:endParaRPr lang="ru-RU" sz="1200" dirty="0">
                        <a:latin typeface="Times New Roman" pitchFamily="18" charset="0"/>
                        <a:ea typeface="Calibri"/>
                        <a:cs typeface="Times New Roman" pitchFamily="18" charset="0"/>
                      </a:endParaRPr>
                    </a:p>
                  </a:txBody>
                  <a:tcPr marL="41413" marR="41413" marT="0" marB="0"/>
                </a:tc>
                <a:tc>
                  <a:txBody>
                    <a:bodyPr/>
                    <a:lstStyle/>
                    <a:p>
                      <a:pPr>
                        <a:lnSpc>
                          <a:spcPct val="115000"/>
                        </a:lnSpc>
                        <a:spcAft>
                          <a:spcPts val="0"/>
                        </a:spcAft>
                      </a:pPr>
                      <a:r>
                        <a:rPr lang="ru-RU" sz="1200" dirty="0">
                          <a:latin typeface="Times New Roman" pitchFamily="18" charset="0"/>
                          <a:cs typeface="Times New Roman" pitchFamily="18" charset="0"/>
                        </a:rPr>
                        <a:t>Оренбургская область, Адамовский район, поселок Адамовка</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a:latin typeface="Times New Roman" pitchFamily="18" charset="0"/>
                          <a:cs typeface="Times New Roman" pitchFamily="18" charset="0"/>
                        </a:rPr>
                        <a:t>5 000,0</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smtClean="0">
                          <a:latin typeface="Times New Roman" pitchFamily="18" charset="0"/>
                          <a:cs typeface="Times New Roman" pitchFamily="18" charset="0"/>
                        </a:rPr>
                        <a:t>5 000,0</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smtClean="0">
                          <a:latin typeface="Times New Roman" pitchFamily="18" charset="0"/>
                          <a:cs typeface="Times New Roman" pitchFamily="18" charset="0"/>
                        </a:rPr>
                        <a:t>Благоустроенна территория парка </a:t>
                      </a:r>
                      <a:r>
                        <a:rPr lang="ru-RU" sz="1200" dirty="0">
                          <a:latin typeface="Times New Roman" pitchFamily="18" charset="0"/>
                          <a:cs typeface="Times New Roman" pitchFamily="18" charset="0"/>
                        </a:rPr>
                        <a:t>и </a:t>
                      </a:r>
                      <a:r>
                        <a:rPr lang="ru-RU" sz="1200" dirty="0" smtClean="0">
                          <a:latin typeface="Times New Roman" pitchFamily="18" charset="0"/>
                          <a:cs typeface="Times New Roman" pitchFamily="18" charset="0"/>
                        </a:rPr>
                        <a:t>созданы </a:t>
                      </a:r>
                      <a:r>
                        <a:rPr lang="ru-RU" sz="1200" dirty="0">
                          <a:latin typeface="Times New Roman" pitchFamily="18" charset="0"/>
                          <a:cs typeface="Times New Roman" pitchFamily="18" charset="0"/>
                        </a:rPr>
                        <a:t>условий для комфортного проживания жителей. Формирование чувства сопричастности к жизни поселка.</a:t>
                      </a:r>
                      <a:endParaRPr lang="ru-RU" sz="1200" dirty="0">
                        <a:latin typeface="Times New Roman" pitchFamily="18" charset="0"/>
                        <a:ea typeface="Calibri"/>
                        <a:cs typeface="Times New Roman" pitchFamily="18" charset="0"/>
                      </a:endParaRPr>
                    </a:p>
                  </a:txBody>
                  <a:tcPr marL="41413" marR="41413" marT="0" marB="0"/>
                </a:tc>
              </a:tr>
              <a:tr h="1620180">
                <a:tc>
                  <a:txBody>
                    <a:bodyPr/>
                    <a:lstStyle/>
                    <a:p>
                      <a:pPr algn="just">
                        <a:lnSpc>
                          <a:spcPct val="115000"/>
                        </a:lnSpc>
                        <a:spcAft>
                          <a:spcPts val="0"/>
                        </a:spcAft>
                      </a:pPr>
                      <a:r>
                        <a:rPr lang="ru-RU" sz="1200">
                          <a:latin typeface="Times New Roman" pitchFamily="18" charset="0"/>
                          <a:cs typeface="Times New Roman" pitchFamily="18" charset="0"/>
                        </a:rPr>
                        <a:t>2</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a:latin typeface="Times New Roman" pitchFamily="18" charset="0"/>
                          <a:cs typeface="Times New Roman" pitchFamily="18" charset="0"/>
                        </a:rPr>
                        <a:t>Проведение мероприятий по очистке питьевой воды от инертного газа «Радон»</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a:latin typeface="Times New Roman" pitchFamily="18" charset="0"/>
                          <a:cs typeface="Times New Roman" pitchFamily="18" charset="0"/>
                        </a:rPr>
                        <a:t>Установка оборудования по аэрации  </a:t>
                      </a:r>
                      <a:endParaRPr lang="ru-RU" sz="1200" dirty="0">
                        <a:latin typeface="Times New Roman" pitchFamily="18" charset="0"/>
                        <a:ea typeface="Calibri"/>
                        <a:cs typeface="Times New Roman" pitchFamily="18" charset="0"/>
                      </a:endParaRPr>
                    </a:p>
                  </a:txBody>
                  <a:tcPr marL="41413" marR="41413" marT="0" marB="0"/>
                </a:tc>
                <a:tc>
                  <a:txBody>
                    <a:bodyPr/>
                    <a:lstStyle/>
                    <a:p>
                      <a:pPr>
                        <a:lnSpc>
                          <a:spcPct val="115000"/>
                        </a:lnSpc>
                        <a:spcAft>
                          <a:spcPts val="0"/>
                        </a:spcAft>
                      </a:pPr>
                      <a:r>
                        <a:rPr lang="ru-RU" sz="1200">
                          <a:latin typeface="Times New Roman" pitchFamily="18" charset="0"/>
                          <a:cs typeface="Times New Roman" pitchFamily="18" charset="0"/>
                        </a:rPr>
                        <a:t>Оренбургская область, Адамовский район,  МО сельских поселений.</a:t>
                      </a:r>
                      <a:endParaRPr lang="ru-RU" sz="120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a:latin typeface="Times New Roman" pitchFamily="18" charset="0"/>
                          <a:cs typeface="Times New Roman" pitchFamily="18" charset="0"/>
                        </a:rPr>
                        <a:t>16 082,0</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smtClean="0">
                          <a:latin typeface="Times New Roman" pitchFamily="18" charset="0"/>
                          <a:cs typeface="Times New Roman" pitchFamily="18" charset="0"/>
                        </a:rPr>
                        <a:t>16 082,0</a:t>
                      </a:r>
                      <a:endParaRPr lang="ru-RU" sz="1200" dirty="0">
                        <a:latin typeface="Times New Roman" pitchFamily="18" charset="0"/>
                        <a:ea typeface="Calibri"/>
                        <a:cs typeface="Times New Roman" pitchFamily="18" charset="0"/>
                      </a:endParaRPr>
                    </a:p>
                  </a:txBody>
                  <a:tcPr marL="41413" marR="41413" marT="0" marB="0"/>
                </a:tc>
                <a:tc>
                  <a:txBody>
                    <a:bodyPr/>
                    <a:lstStyle/>
                    <a:p>
                      <a:pPr algn="just">
                        <a:lnSpc>
                          <a:spcPct val="115000"/>
                        </a:lnSpc>
                        <a:spcAft>
                          <a:spcPts val="0"/>
                        </a:spcAft>
                      </a:pPr>
                      <a:r>
                        <a:rPr lang="ru-RU" sz="1200" dirty="0" smtClean="0">
                          <a:latin typeface="Times New Roman" pitchFamily="18" charset="0"/>
                          <a:cs typeface="Times New Roman" pitchFamily="18" charset="0"/>
                        </a:rPr>
                        <a:t>Население обеспеченно </a:t>
                      </a:r>
                      <a:r>
                        <a:rPr lang="ru-RU" sz="1200" dirty="0">
                          <a:latin typeface="Times New Roman" pitchFamily="18" charset="0"/>
                          <a:cs typeface="Times New Roman" pitchFamily="18" charset="0"/>
                        </a:rPr>
                        <a:t>чистой питьевой водой. </a:t>
                      </a:r>
                      <a:endParaRPr lang="ru-RU" sz="1200" dirty="0">
                        <a:latin typeface="Times New Roman" pitchFamily="18" charset="0"/>
                        <a:ea typeface="Calibri"/>
                        <a:cs typeface="Times New Roman" pitchFamily="18" charset="0"/>
                      </a:endParaRPr>
                    </a:p>
                  </a:txBody>
                  <a:tcPr marL="41413" marR="41413" marT="0" marB="0"/>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418058"/>
          </a:xfrm>
        </p:spPr>
        <p:txBody>
          <a:bodyPr>
            <a:normAutofit/>
          </a:bodyPr>
          <a:lstStyle/>
          <a:p>
            <a:r>
              <a:rPr lang="ru-RU" sz="2000" b="1" dirty="0" smtClean="0">
                <a:solidFill>
                  <a:schemeClr val="tx2">
                    <a:lumMod val="50000"/>
                  </a:schemeClr>
                </a:solidFill>
                <a:latin typeface="Times New Roman" pitchFamily="18" charset="0"/>
                <a:cs typeface="Times New Roman" pitchFamily="18" charset="0"/>
              </a:rPr>
              <a:t>Сведения о муниципальном долге</a:t>
            </a:r>
            <a:endParaRPr lang="ru-RU" sz="2000" b="1" dirty="0">
              <a:solidFill>
                <a:schemeClr val="tx2">
                  <a:lumMod val="50000"/>
                </a:schemeClr>
              </a:solidFill>
              <a:latin typeface="Times New Roman" pitchFamily="18" charset="0"/>
              <a:cs typeface="Times New Roman" pitchFamily="18" charset="0"/>
            </a:endParaRPr>
          </a:p>
        </p:txBody>
      </p:sp>
      <p:cxnSp>
        <p:nvCxnSpPr>
          <p:cNvPr id="4" name="Прямая соединительная линия 3"/>
          <p:cNvCxnSpPr/>
          <p:nvPr/>
        </p:nvCxnSpPr>
        <p:spPr>
          <a:xfrm>
            <a:off x="2339752" y="908720"/>
            <a:ext cx="4392488"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25" name="Rectangle 1"/>
          <p:cNvSpPr>
            <a:spLocks noChangeArrowheads="1"/>
          </p:cNvSpPr>
          <p:nvPr/>
        </p:nvSpPr>
        <p:spPr bwMode="auto">
          <a:xfrm>
            <a:off x="323528" y="1052736"/>
            <a:ext cx="856895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Решением Совета депутатов от 27.12.2017 № 320 «О бюджете муниципального образования Адамовский район на 2019 год и плановый период 2020 и 2021годов» на 1  января 2019 года утверждены  верхний предел муниципального внутреннего долга муниципального образования Адамовский район,  в том числе верхний предел долга по муниципальным гарантиям, и предельный объем муниципального долга муниципального образования Адамовский район  в сумме </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0,0 </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руб., расходы  на обслуживание муниципального внутреннего долга муниципального образования Адамовский район на 2019 год не предусматривались.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За 2019 год заимствования не осуществлялись, муниципальные гарантии не предоставлялись. По состоянию на 01.01.2020 года муниципальные долговые обязательства отсутствуют.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691680" y="1556792"/>
            <a:ext cx="5960705" cy="2554545"/>
          </a:xfrm>
          <a:prstGeom prst="rect">
            <a:avLst/>
          </a:prstGeom>
          <a:noFill/>
        </p:spPr>
        <p:txBody>
          <a:bodyPr wrap="square" rtlCol="0">
            <a:spAutoFit/>
          </a:bodyPr>
          <a:lstStyle/>
          <a:p>
            <a:pPr algn="ctr"/>
            <a:r>
              <a:rPr lang="ru-RU" sz="8000" b="1" dirty="0" smtClean="0">
                <a:solidFill>
                  <a:srgbClr val="002060"/>
                </a:solidFill>
                <a:latin typeface="Times New Roman" pitchFamily="18" charset="0"/>
                <a:cs typeface="Times New Roman" pitchFamily="18" charset="0"/>
              </a:rPr>
              <a:t>Спасибо </a:t>
            </a:r>
          </a:p>
          <a:p>
            <a:pPr algn="ctr"/>
            <a:r>
              <a:rPr lang="ru-RU" sz="8000" b="1" dirty="0" smtClean="0">
                <a:solidFill>
                  <a:srgbClr val="002060"/>
                </a:solidFill>
                <a:latin typeface="Times New Roman" pitchFamily="18" charset="0"/>
                <a:cs typeface="Times New Roman" pitchFamily="18" charset="0"/>
              </a:rPr>
              <a:t>за</a:t>
            </a:r>
            <a:r>
              <a:rPr lang="ru-RU" sz="8000" dirty="0" smtClean="0">
                <a:solidFill>
                  <a:srgbClr val="002060"/>
                </a:solidFill>
                <a:latin typeface="Times New Roman" pitchFamily="18" charset="0"/>
                <a:cs typeface="Times New Roman" pitchFamily="18" charset="0"/>
              </a:rPr>
              <a:t> </a:t>
            </a:r>
            <a:r>
              <a:rPr lang="ru-RU" sz="8000" b="1" dirty="0" smtClean="0">
                <a:solidFill>
                  <a:srgbClr val="002060"/>
                </a:solidFill>
                <a:latin typeface="Times New Roman" pitchFamily="18" charset="0"/>
                <a:cs typeface="Times New Roman" pitchFamily="18" charset="0"/>
              </a:rPr>
              <a:t>внимание</a:t>
            </a:r>
            <a:endParaRPr lang="ru-RU" sz="8000" b="1" dirty="0">
              <a:solidFill>
                <a:srgbClr val="002060"/>
              </a:solidFill>
              <a:latin typeface="Times New Roman" pitchFamily="18" charset="0"/>
              <a:cs typeface="Times New Roman" pitchFamily="18" charset="0"/>
            </a:endParaRPr>
          </a:p>
        </p:txBody>
      </p:sp>
      <p:sp>
        <p:nvSpPr>
          <p:cNvPr id="11" name="TextBox 10"/>
          <p:cNvSpPr txBox="1"/>
          <p:nvPr/>
        </p:nvSpPr>
        <p:spPr>
          <a:xfrm>
            <a:off x="5292081" y="5877273"/>
            <a:ext cx="3851920" cy="738664"/>
          </a:xfrm>
          <a:prstGeom prst="rect">
            <a:avLst/>
          </a:prstGeom>
          <a:noFill/>
        </p:spPr>
        <p:txBody>
          <a:bodyPr wrap="square" rtlCol="0">
            <a:spAutoFit/>
          </a:bodyPr>
          <a:lstStyle/>
          <a:p>
            <a:r>
              <a:rPr lang="ru-RU" sz="1400" b="1" dirty="0" smtClean="0">
                <a:latin typeface="Times New Roman" pitchFamily="18" charset="0"/>
                <a:cs typeface="Times New Roman" pitchFamily="18" charset="0"/>
              </a:rPr>
              <a:t>Финансовый отдел администрации Адамовского района</a:t>
            </a:r>
          </a:p>
          <a:p>
            <a:r>
              <a:rPr lang="en-US" sz="1400" b="1" dirty="0" smtClean="0">
                <a:latin typeface="Times New Roman" pitchFamily="18" charset="0"/>
                <a:cs typeface="Times New Roman" pitchFamily="18" charset="0"/>
                <a:hlinkClick r:id="rId2"/>
              </a:rPr>
              <a:t>finadam@mail.orb.ru</a:t>
            </a:r>
            <a:r>
              <a:rPr lang="en-US" sz="1400" b="1" dirty="0" smtClean="0">
                <a:latin typeface="Times New Roman" pitchFamily="18" charset="0"/>
                <a:cs typeface="Times New Roman" pitchFamily="18" charset="0"/>
              </a:rPr>
              <a:t> </a:t>
            </a:r>
            <a:r>
              <a:rPr lang="ru-RU" sz="1400" b="1" dirty="0" smtClean="0">
                <a:latin typeface="Times New Roman" pitchFamily="18" charset="0"/>
                <a:cs typeface="Times New Roman" pitchFamily="18" charset="0"/>
              </a:rPr>
              <a:t>тел.:(</a:t>
            </a:r>
            <a:r>
              <a:rPr lang="en-US" sz="1400" b="1" dirty="0" smtClean="0">
                <a:latin typeface="Times New Roman" pitchFamily="18" charset="0"/>
                <a:cs typeface="Times New Roman" pitchFamily="18" charset="0"/>
              </a:rPr>
              <a:t>35365)</a:t>
            </a:r>
            <a:r>
              <a:rPr lang="ru-RU" sz="1400" b="1"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2-27-73</a:t>
            </a:r>
            <a:endParaRPr lang="ru-RU" sz="1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251520" y="764706"/>
          <a:ext cx="8568952" cy="5904657"/>
        </p:xfrm>
        <a:graphic>
          <a:graphicData uri="http://schemas.openxmlformats.org/drawingml/2006/table">
            <a:tbl>
              <a:tblPr>
                <a:tableStyleId>{3C2FFA5D-87B4-456A-9821-1D502468CF0F}</a:tableStyleId>
              </a:tblPr>
              <a:tblGrid>
                <a:gridCol w="1352994"/>
                <a:gridCol w="862470"/>
                <a:gridCol w="873406"/>
                <a:gridCol w="862753"/>
                <a:gridCol w="702985"/>
                <a:gridCol w="702985"/>
                <a:gridCol w="3211359"/>
              </a:tblGrid>
              <a:tr h="656073">
                <a:tc>
                  <a:txBody>
                    <a:bodyPr/>
                    <a:lstStyle/>
                    <a:p>
                      <a:pPr algn="ctr" fontAlgn="t"/>
                      <a:r>
                        <a:rPr lang="ru-RU" sz="1000" u="none" strike="noStrike" dirty="0"/>
                        <a:t>000 11109000000000120</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0,14</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-0,14</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Нестабильный характер поступлений</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dirty="0"/>
                        <a:t>000 11201000010000120</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368 000,00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39 600,00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39 577,52</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328 422,48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10,75</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Сокращение числа плательщиков в связи с увеличением числа предприятий банкротов</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000 11302000000000130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6 400,00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6 448,00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-6 448,00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Нестабильный характер поступлений</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000 11406000000000430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60 000,00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366 700,00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366 702,96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-306 702,96</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611,17</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Рост продажи земли в связи с ростом продажи жилья и  выбытием</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000 116030000000000140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16 900,00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16 899,43</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-16 899,43</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Поступление средств по фактически наложенным и оплаченным взысканиям</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000 11608000010000140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93 500,00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161 500,00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-161 500,00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000 11625000000000140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67 000,00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67 000,00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-67 000,00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000 11628000010000140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1 500,00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1 500,00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-1 500,00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r>
              <a:tr h="656073">
                <a:tc>
                  <a:txBody>
                    <a:bodyPr/>
                    <a:lstStyle/>
                    <a:p>
                      <a:pPr algn="ctr" fontAlgn="t"/>
                      <a:r>
                        <a:rPr lang="ru-RU" sz="1000" u="none" strike="noStrike"/>
                        <a:t>000 11630000010000140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66 000,00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66 000,00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-66 000,00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dirty="0"/>
                        <a:t>То же</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251520" y="620687"/>
          <a:ext cx="8712969" cy="6074559"/>
        </p:xfrm>
        <a:graphic>
          <a:graphicData uri="http://schemas.openxmlformats.org/drawingml/2006/table">
            <a:tbl>
              <a:tblPr>
                <a:tableStyleId>{3C2FFA5D-87B4-456A-9821-1D502468CF0F}</a:tableStyleId>
              </a:tblPr>
              <a:tblGrid>
                <a:gridCol w="1418768"/>
                <a:gridCol w="833932"/>
                <a:gridCol w="888083"/>
                <a:gridCol w="877253"/>
                <a:gridCol w="714800"/>
                <a:gridCol w="714800"/>
                <a:gridCol w="852886"/>
                <a:gridCol w="2412447"/>
              </a:tblGrid>
              <a:tr h="640317">
                <a:tc>
                  <a:txBody>
                    <a:bodyPr/>
                    <a:lstStyle/>
                    <a:p>
                      <a:pPr algn="ctr" fontAlgn="t"/>
                      <a:r>
                        <a:rPr lang="ru-RU" sz="1000" u="none" strike="noStrike" dirty="0"/>
                        <a:t>000 11635000000000140</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2 900,00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dirty="0"/>
                        <a:t>2 936,00</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-2 936,00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640317">
                <a:tc>
                  <a:txBody>
                    <a:bodyPr/>
                    <a:lstStyle/>
                    <a:p>
                      <a:pPr algn="ctr" fontAlgn="t"/>
                      <a:r>
                        <a:rPr lang="ru-RU" sz="1000" u="none" strike="noStrike"/>
                        <a:t>000 11643000010000140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93 000,00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145 074,31</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-145 074,31</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640317">
                <a:tc>
                  <a:txBody>
                    <a:bodyPr/>
                    <a:lstStyle/>
                    <a:p>
                      <a:pPr algn="ctr" fontAlgn="t"/>
                      <a:r>
                        <a:rPr lang="ru-RU" sz="1000" u="none" strike="noStrike"/>
                        <a:t>000 11690000000000140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841 000,00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750 000,00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3 823 077,95</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-2 982 077,95</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454,59</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640317">
                <a:tc>
                  <a:txBody>
                    <a:bodyPr/>
                    <a:lstStyle/>
                    <a:p>
                      <a:pPr algn="ctr" fontAlgn="t"/>
                      <a:r>
                        <a:rPr lang="ru-RU" sz="1000" u="none" strike="noStrike"/>
                        <a:t>000 11701000000000180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-1 140,00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1 140,00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То же</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569172">
                <a:tc>
                  <a:txBody>
                    <a:bodyPr/>
                    <a:lstStyle/>
                    <a:p>
                      <a:pPr algn="ctr" fontAlgn="t"/>
                      <a:r>
                        <a:rPr lang="ru-RU" sz="1000" u="none" strike="noStrike"/>
                        <a:t>000 20210000000000150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163 280 800,00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202 228 000,00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202 228 000,00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-38 947 200,00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123,85</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увеличение бюджетных ассигнований на основании уведомлений министерства финансов Оренбургской области</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545455">
                <a:tc>
                  <a:txBody>
                    <a:bodyPr/>
                    <a:lstStyle/>
                    <a:p>
                      <a:pPr algn="ctr" fontAlgn="t"/>
                      <a:r>
                        <a:rPr lang="ru-RU" sz="1000" u="none" strike="noStrike"/>
                        <a:t>000 20220000000000150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13 614 000,00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122 335 040,00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dirty="0"/>
                        <a:t>122 209 712,69</a:t>
                      </a:r>
                      <a:endParaRPr lang="ru-RU" sz="1000" b="0" i="0" u="none" strike="noStrike" dirty="0">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-108 595 712,69</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897,68</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увеличение бюджетных ассигнований на основании уведомлений министерств Оренбургской области</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498023">
                <a:tc>
                  <a:txBody>
                    <a:bodyPr/>
                    <a:lstStyle/>
                    <a:p>
                      <a:pPr algn="ctr" fontAlgn="t"/>
                      <a:r>
                        <a:rPr lang="ru-RU" sz="1000" u="none" strike="noStrike"/>
                        <a:t>000 20230000000000150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296 686 500,00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304 941 600,00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303 886 561,98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-7 200 061,98</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102,43</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увеличение бюджетных ассигнований на основании уведомлений министерств Оренбургской области</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594115">
                <a:tc>
                  <a:txBody>
                    <a:bodyPr/>
                    <a:lstStyle/>
                    <a:p>
                      <a:pPr algn="ctr" fontAlgn="t"/>
                      <a:r>
                        <a:rPr lang="ru-RU" sz="1000" u="none" strike="noStrike"/>
                        <a:t>000 20240000000000150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33 927 632,00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34 048 032,00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34 048 032,00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-120 400,00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100,35</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увеличение иных межбюджетных трансфертов на основании заключенных с сельскими поселениями соглашений на передачу осуществления части полномочий</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498023">
                <a:tc>
                  <a:txBody>
                    <a:bodyPr/>
                    <a:lstStyle/>
                    <a:p>
                      <a:pPr algn="ctr" fontAlgn="t"/>
                      <a:r>
                        <a:rPr lang="ru-RU" sz="1000" u="none" strike="noStrike"/>
                        <a:t>000 20405000050000150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100 000,00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100 000,00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-100 000,00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Поступление гранта в рамках реализации проекта Комплекс мероприятий по поддержке добровольчества (волонтерства) в Адамовском районе</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498023">
                <a:tc>
                  <a:txBody>
                    <a:bodyPr/>
                    <a:lstStyle/>
                    <a:p>
                      <a:pPr algn="ctr" fontAlgn="t"/>
                      <a:r>
                        <a:rPr lang="ru-RU" sz="1000" u="none" strike="noStrike"/>
                        <a:t>000 21960010050000150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0,00</a:t>
                      </a:r>
                      <a:endParaRPr lang="ru-RU" sz="1000" b="0" i="0" u="none" strike="noStrike">
                        <a:latin typeface="Times New Roman" pitchFamily="18" charset="0"/>
                        <a:cs typeface="Times New Roman" pitchFamily="18" charset="0"/>
                      </a:endParaRPr>
                    </a:p>
                  </a:txBody>
                  <a:tcPr marL="5680" marR="5680" marT="5680" marB="0"/>
                </a:tc>
                <a:tc>
                  <a:txBody>
                    <a:bodyPr/>
                    <a:lstStyle/>
                    <a:p>
                      <a:pPr algn="ctr" fontAlgn="t"/>
                      <a:r>
                        <a:rPr lang="ru-RU" sz="1000" u="none" strike="noStrike"/>
                        <a:t>-6 448,00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6 448,00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#ДЕЛ/0!</a:t>
                      </a:r>
                      <a:endParaRPr lang="ru-RU" sz="1000" b="0" i="0" u="none" strike="noStrike">
                        <a:solidFill>
                          <a:srgbClr val="000000"/>
                        </a:solidFill>
                        <a:latin typeface="Times New Roman" pitchFamily="18" charset="0"/>
                        <a:cs typeface="Times New Roman" pitchFamily="18" charset="0"/>
                      </a:endParaRPr>
                    </a:p>
                  </a:txBody>
                  <a:tcPr marL="5680" marR="5680" marT="5680" marB="0"/>
                </a:tc>
                <a:tc gridSpan="2">
                  <a:txBody>
                    <a:bodyPr/>
                    <a:lstStyle/>
                    <a:p>
                      <a:pPr algn="ctr" fontAlgn="t"/>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680" marR="5680" marT="5680" marB="0"/>
                </a:tc>
                <a:tc hMerge="1">
                  <a:txBody>
                    <a:bodyPr/>
                    <a:lstStyle/>
                    <a:p>
                      <a:endParaRPr lang="ru-RU"/>
                    </a:p>
                  </a:txBody>
                  <a:tcPr/>
                </a:tc>
              </a:tr>
              <a:tr h="299800">
                <a:tc>
                  <a:txBody>
                    <a:bodyPr/>
                    <a:lstStyle/>
                    <a:p>
                      <a:pPr algn="ctr" fontAlgn="t"/>
                      <a:r>
                        <a:rPr lang="ru-RU" sz="1000" u="none" strike="noStrike"/>
                        <a:t>Итого</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615 892 432,00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772 036 172,00</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775 435 965,74</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-159 543 533,74</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r>
                        <a:rPr lang="ru-RU" sz="1000" u="none" strike="noStrike"/>
                        <a:t> </a:t>
                      </a:r>
                      <a:endParaRPr lang="ru-RU" sz="1000" b="0" i="0" u="none" strike="noStrike">
                        <a:solidFill>
                          <a:srgbClr val="000000"/>
                        </a:solidFill>
                        <a:latin typeface="Times New Roman" pitchFamily="18" charset="0"/>
                        <a:cs typeface="Times New Roman" pitchFamily="18" charset="0"/>
                      </a:endParaRPr>
                    </a:p>
                  </a:txBody>
                  <a:tcPr marL="5680" marR="5680" marT="5680" marB="0"/>
                </a:tc>
                <a:tc>
                  <a:txBody>
                    <a:bodyPr/>
                    <a:lstStyle/>
                    <a:p>
                      <a:pPr algn="ctr" fontAlgn="t"/>
                      <a:endParaRPr lang="ru-RU" sz="1000" b="0" i="0" u="none" strike="noStrike" dirty="0">
                        <a:latin typeface="Times New Roman" pitchFamily="18" charset="0"/>
                        <a:cs typeface="Times New Roman" pitchFamily="18" charset="0"/>
                      </a:endParaRPr>
                    </a:p>
                  </a:txBody>
                  <a:tcPr marL="5680" marR="5680" marT="568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763688" y="404664"/>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Структура налоговых поступлений</a:t>
            </a:r>
            <a:endParaRPr lang="ru-RU" sz="2000" b="1" dirty="0">
              <a:solidFill>
                <a:schemeClr val="tx2">
                  <a:lumMod val="50000"/>
                </a:schemeClr>
              </a:solidFill>
            </a:endParaRPr>
          </a:p>
        </p:txBody>
      </p:sp>
      <p:graphicFrame>
        <p:nvGraphicFramePr>
          <p:cNvPr id="14" name="Схема 13"/>
          <p:cNvGraphicFramePr/>
          <p:nvPr/>
        </p:nvGraphicFramePr>
        <p:xfrm>
          <a:off x="179512" y="1484784"/>
          <a:ext cx="172819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Правая фигурная скобка 14"/>
          <p:cNvSpPr/>
          <p:nvPr/>
        </p:nvSpPr>
        <p:spPr>
          <a:xfrm>
            <a:off x="1979712" y="2852936"/>
            <a:ext cx="504056" cy="3888432"/>
          </a:xfrm>
          <a:prstGeom prst="rightBrac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graphicFrame>
        <p:nvGraphicFramePr>
          <p:cNvPr id="18" name="Диаграмма 17"/>
          <p:cNvGraphicFramePr/>
          <p:nvPr/>
        </p:nvGraphicFramePr>
        <p:xfrm>
          <a:off x="2555776" y="2996952"/>
          <a:ext cx="6312024" cy="3631952"/>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7" name="Диаграмма 26"/>
          <p:cNvGraphicFramePr/>
          <p:nvPr/>
        </p:nvGraphicFramePr>
        <p:xfrm>
          <a:off x="5364088" y="980728"/>
          <a:ext cx="3672408" cy="2736304"/>
        </p:xfrm>
        <a:graphic>
          <a:graphicData uri="http://schemas.openxmlformats.org/drawingml/2006/chart">
            <c:chart xmlns:c="http://schemas.openxmlformats.org/drawingml/2006/chart" xmlns:r="http://schemas.openxmlformats.org/officeDocument/2006/relationships" r:id="rId8"/>
          </a:graphicData>
        </a:graphic>
      </p:graphicFrame>
      <p:cxnSp>
        <p:nvCxnSpPr>
          <p:cNvPr id="32" name="Соединительная линия уступом 31"/>
          <p:cNvCxnSpPr/>
          <p:nvPr/>
        </p:nvCxnSpPr>
        <p:spPr>
          <a:xfrm flipV="1">
            <a:off x="3491880" y="2492896"/>
            <a:ext cx="2952328" cy="2304256"/>
          </a:xfrm>
          <a:prstGeom prst="bentConnector3">
            <a:avLst>
              <a:gd name="adj1" fmla="val 50000"/>
            </a:avLst>
          </a:prstGeom>
          <a:ln w="9525">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2411760" y="836712"/>
            <a:ext cx="4392488"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763688" y="476672"/>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Структура неналоговых поступлений</a:t>
            </a:r>
            <a:endParaRPr lang="ru-RU" sz="2000" b="1" dirty="0">
              <a:solidFill>
                <a:schemeClr val="tx2">
                  <a:lumMod val="50000"/>
                </a:schemeClr>
              </a:solidFill>
            </a:endParaRPr>
          </a:p>
        </p:txBody>
      </p:sp>
      <p:graphicFrame>
        <p:nvGraphicFramePr>
          <p:cNvPr id="14" name="Схема 13"/>
          <p:cNvGraphicFramePr/>
          <p:nvPr/>
        </p:nvGraphicFramePr>
        <p:xfrm>
          <a:off x="179512" y="980728"/>
          <a:ext cx="1944216"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Правая фигурная скобка 14"/>
          <p:cNvSpPr/>
          <p:nvPr/>
        </p:nvSpPr>
        <p:spPr>
          <a:xfrm>
            <a:off x="2339752" y="2132856"/>
            <a:ext cx="504056" cy="4464496"/>
          </a:xfrm>
          <a:prstGeom prst="rightBrac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graphicFrame>
        <p:nvGraphicFramePr>
          <p:cNvPr id="18" name="Диаграмма 17"/>
          <p:cNvGraphicFramePr/>
          <p:nvPr/>
        </p:nvGraphicFramePr>
        <p:xfrm>
          <a:off x="2843808" y="3140968"/>
          <a:ext cx="6023992" cy="3631952"/>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7" name="Диаграмма 26"/>
          <p:cNvGraphicFramePr/>
          <p:nvPr/>
        </p:nvGraphicFramePr>
        <p:xfrm>
          <a:off x="4788024" y="548680"/>
          <a:ext cx="4176464" cy="3096344"/>
        </p:xfrm>
        <a:graphic>
          <a:graphicData uri="http://schemas.openxmlformats.org/drawingml/2006/chart">
            <c:chart xmlns:c="http://schemas.openxmlformats.org/drawingml/2006/chart" xmlns:r="http://schemas.openxmlformats.org/officeDocument/2006/relationships" r:id="rId8"/>
          </a:graphicData>
        </a:graphic>
      </p:graphicFrame>
      <p:cxnSp>
        <p:nvCxnSpPr>
          <p:cNvPr id="43" name="Прямая соединительная линия 42"/>
          <p:cNvCxnSpPr/>
          <p:nvPr/>
        </p:nvCxnSpPr>
        <p:spPr>
          <a:xfrm>
            <a:off x="2339752" y="836712"/>
            <a:ext cx="460851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Соединительная линия уступом 10"/>
          <p:cNvCxnSpPr/>
          <p:nvPr/>
        </p:nvCxnSpPr>
        <p:spPr>
          <a:xfrm flipV="1">
            <a:off x="3635896" y="2348880"/>
            <a:ext cx="3240360" cy="1872208"/>
          </a:xfrm>
          <a:prstGeom prst="bentConnector3">
            <a:avLst>
              <a:gd name="adj1" fmla="val 53397"/>
            </a:avLst>
          </a:prstGeom>
          <a:ln w="127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067944" y="3933056"/>
            <a:ext cx="1224136" cy="307777"/>
          </a:xfrm>
          <a:prstGeom prst="rect">
            <a:avLst/>
          </a:prstGeom>
          <a:noFill/>
        </p:spPr>
        <p:txBody>
          <a:bodyPr wrap="square" rtlCol="0">
            <a:spAutoFit/>
          </a:bodyPr>
          <a:lstStyle/>
          <a:p>
            <a:pPr lvl="0" algn="ctr"/>
            <a:r>
              <a:rPr lang="ru-RU" sz="1400" b="1" dirty="0" smtClean="0">
                <a:solidFill>
                  <a:srgbClr val="FF0000"/>
                </a:solidFill>
                <a:latin typeface="Times New Roman" pitchFamily="18" charset="0"/>
                <a:cs typeface="Times New Roman" pitchFamily="18" charset="0"/>
              </a:rPr>
              <a:t>Аренда</a:t>
            </a:r>
            <a:endParaRPr lang="ru-RU" sz="1400" b="1"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Диаграмма 6"/>
          <p:cNvGraphicFramePr/>
          <p:nvPr/>
        </p:nvGraphicFramePr>
        <p:xfrm>
          <a:off x="611560" y="2852936"/>
          <a:ext cx="8208912" cy="3862212"/>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1547664" y="404664"/>
            <a:ext cx="5760640" cy="400110"/>
          </a:xfrm>
          <a:prstGeom prst="rect">
            <a:avLst/>
          </a:prstGeom>
          <a:noFill/>
        </p:spPr>
        <p:txBody>
          <a:bodyPr wrap="square" rtlCol="0">
            <a:spAutoFit/>
          </a:bodyPr>
          <a:lstStyle/>
          <a:p>
            <a:pPr lvl="0" algn="ctr"/>
            <a:r>
              <a:rPr lang="ru-RU" sz="2000" b="1" dirty="0" smtClean="0">
                <a:solidFill>
                  <a:schemeClr val="tx2">
                    <a:lumMod val="50000"/>
                  </a:schemeClr>
                </a:solidFill>
                <a:latin typeface="Times New Roman" pitchFamily="18" charset="0"/>
                <a:cs typeface="Times New Roman" pitchFamily="18" charset="0"/>
              </a:rPr>
              <a:t>Безвозмездные поступления</a:t>
            </a:r>
            <a:endParaRPr lang="ru-RU" sz="2000" b="1" dirty="0">
              <a:solidFill>
                <a:schemeClr val="tx2">
                  <a:lumMod val="50000"/>
                </a:schemeClr>
              </a:solidFill>
            </a:endParaRPr>
          </a:p>
        </p:txBody>
      </p:sp>
      <p:cxnSp>
        <p:nvCxnSpPr>
          <p:cNvPr id="10" name="Прямая соединительная линия 9"/>
          <p:cNvCxnSpPr/>
          <p:nvPr/>
        </p:nvCxnSpPr>
        <p:spPr>
          <a:xfrm>
            <a:off x="2627784" y="836712"/>
            <a:ext cx="36004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Группа 13"/>
          <p:cNvGrpSpPr/>
          <p:nvPr/>
        </p:nvGrpSpPr>
        <p:grpSpPr>
          <a:xfrm>
            <a:off x="323528" y="1556792"/>
            <a:ext cx="1410950" cy="792088"/>
            <a:chOff x="72009" y="0"/>
            <a:chExt cx="1194926" cy="663847"/>
          </a:xfrm>
        </p:grpSpPr>
        <p:sp>
          <p:nvSpPr>
            <p:cNvPr id="15" name="Скругленный прямоугольник 14"/>
            <p:cNvSpPr/>
            <p:nvPr/>
          </p:nvSpPr>
          <p:spPr>
            <a:xfrm>
              <a:off x="72009" y="0"/>
              <a:ext cx="1194926" cy="663847"/>
            </a:xfrm>
            <a:prstGeom prst="roundRect">
              <a:avLst>
                <a:gd name="adj" fmla="val 10000"/>
              </a:avLst>
            </a:prstGeom>
            <a:ln>
              <a:solidFill>
                <a:schemeClr val="tx1"/>
              </a:solidFill>
            </a:ln>
          </p:spPr>
          <p:style>
            <a:lnRef idx="1">
              <a:schemeClr val="accent1"/>
            </a:lnRef>
            <a:fillRef idx="2">
              <a:schemeClr val="accent1"/>
            </a:fillRef>
            <a:effectRef idx="1">
              <a:schemeClr val="accent1"/>
            </a:effectRef>
            <a:fontRef idx="minor">
              <a:schemeClr val="dk1"/>
            </a:fontRef>
          </p:style>
        </p:sp>
        <p:sp>
          <p:nvSpPr>
            <p:cNvPr id="16" name="Скругленный прямоугольник 4"/>
            <p:cNvSpPr/>
            <p:nvPr/>
          </p:nvSpPr>
          <p:spPr>
            <a:xfrm>
              <a:off x="91452" y="19443"/>
              <a:ext cx="1156040" cy="624961"/>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dirty="0" smtClean="0">
                  <a:latin typeface="Times New Roman" pitchFamily="18" charset="0"/>
                  <a:cs typeface="Times New Roman" pitchFamily="18" charset="0"/>
                </a:rPr>
                <a:t>99,8 %</a:t>
              </a:r>
              <a:endParaRPr lang="ru-RU" sz="2000" b="1" kern="1200" dirty="0">
                <a:latin typeface="Times New Roman" pitchFamily="18" charset="0"/>
                <a:cs typeface="Times New Roman" pitchFamily="18" charset="0"/>
              </a:endParaRPr>
            </a:p>
          </p:txBody>
        </p:sp>
      </p:grpSp>
      <p:grpSp>
        <p:nvGrpSpPr>
          <p:cNvPr id="17" name="Группа 16"/>
          <p:cNvGrpSpPr/>
          <p:nvPr/>
        </p:nvGrpSpPr>
        <p:grpSpPr>
          <a:xfrm>
            <a:off x="6372200" y="1484784"/>
            <a:ext cx="2592288" cy="864096"/>
            <a:chOff x="72009" y="0"/>
            <a:chExt cx="1194926" cy="663847"/>
          </a:xfrm>
        </p:grpSpPr>
        <p:sp>
          <p:nvSpPr>
            <p:cNvPr id="18" name="Скругленный прямоугольник 17"/>
            <p:cNvSpPr/>
            <p:nvPr/>
          </p:nvSpPr>
          <p:spPr>
            <a:xfrm>
              <a:off x="72009" y="0"/>
              <a:ext cx="1194926" cy="663847"/>
            </a:xfrm>
            <a:prstGeom prst="roundRect">
              <a:avLst>
                <a:gd name="adj" fmla="val 10000"/>
              </a:avLst>
            </a:prstGeom>
            <a:ln>
              <a:solidFill>
                <a:schemeClr val="tx1"/>
              </a:solidFill>
            </a:ln>
          </p:spPr>
          <p:style>
            <a:lnRef idx="1">
              <a:schemeClr val="accent1"/>
            </a:lnRef>
            <a:fillRef idx="2">
              <a:schemeClr val="accent1"/>
            </a:fillRef>
            <a:effectRef idx="1">
              <a:schemeClr val="accent1"/>
            </a:effectRef>
            <a:fontRef idx="minor">
              <a:schemeClr val="dk1"/>
            </a:fontRef>
          </p:style>
        </p:sp>
        <p:sp>
          <p:nvSpPr>
            <p:cNvPr id="19" name="Скругленный прямоугольник 4"/>
            <p:cNvSpPr/>
            <p:nvPr/>
          </p:nvSpPr>
          <p:spPr>
            <a:xfrm>
              <a:off x="91452" y="19443"/>
              <a:ext cx="1156040" cy="624961"/>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algn="ctr" defTabSz="889000">
                <a:lnSpc>
                  <a:spcPct val="90000"/>
                </a:lnSpc>
                <a:spcBef>
                  <a:spcPct val="0"/>
                </a:spcBef>
                <a:spcAft>
                  <a:spcPct val="35000"/>
                </a:spcAft>
              </a:pPr>
              <a:r>
                <a:rPr lang="ru-RU" sz="2000" b="1" dirty="0" smtClean="0">
                  <a:latin typeface="Times New Roman" pitchFamily="18" charset="0"/>
                  <a:cs typeface="Times New Roman" pitchFamily="18" charset="0"/>
                </a:rPr>
                <a:t>662 465,9 тыс. руб.</a:t>
              </a:r>
              <a:endParaRPr lang="ru-RU" sz="2000" b="1" kern="1200" dirty="0">
                <a:latin typeface="Times New Roman" pitchFamily="18" charset="0"/>
                <a:cs typeface="Times New Roman" pitchFamily="18" charset="0"/>
              </a:endParaRPr>
            </a:p>
          </p:txBody>
        </p:sp>
      </p:grpSp>
      <p:sp>
        <p:nvSpPr>
          <p:cNvPr id="35" name="TextBox 34"/>
          <p:cNvSpPr txBox="1"/>
          <p:nvPr/>
        </p:nvSpPr>
        <p:spPr>
          <a:xfrm>
            <a:off x="6876256" y="980728"/>
            <a:ext cx="1728192" cy="584775"/>
          </a:xfrm>
          <a:prstGeom prst="rect">
            <a:avLst/>
          </a:prstGeom>
          <a:noFill/>
        </p:spPr>
        <p:txBody>
          <a:bodyPr wrap="square" rtlCol="0">
            <a:spAutoFit/>
          </a:bodyPr>
          <a:lstStyle/>
          <a:p>
            <a:pPr lvl="0" algn="ctr"/>
            <a:r>
              <a:rPr lang="ru-RU" sz="1600" b="1" dirty="0" smtClean="0">
                <a:solidFill>
                  <a:schemeClr val="tx2">
                    <a:lumMod val="50000"/>
                  </a:schemeClr>
                </a:solidFill>
                <a:latin typeface="Times New Roman" pitchFamily="18" charset="0"/>
                <a:cs typeface="Times New Roman" pitchFamily="18" charset="0"/>
              </a:rPr>
              <a:t>Объем исполнения</a:t>
            </a:r>
            <a:endParaRPr lang="ru-RU" sz="1600" b="1" dirty="0">
              <a:solidFill>
                <a:schemeClr val="tx2">
                  <a:lumMod val="50000"/>
                </a:schemeClr>
              </a:solidFill>
            </a:endParaRPr>
          </a:p>
        </p:txBody>
      </p:sp>
      <p:cxnSp>
        <p:nvCxnSpPr>
          <p:cNvPr id="37" name="Прямая соединительная линия 36"/>
          <p:cNvCxnSpPr/>
          <p:nvPr/>
        </p:nvCxnSpPr>
        <p:spPr>
          <a:xfrm>
            <a:off x="1763688" y="1916832"/>
            <a:ext cx="4565714"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4211960" y="908720"/>
            <a:ext cx="0" cy="1008112"/>
          </a:xfrm>
          <a:prstGeom prst="line">
            <a:avLst/>
          </a:prstGeom>
          <a:ln w="12700">
            <a:solidFill>
              <a:schemeClr val="tx1"/>
            </a:solidFill>
            <a:tailEnd type="diamond"/>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0" y="1052736"/>
            <a:ext cx="2016224" cy="584775"/>
          </a:xfrm>
          <a:prstGeom prst="rect">
            <a:avLst/>
          </a:prstGeom>
          <a:noFill/>
        </p:spPr>
        <p:txBody>
          <a:bodyPr wrap="square" rtlCol="0">
            <a:spAutoFit/>
          </a:bodyPr>
          <a:lstStyle/>
          <a:p>
            <a:pPr lvl="0" algn="ctr"/>
            <a:r>
              <a:rPr lang="ru-RU" sz="1600" b="1" dirty="0" smtClean="0">
                <a:solidFill>
                  <a:schemeClr val="tx2">
                    <a:lumMod val="50000"/>
                  </a:schemeClr>
                </a:solidFill>
                <a:latin typeface="Times New Roman" pitchFamily="18" charset="0"/>
                <a:cs typeface="Times New Roman" pitchFamily="18" charset="0"/>
              </a:rPr>
              <a:t>Процент исполнения</a:t>
            </a:r>
            <a:endParaRPr lang="ru-RU" sz="1600" b="1" dirty="0">
              <a:solidFill>
                <a:schemeClr val="tx2">
                  <a:lumMod val="50000"/>
                </a:schemeClr>
              </a:solidFill>
            </a:endParaRPr>
          </a:p>
        </p:txBody>
      </p:sp>
      <p:cxnSp>
        <p:nvCxnSpPr>
          <p:cNvPr id="47" name="Прямая со стрелкой 46"/>
          <p:cNvCxnSpPr/>
          <p:nvPr/>
        </p:nvCxnSpPr>
        <p:spPr>
          <a:xfrm>
            <a:off x="4211960" y="1916832"/>
            <a:ext cx="0" cy="93610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4573</TotalTime>
  <Words>4789</Words>
  <Application>Microsoft Office PowerPoint</Application>
  <PresentationFormat>Экран (4:3)</PresentationFormat>
  <Paragraphs>921</Paragraphs>
  <Slides>42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Тема Office</vt:lpstr>
      <vt:lpstr>На основе решения «Об исполнении бюджета муниципального образования Адамовский район за 2019 год»</vt:lpstr>
      <vt:lpstr>Слайд 2</vt:lpstr>
      <vt:lpstr>Слайд 3</vt:lpstr>
      <vt:lpstr>Сведения об исполнении бюджета по доходам в разрезе основных видов налоговых и неналоговых доходов, безвозмездных поступлений с объяснениями причин отклонений, на 01 января 2020 года</vt:lpstr>
      <vt:lpstr>Слайд 5</vt:lpstr>
      <vt:lpstr>Слайд 6</vt:lpstr>
      <vt:lpstr>Слайд 7</vt:lpstr>
      <vt:lpstr>Слайд 8</vt:lpstr>
      <vt:lpstr>Слайд 9</vt:lpstr>
      <vt:lpstr>Сведения о выполнении указов Президента Российской Федерации  в сфере образования</vt:lpstr>
      <vt:lpstr>Сведения о выполнении указов Президента Российской Федерации  в сфере культуры</vt:lpstr>
      <vt:lpstr>Слайд 12</vt:lpstr>
      <vt:lpstr>Сведения об исполнении бюджета по разделам и подразделам классификации расходов бюджета с объяснениями причин отклонений, на 01 января 2019 года</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Сведения о реализации региональных проектов и приоритетных проектов</vt:lpstr>
      <vt:lpstr>Сведения о муниципальном долге</vt:lpstr>
      <vt:lpstr>Слайд 42</vt:lpstr>
    </vt:vector>
  </TitlesOfParts>
  <Company>ФО</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 проекту решения о бюджете муниципального образования Адамовский район на 2016 год годов.</dc:title>
  <dc:creator>Бюджетник</dc:creator>
  <cp:lastModifiedBy>Виктор</cp:lastModifiedBy>
  <cp:revision>662</cp:revision>
  <dcterms:created xsi:type="dcterms:W3CDTF">2015-11-17T06:06:37Z</dcterms:created>
  <dcterms:modified xsi:type="dcterms:W3CDTF">2020-12-17T07:25:15Z</dcterms:modified>
</cp:coreProperties>
</file>