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7" r:id="rId3"/>
    <p:sldId id="257" r:id="rId4"/>
    <p:sldId id="281" r:id="rId5"/>
    <p:sldId id="290" r:id="rId6"/>
    <p:sldId id="259" r:id="rId7"/>
    <p:sldId id="289" r:id="rId8"/>
    <p:sldId id="262" r:id="rId9"/>
    <p:sldId id="263" r:id="rId10"/>
    <p:sldId id="273" r:id="rId11"/>
    <p:sldId id="264" r:id="rId12"/>
    <p:sldId id="292" r:id="rId13"/>
    <p:sldId id="267" r:id="rId14"/>
    <p:sldId id="268" r:id="rId15"/>
    <p:sldId id="269" r:id="rId16"/>
    <p:sldId id="271" r:id="rId17"/>
    <p:sldId id="293" r:id="rId18"/>
    <p:sldId id="282" r:id="rId19"/>
    <p:sldId id="294" r:id="rId20"/>
    <p:sldId id="295" r:id="rId21"/>
    <p:sldId id="288" r:id="rId22"/>
    <p:sldId id="275" r:id="rId23"/>
    <p:sldId id="276" r:id="rId24"/>
    <p:sldId id="277" r:id="rId2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343"/>
    <a:srgbClr val="FEF6F0"/>
    <a:srgbClr val="FEF2E8"/>
    <a:srgbClr val="F7F5F9"/>
    <a:srgbClr val="F0ECF4"/>
    <a:srgbClr val="F8FAF4"/>
    <a:srgbClr val="FAFBF7"/>
    <a:srgbClr val="9EF3FC"/>
    <a:srgbClr val="D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0" autoAdjust="0"/>
  </p:normalViewPr>
  <p:slideViewPr>
    <p:cSldViewPr>
      <p:cViewPr>
        <p:scale>
          <a:sx n="110" d="100"/>
          <a:sy n="110" d="100"/>
        </p:scale>
        <p:origin x="-97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
 (в среднегодовом исчислении, тыс. чел.)
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21.4</c:v>
                </c:pt>
                <c:pt idx="1">
                  <c:v>20.7</c:v>
                </c:pt>
                <c:pt idx="2">
                  <c:v>20.2</c:v>
                </c:pt>
                <c:pt idx="3">
                  <c:v>20.100000000000001</c:v>
                </c:pt>
                <c:pt idx="4">
                  <c:v>20.100000000000001</c:v>
                </c:pt>
                <c:pt idx="5" formatCode="#,##0.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61856"/>
        <c:axId val="65927360"/>
      </c:barChart>
      <c:catAx>
        <c:axId val="519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927360"/>
        <c:crosses val="autoZero"/>
        <c:auto val="1"/>
        <c:lblAlgn val="ctr"/>
        <c:lblOffset val="100"/>
        <c:noMultiLvlLbl val="0"/>
      </c:catAx>
      <c:valAx>
        <c:axId val="6592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9618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Ввод в действие жилых домов    </a:t>
            </a:r>
          </a:p>
          <a:p>
            <a:pPr>
              <a:defRPr sz="1400"/>
            </a:pPr>
            <a:r>
              <a:rPr lang="ru-RU" sz="1400" dirty="0" smtClean="0"/>
              <a:t>(тыс. кв. м.)</a:t>
            </a:r>
            <a:r>
              <a:rPr lang="ru-RU" sz="1400" dirty="0"/>
              <a:t>
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жилых домов
 (тыс. кв.м.)
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1.7</c:v>
                </c:pt>
                <c:pt idx="1">
                  <c:v>2.2000000000000002</c:v>
                </c:pt>
                <c:pt idx="2">
                  <c:v>1.5</c:v>
                </c:pt>
                <c:pt idx="3">
                  <c:v>1.5</c:v>
                </c:pt>
                <c:pt idx="4">
                  <c:v>1.6</c:v>
                </c:pt>
                <c:pt idx="5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15072"/>
        <c:axId val="115627072"/>
      </c:barChart>
      <c:catAx>
        <c:axId val="629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627072"/>
        <c:crosses val="autoZero"/>
        <c:auto val="1"/>
        <c:lblAlgn val="ctr"/>
        <c:lblOffset val="100"/>
        <c:noMultiLvlLbl val="0"/>
      </c:catAx>
      <c:valAx>
        <c:axId val="1156270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29150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
 тыс.руб.)
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22.3</c:v>
                </c:pt>
                <c:pt idx="1">
                  <c:v>25.5</c:v>
                </c:pt>
                <c:pt idx="2">
                  <c:v>27.9</c:v>
                </c:pt>
                <c:pt idx="3">
                  <c:v>30.6</c:v>
                </c:pt>
                <c:pt idx="4">
                  <c:v>33.5</c:v>
                </c:pt>
                <c:pt idx="5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11232"/>
        <c:axId val="115628224"/>
      </c:barChart>
      <c:catAx>
        <c:axId val="621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628224"/>
        <c:crosses val="autoZero"/>
        <c:auto val="1"/>
        <c:lblAlgn val="ctr"/>
        <c:lblOffset val="100"/>
        <c:noMultiLvlLbl val="0"/>
      </c:catAx>
      <c:valAx>
        <c:axId val="1156282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21112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 на конец года (проценты)
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3.6</c:v>
                </c:pt>
                <c:pt idx="1">
                  <c:v>2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66112"/>
        <c:axId val="115628800"/>
      </c:barChart>
      <c:catAx>
        <c:axId val="518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628800"/>
        <c:crosses val="autoZero"/>
        <c:auto val="1"/>
        <c:lblAlgn val="ctr"/>
        <c:lblOffset val="100"/>
        <c:noMultiLvlLbl val="0"/>
      </c:catAx>
      <c:valAx>
        <c:axId val="1156288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518661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715354.1</c:v>
                </c:pt>
                <c:pt idx="1">
                  <c:v>722179.2</c:v>
                </c:pt>
                <c:pt idx="2">
                  <c:v>751739.2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715354.1</c:v>
                </c:pt>
                <c:pt idx="1">
                  <c:v>722179.2</c:v>
                </c:pt>
                <c:pt idx="2">
                  <c:v>751739.2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75328"/>
        <c:axId val="63840832"/>
      </c:barChart>
      <c:catAx>
        <c:axId val="135075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3840832"/>
        <c:crosses val="autoZero"/>
        <c:auto val="1"/>
        <c:lblAlgn val="ctr"/>
        <c:lblOffset val="100"/>
        <c:noMultiLvlLbl val="0"/>
      </c:catAx>
      <c:valAx>
        <c:axId val="6384083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35075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ahnschrift Condensed" pitchFamily="34" charset="0"/>
          <a:ea typeface="Microsoft YaHei Light" pitchFamily="34" charset="-122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123967.3</c:v>
                </c:pt>
                <c:pt idx="1">
                  <c:v>129126.5</c:v>
                </c:pt>
                <c:pt idx="2">
                  <c:v>134395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71776"/>
        <c:axId val="63059008"/>
      </c:barChart>
      <c:catAx>
        <c:axId val="521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059008"/>
        <c:crosses val="autoZero"/>
        <c:auto val="1"/>
        <c:lblAlgn val="ctr"/>
        <c:lblOffset val="100"/>
        <c:noMultiLvlLbl val="0"/>
      </c:catAx>
      <c:valAx>
        <c:axId val="6305900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217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Bahnschrift SemiBold Condensed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627771.9</c:v>
                </c:pt>
                <c:pt idx="1">
                  <c:v>593052.69999999995</c:v>
                </c:pt>
                <c:pt idx="2">
                  <c:v>580959.1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07104"/>
        <c:axId val="139148608"/>
      </c:barChart>
      <c:catAx>
        <c:axId val="1482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9148608"/>
        <c:crosses val="autoZero"/>
        <c:auto val="1"/>
        <c:lblAlgn val="ctr"/>
        <c:lblOffset val="100"/>
        <c:noMultiLvlLbl val="0"/>
      </c:catAx>
      <c:valAx>
        <c:axId val="13914860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8207104"/>
        <c:crosses val="autoZero"/>
        <c:crossBetween val="between"/>
      </c:valAx>
    </c:plotArea>
    <c:plotVisOnly val="1"/>
    <c:dispBlanksAs val="gap"/>
    <c:showDLblsOverMax val="0"/>
  </c:chart>
  <c:spPr>
    <a:noFill/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Bahnschrift SemiBold Condensed" pitchFamily="34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440725932819874E-2"/>
                  <c:y val="-6.1954120482339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8270828782799428E-2"/>
                  <c:y val="-4.81573984656975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829072450830497E-2"/>
                  <c:y val="-2.31251014844504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2606007654393681E-2"/>
                  <c:y val="0.100955306960195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90625741934872E-2"/>
                  <c:y val="3.39196641968556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8822400972468875"/>
                  <c:y val="-3.63510179780594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9578058671022486E-2"/>
                  <c:y val="-5.4944749728662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СД</c:v>
                </c:pt>
                <c:pt idx="2">
                  <c:v>ФО</c:v>
                </c:pt>
                <c:pt idx="3">
                  <c:v>КРК</c:v>
                </c:pt>
                <c:pt idx="4">
                  <c:v>РОО</c:v>
                </c:pt>
                <c:pt idx="5">
                  <c:v>ОК</c:v>
                </c:pt>
                <c:pt idx="6">
                  <c:v>УУР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90165.3</c:v>
                </c:pt>
                <c:pt idx="1">
                  <c:v>300</c:v>
                </c:pt>
                <c:pt idx="2">
                  <c:v>108039.4</c:v>
                </c:pt>
                <c:pt idx="3">
                  <c:v>777.7</c:v>
                </c:pt>
                <c:pt idx="4">
                  <c:v>458726.1</c:v>
                </c:pt>
                <c:pt idx="5">
                  <c:v>71615.899999999994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9802894614383826E-2"/>
          <c:y val="0.70488855939083694"/>
          <c:w val="0.88451599730291819"/>
          <c:h val="0.281544571970635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ahnschrift Condensed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Bahnschrift Condense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 cap="flat">
                <a:solidFill>
                  <a:schemeClr val="accent2">
                    <a:lumMod val="75000"/>
                  </a:schemeClr>
                </a:solidFill>
                <a:prstDash val="dash"/>
                <a:miter lim="800000"/>
                <a:headEnd type="oval"/>
                <a:tailEnd type="oval"/>
              </a:ln>
            </c:spPr>
            <c:trendlineType val="poly"/>
            <c:order val="2"/>
            <c:dispRSqr val="0"/>
            <c:dispEq val="0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84580</c:v>
                </c:pt>
                <c:pt idx="1">
                  <c:v>62939</c:v>
                </c:pt>
                <c:pt idx="2">
                  <c:v>61138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Bahnschrift Condense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70110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Bahnschrift Condense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19744"/>
        <c:axId val="149168128"/>
      </c:barChart>
      <c:catAx>
        <c:axId val="14991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Bahnschrift Condensed" pitchFamily="34" charset="0"/>
              </a:defRPr>
            </a:pPr>
            <a:endParaRPr lang="ru-RU"/>
          </a:p>
        </c:txPr>
        <c:crossAx val="149168128"/>
        <c:crosses val="autoZero"/>
        <c:auto val="1"/>
        <c:lblAlgn val="ctr"/>
        <c:lblOffset val="100"/>
        <c:noMultiLvlLbl val="0"/>
      </c:catAx>
      <c:valAx>
        <c:axId val="1491681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000">
                <a:latin typeface="Bahnschrift Condensed" pitchFamily="34" charset="0"/>
              </a:defRPr>
            </a:pPr>
            <a:endParaRPr lang="ru-RU"/>
          </a:p>
        </c:txPr>
        <c:crossAx val="14991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4D949-22C6-4A8F-AE9E-49AA885A5D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B5A9B-BF71-4C03-B866-1216E1FD428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600" dirty="0" smtClean="0">
              <a:latin typeface="Bahnschrift Condensed" pitchFamily="34" charset="0"/>
            </a:rPr>
            <a:t>Административный центр - посёлок Адамовка.</a:t>
          </a:r>
          <a:endParaRPr lang="ru-RU" sz="1600" dirty="0">
            <a:latin typeface="Bahnschrift Condensed" pitchFamily="34" charset="0"/>
          </a:endParaRPr>
        </a:p>
      </dgm:t>
    </dgm:pt>
    <dgm:pt modelId="{AF2DD5F7-F9EA-4745-8C53-08B49366908D}" type="parTrans" cxnId="{77BD4668-64AC-443E-ADFB-F502D272BA2A}">
      <dgm:prSet/>
      <dgm:spPr/>
      <dgm:t>
        <a:bodyPr/>
        <a:lstStyle/>
        <a:p>
          <a:endParaRPr lang="ru-RU" sz="1600"/>
        </a:p>
      </dgm:t>
    </dgm:pt>
    <dgm:pt modelId="{183D4E53-8BEF-4FF2-90BD-9BF2D058BF39}" type="sibTrans" cxnId="{77BD4668-64AC-443E-ADFB-F502D272BA2A}">
      <dgm:prSet/>
      <dgm:spPr/>
      <dgm:t>
        <a:bodyPr/>
        <a:lstStyle/>
        <a:p>
          <a:endParaRPr lang="ru-RU" sz="1600"/>
        </a:p>
      </dgm:t>
    </dgm:pt>
    <dgm:pt modelId="{07D7BFE2-163B-4601-A435-147266BF57F5}" type="pres">
      <dgm:prSet presAssocID="{1894D949-22C6-4A8F-AE9E-49AA885A5D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2D963-D8B5-40B3-AB57-A9BC7506577F}" type="pres">
      <dgm:prSet presAssocID="{351B5A9B-BF71-4C03-B866-1216E1FD428E}" presName="parentText" presStyleLbl="node1" presStyleIdx="0" presStyleCnt="1" custLinFactY="75539" custLinFactNeighborX="-21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A2435-566F-44AD-8FF7-5256A3268BC5}" type="presOf" srcId="{1894D949-22C6-4A8F-AE9E-49AA885A5DE0}" destId="{07D7BFE2-163B-4601-A435-147266BF57F5}" srcOrd="0" destOrd="0" presId="urn:microsoft.com/office/officeart/2005/8/layout/vList2"/>
    <dgm:cxn modelId="{77BD4668-64AC-443E-ADFB-F502D272BA2A}" srcId="{1894D949-22C6-4A8F-AE9E-49AA885A5DE0}" destId="{351B5A9B-BF71-4C03-B866-1216E1FD428E}" srcOrd="0" destOrd="0" parTransId="{AF2DD5F7-F9EA-4745-8C53-08B49366908D}" sibTransId="{183D4E53-8BEF-4FF2-90BD-9BF2D058BF39}"/>
    <dgm:cxn modelId="{9E0295AC-9A99-4CC1-ADC6-4D986286F664}" type="presOf" srcId="{351B5A9B-BF71-4C03-B866-1216E1FD428E}" destId="{D172D963-D8B5-40B3-AB57-A9BC7506577F}" srcOrd="0" destOrd="0" presId="urn:microsoft.com/office/officeart/2005/8/layout/vList2"/>
    <dgm:cxn modelId="{37506585-C80B-41C4-9730-54575EB0E3F8}" type="presParOf" srcId="{07D7BFE2-163B-4601-A435-147266BF57F5}" destId="{D172D963-D8B5-40B3-AB57-A9BC7506577F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  <a:ea typeface="Malgun Gothic" pitchFamily="34" charset="-127"/>
            </a:rPr>
            <a:t>Повышения качества администрирования доходов районного бюджета</a:t>
          </a:r>
          <a:endParaRPr lang="ru-RU" sz="1200" b="1" dirty="0">
            <a:latin typeface="Century Gothic" pitchFamily="34" charset="0"/>
            <a:ea typeface="Malgun Gothic" pitchFamily="34" charset="-127"/>
          </a:endParaRPr>
        </a:p>
      </dgm:t>
    </dgm:pt>
    <dgm:pt modelId="{ECEFD8B3-1C0E-483D-9669-D9C909D58F45}" type="parTrans" cxnId="{94FCCDB4-87C6-41C6-B670-482163E74864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D9E9DA9F-04AD-4D83-BDEE-43923B8C8BC0}" type="sibTrans" cxnId="{94FCCDB4-87C6-41C6-B670-482163E7486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</a:rPr>
            <a:t>Анализ неналоговых платежей</a:t>
          </a:r>
          <a:endParaRPr lang="ru-RU" sz="1200" b="1" dirty="0">
            <a:latin typeface="Century Gothic" pitchFamily="34" charset="0"/>
          </a:endParaRPr>
        </a:p>
      </dgm:t>
    </dgm:pt>
    <dgm:pt modelId="{B132CE82-8E8E-4F5A-B994-7C1C4441AA79}" type="parTrans" cxnId="{2E5047F8-F0F2-4563-BDE3-537293056C48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9E943454-3EAF-47BE-92F6-497CAFD17E03}" type="sibTrans" cxnId="{2E5047F8-F0F2-4563-BDE3-537293056C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EF6F0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gm:spPr>
      <dgm:t>
        <a:bodyPr/>
        <a:lstStyle/>
        <a:p>
          <a:r>
            <a:rPr lang="ru-RU" sz="1200" b="1" dirty="0" smtClean="0">
              <a:latin typeface="Century Gothic" pitchFamily="34" charset="0"/>
              <a:ea typeface="Malgun Gothic" pitchFamily="34" charset="-127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200" b="1" dirty="0">
            <a:latin typeface="Century Gothic" pitchFamily="34" charset="0"/>
            <a:ea typeface="Malgun Gothic" pitchFamily="34" charset="-127"/>
          </a:endParaRPr>
        </a:p>
      </dgm:t>
    </dgm:pt>
    <dgm:pt modelId="{AF3F775A-5121-48EC-BEE3-72B325B5351F}" type="parTrans" cxnId="{2E828C3C-7240-4443-895B-30516BA21502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8E7CCC5B-2BB5-48F7-B096-28954E6DE00F}" type="sibTrans" cxnId="{2E828C3C-7240-4443-895B-30516BA21502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EF2E8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  <a:ea typeface="Malgun Gothic" pitchFamily="34" charset="-127"/>
            </a:rPr>
            <a:t>Повышение эффективности использования муниципальной собственности</a:t>
          </a:r>
          <a:endParaRPr lang="ru-RU" sz="1200" b="1" dirty="0">
            <a:latin typeface="Century Gothic" pitchFamily="34" charset="0"/>
            <a:ea typeface="Malgun Gothic" pitchFamily="34" charset="-127"/>
          </a:endParaRPr>
        </a:p>
      </dgm:t>
    </dgm:pt>
    <dgm:pt modelId="{2DB3306C-A2D2-4B1E-9A9F-9112C45C5092}" type="parTrans" cxnId="{2E18FE11-9E31-42CA-8C9A-79D07BD31D00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884686C2-51C3-4BA0-B48E-0E0CB381D1FA}" type="sibTrans" cxnId="{2E18FE11-9E31-42CA-8C9A-79D07BD31D0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</a:rPr>
            <a:t>Сокращение недоимки по налогам и арендным платежам</a:t>
          </a:r>
          <a:endParaRPr lang="ru-RU" sz="1200" b="1" dirty="0">
            <a:latin typeface="Century Gothic" pitchFamily="34" charset="0"/>
          </a:endParaRPr>
        </a:p>
      </dgm:t>
    </dgm:pt>
    <dgm:pt modelId="{00AB9BBD-A3C8-4717-981C-172FD9FAC5BD}" type="parTrans" cxnId="{FCF96A2B-E291-407D-94F5-5CBA697E5A87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0B0DEBB5-E337-4843-803F-DD5691D1BFEB}" type="sibTrans" cxnId="{FCF96A2B-E291-407D-94F5-5CBA697E5A87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67E57196-2CD3-41D3-AE87-BBF574D9CD9E}" type="pres">
      <dgm:prSet presAssocID="{240A7C38-22F5-4175-B39C-520BB06E67D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096D5-808D-41CD-94AA-4644E843D1EB}" type="pres">
      <dgm:prSet presAssocID="{54DBB401-AFF7-4859-9DD4-5D3C1920D1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2300-6EEE-4A2E-8335-6A1E74636914}" type="pres">
      <dgm:prSet presAssocID="{D9E9DA9F-04AD-4D83-BDEE-43923B8C8B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B084DC6-6D4C-493A-B414-CB20C99A5EEC}" type="pres">
      <dgm:prSet presAssocID="{D9E9DA9F-04AD-4D83-BDEE-43923B8C8B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C314DB-BCD9-4733-95A7-B7014923491E}" type="pres">
      <dgm:prSet presAssocID="{B861EE57-782A-4CBB-A2EE-C9D898ADC0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3D330-DBDC-4288-8EE1-F0612B124A5A}" type="pres">
      <dgm:prSet presAssocID="{9E943454-3EAF-47BE-92F6-497CAFD17E0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21309D1-47DA-471F-A559-7BF9D333F876}" type="pres">
      <dgm:prSet presAssocID="{9E943454-3EAF-47BE-92F6-497CAFD17E0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74CC52D-305A-414E-BD25-82366C70093B}" type="pres">
      <dgm:prSet presAssocID="{2387613D-C85E-453F-8FF2-08B6F41C34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5E3F5-CF6B-4A40-9918-2BDE101E7EC8}" type="pres">
      <dgm:prSet presAssocID="{0B0DEBB5-E337-4843-803F-DD5691D1BFE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5F00AD9-AF8B-49F2-94E4-38256FADB717}" type="pres">
      <dgm:prSet presAssocID="{0B0DEBB5-E337-4843-803F-DD5691D1BF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B65E363-AE8E-4289-BA03-9C12126F466D}" type="pres">
      <dgm:prSet presAssocID="{B7508171-3E84-4954-A7A5-C1411111A8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DE35D-B408-4915-BDF6-F6D1370A31C4}" type="pres">
      <dgm:prSet presAssocID="{884686C2-51C3-4BA0-B48E-0E0CB381D1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11A9769-1CBD-45B6-866D-45EC3B8BF1BE}" type="pres">
      <dgm:prSet presAssocID="{884686C2-51C3-4BA0-B48E-0E0CB381D1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3F53832-357D-4B83-B4C5-A45A0BC937CB}" type="pres">
      <dgm:prSet presAssocID="{A870A585-968B-43EF-ABA5-8AD551960E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35C87CBD-A20F-450B-99D1-CC5F1392DF73}" type="presOf" srcId="{0B0DEBB5-E337-4843-803F-DD5691D1BFEB}" destId="{E7F5E3F5-CF6B-4A40-9918-2BDE101E7EC8}" srcOrd="0" destOrd="0" presId="urn:microsoft.com/office/officeart/2005/8/layout/process2"/>
    <dgm:cxn modelId="{0B667A7C-7C3D-4318-9746-DC42C9AC71A0}" type="presOf" srcId="{2387613D-C85E-453F-8FF2-08B6F41C34D6}" destId="{474CC52D-305A-414E-BD25-82366C70093B}" srcOrd="0" destOrd="0" presId="urn:microsoft.com/office/officeart/2005/8/layout/process2"/>
    <dgm:cxn modelId="{3C4924D7-E07D-4AD3-933F-0CBA65A2025F}" type="presOf" srcId="{B861EE57-782A-4CBB-A2EE-C9D898ADC0F8}" destId="{46C314DB-BCD9-4733-95A7-B7014923491E}" srcOrd="0" destOrd="0" presId="urn:microsoft.com/office/officeart/2005/8/layout/process2"/>
    <dgm:cxn modelId="{2102F5C4-B26D-4F8C-8399-7CE6B67EB95F}" type="presOf" srcId="{D9E9DA9F-04AD-4D83-BDEE-43923B8C8BC0}" destId="{E68A2300-6EEE-4A2E-8335-6A1E74636914}" srcOrd="0" destOrd="0" presId="urn:microsoft.com/office/officeart/2005/8/layout/process2"/>
    <dgm:cxn modelId="{B80142FE-D48A-4B4D-8E6F-14119C33F42B}" type="presOf" srcId="{0B0DEBB5-E337-4843-803F-DD5691D1BFEB}" destId="{75F00AD9-AF8B-49F2-94E4-38256FADB717}" srcOrd="1" destOrd="0" presId="urn:microsoft.com/office/officeart/2005/8/layout/process2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85AABD9F-0A1E-499D-9315-42AEC70B5B80}" type="presOf" srcId="{54DBB401-AFF7-4859-9DD4-5D3C1920D169}" destId="{B6F096D5-808D-41CD-94AA-4644E843D1EB}" srcOrd="0" destOrd="0" presId="urn:microsoft.com/office/officeart/2005/8/layout/process2"/>
    <dgm:cxn modelId="{E0E3EE2F-3FAC-4E1F-8D83-220C21497C9E}" type="presOf" srcId="{884686C2-51C3-4BA0-B48E-0E0CB381D1FA}" destId="{711A9769-1CBD-45B6-866D-45EC3B8BF1BE}" srcOrd="1" destOrd="0" presId="urn:microsoft.com/office/officeart/2005/8/layout/process2"/>
    <dgm:cxn modelId="{FD83491E-CC01-4A40-BDB8-0192FC067D99}" type="presOf" srcId="{9E943454-3EAF-47BE-92F6-497CAFD17E03}" destId="{A6C3D330-DBDC-4288-8EE1-F0612B124A5A}" srcOrd="0" destOrd="0" presId="urn:microsoft.com/office/officeart/2005/8/layout/process2"/>
    <dgm:cxn modelId="{D4D04898-79E2-47E6-8A9B-BD85242254EB}" type="presOf" srcId="{D9E9DA9F-04AD-4D83-BDEE-43923B8C8BC0}" destId="{CB084DC6-6D4C-493A-B414-CB20C99A5EEC}" srcOrd="1" destOrd="0" presId="urn:microsoft.com/office/officeart/2005/8/layout/process2"/>
    <dgm:cxn modelId="{A334D725-CAD8-4EC5-99F0-E13549BFE9AC}" type="presOf" srcId="{A870A585-968B-43EF-ABA5-8AD551960EE4}" destId="{C3F53832-357D-4B83-B4C5-A45A0BC937CB}" srcOrd="0" destOrd="0" presId="urn:microsoft.com/office/officeart/2005/8/layout/process2"/>
    <dgm:cxn modelId="{F65BE394-2FFE-41E1-ACB3-ED568E36A9BC}" type="presOf" srcId="{240A7C38-22F5-4175-B39C-520BB06E67D4}" destId="{67E57196-2CD3-41D3-AE87-BBF574D9CD9E}" srcOrd="0" destOrd="0" presId="urn:microsoft.com/office/officeart/2005/8/layout/process2"/>
    <dgm:cxn modelId="{B845D578-06EA-434D-A6AB-3B67D9E2E770}" type="presOf" srcId="{9E943454-3EAF-47BE-92F6-497CAFD17E03}" destId="{721309D1-47DA-471F-A559-7BF9D333F876}" srcOrd="1" destOrd="0" presId="urn:microsoft.com/office/officeart/2005/8/layout/process2"/>
    <dgm:cxn modelId="{AF2F4C00-B17E-4B85-803C-E20319BAE1BB}" type="presOf" srcId="{884686C2-51C3-4BA0-B48E-0E0CB381D1FA}" destId="{06EDE35D-B408-4915-BDF6-F6D1370A31C4}" srcOrd="0" destOrd="0" presId="urn:microsoft.com/office/officeart/2005/8/layout/process2"/>
    <dgm:cxn modelId="{6D6AB5CD-1145-4F3F-A36A-6F72ADC47245}" type="presOf" srcId="{B7508171-3E84-4954-A7A5-C1411111A822}" destId="{9B65E363-AE8E-4289-BA03-9C12126F466D}" srcOrd="0" destOrd="0" presId="urn:microsoft.com/office/officeart/2005/8/layout/process2"/>
    <dgm:cxn modelId="{9C5DE238-E772-477C-8611-E8675F955AF4}" type="presParOf" srcId="{67E57196-2CD3-41D3-AE87-BBF574D9CD9E}" destId="{B6F096D5-808D-41CD-94AA-4644E843D1EB}" srcOrd="0" destOrd="0" presId="urn:microsoft.com/office/officeart/2005/8/layout/process2"/>
    <dgm:cxn modelId="{C776C1BE-2DEB-443D-8800-81C159EEB56A}" type="presParOf" srcId="{67E57196-2CD3-41D3-AE87-BBF574D9CD9E}" destId="{E68A2300-6EEE-4A2E-8335-6A1E74636914}" srcOrd="1" destOrd="0" presId="urn:microsoft.com/office/officeart/2005/8/layout/process2"/>
    <dgm:cxn modelId="{A03F8FF9-6908-4822-9471-8B4B2A222A4A}" type="presParOf" srcId="{E68A2300-6EEE-4A2E-8335-6A1E74636914}" destId="{CB084DC6-6D4C-493A-B414-CB20C99A5EEC}" srcOrd="0" destOrd="0" presId="urn:microsoft.com/office/officeart/2005/8/layout/process2"/>
    <dgm:cxn modelId="{479C3669-894C-4EB8-AF3A-AD938DCFD52E}" type="presParOf" srcId="{67E57196-2CD3-41D3-AE87-BBF574D9CD9E}" destId="{46C314DB-BCD9-4733-95A7-B7014923491E}" srcOrd="2" destOrd="0" presId="urn:microsoft.com/office/officeart/2005/8/layout/process2"/>
    <dgm:cxn modelId="{246167F1-E458-4ED0-A134-26B54527281B}" type="presParOf" srcId="{67E57196-2CD3-41D3-AE87-BBF574D9CD9E}" destId="{A6C3D330-DBDC-4288-8EE1-F0612B124A5A}" srcOrd="3" destOrd="0" presId="urn:microsoft.com/office/officeart/2005/8/layout/process2"/>
    <dgm:cxn modelId="{B2860B8D-D09F-4855-B276-2FC5EF62F111}" type="presParOf" srcId="{A6C3D330-DBDC-4288-8EE1-F0612B124A5A}" destId="{721309D1-47DA-471F-A559-7BF9D333F876}" srcOrd="0" destOrd="0" presId="urn:microsoft.com/office/officeart/2005/8/layout/process2"/>
    <dgm:cxn modelId="{2BE226F5-6735-430C-A771-901719E306FB}" type="presParOf" srcId="{67E57196-2CD3-41D3-AE87-BBF574D9CD9E}" destId="{474CC52D-305A-414E-BD25-82366C70093B}" srcOrd="4" destOrd="0" presId="urn:microsoft.com/office/officeart/2005/8/layout/process2"/>
    <dgm:cxn modelId="{507FFB22-A8F1-4CA6-9FE7-9B1ED4C65CD7}" type="presParOf" srcId="{67E57196-2CD3-41D3-AE87-BBF574D9CD9E}" destId="{E7F5E3F5-CF6B-4A40-9918-2BDE101E7EC8}" srcOrd="5" destOrd="0" presId="urn:microsoft.com/office/officeart/2005/8/layout/process2"/>
    <dgm:cxn modelId="{825F731D-88E8-41F9-A37F-0EAE190710D5}" type="presParOf" srcId="{E7F5E3F5-CF6B-4A40-9918-2BDE101E7EC8}" destId="{75F00AD9-AF8B-49F2-94E4-38256FADB717}" srcOrd="0" destOrd="0" presId="urn:microsoft.com/office/officeart/2005/8/layout/process2"/>
    <dgm:cxn modelId="{39DF8930-175E-452C-B470-F8CCB697081A}" type="presParOf" srcId="{67E57196-2CD3-41D3-AE87-BBF574D9CD9E}" destId="{9B65E363-AE8E-4289-BA03-9C12126F466D}" srcOrd="6" destOrd="0" presId="urn:microsoft.com/office/officeart/2005/8/layout/process2"/>
    <dgm:cxn modelId="{6122F0A8-686A-4660-903E-0E69C4BA4424}" type="presParOf" srcId="{67E57196-2CD3-41D3-AE87-BBF574D9CD9E}" destId="{06EDE35D-B408-4915-BDF6-F6D1370A31C4}" srcOrd="7" destOrd="0" presId="urn:microsoft.com/office/officeart/2005/8/layout/process2"/>
    <dgm:cxn modelId="{2AEF0E2E-FA72-4181-B68D-8AD0E7AE099C}" type="presParOf" srcId="{06EDE35D-B408-4915-BDF6-F6D1370A31C4}" destId="{711A9769-1CBD-45B6-866D-45EC3B8BF1BE}" srcOrd="0" destOrd="0" presId="urn:microsoft.com/office/officeart/2005/8/layout/process2"/>
    <dgm:cxn modelId="{3B2BBE0A-7826-4C3C-A4CA-A3D139D78CEC}" type="presParOf" srcId="{67E57196-2CD3-41D3-AE87-BBF574D9CD9E}" destId="{C3F53832-357D-4B83-B4C5-A45A0BC937CB}" srcOrd="8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83A343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  <a:ea typeface="Malgun Gothic" pitchFamily="34" charset="-127"/>
            </a:rPr>
            <a:t>Реализация задач, поставленных в указах Президента Российской Федерации</a:t>
          </a:r>
          <a:endParaRPr lang="ru-RU" sz="1200" b="1" dirty="0">
            <a:latin typeface="Century Gothic" pitchFamily="34" charset="0"/>
            <a:ea typeface="Malgun Gothic" pitchFamily="34" charset="-127"/>
          </a:endParaRPr>
        </a:p>
      </dgm:t>
    </dgm:pt>
    <dgm:pt modelId="{ECEFD8B3-1C0E-483D-9669-D9C909D58F45}" type="parTrans" cxnId="{94FCCDB4-87C6-41C6-B670-482163E74864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D9E9DA9F-04AD-4D83-BDEE-43923B8C8BC0}" type="sibTrans" cxnId="{94FCCDB4-87C6-41C6-B670-482163E7486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</a:rPr>
            <a:t>Сохранение социальной направленности бюджета</a:t>
          </a:r>
          <a:endParaRPr lang="ru-RU" sz="1200" b="1" dirty="0">
            <a:latin typeface="Century Gothic" pitchFamily="34" charset="0"/>
          </a:endParaRPr>
        </a:p>
      </dgm:t>
    </dgm:pt>
    <dgm:pt modelId="{B132CE82-8E8E-4F5A-B994-7C1C4441AA79}" type="parTrans" cxnId="{2E5047F8-F0F2-4563-BDE3-537293056C48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9E943454-3EAF-47BE-92F6-497CAFD17E03}" type="sibTrans" cxnId="{2E5047F8-F0F2-4563-BDE3-537293056C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8FAF4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gm:spPr>
      <dgm:t>
        <a:bodyPr/>
        <a:lstStyle/>
        <a:p>
          <a:r>
            <a:rPr lang="ru-RU" sz="1200" b="1" dirty="0" smtClean="0">
              <a:latin typeface="Century Gothic" pitchFamily="34" charset="0"/>
              <a:ea typeface="Malgun Gothic" pitchFamily="34" charset="-127"/>
            </a:rPr>
            <a:t>Повышение открытости и прозрачности бюджетного процесса</a:t>
          </a:r>
          <a:endParaRPr lang="ru-RU" sz="1200" b="1" dirty="0">
            <a:latin typeface="Century Gothic" pitchFamily="34" charset="0"/>
            <a:ea typeface="Malgun Gothic" pitchFamily="34" charset="-127"/>
          </a:endParaRPr>
        </a:p>
      </dgm:t>
    </dgm:pt>
    <dgm:pt modelId="{AF3F775A-5121-48EC-BEE3-72B325B5351F}" type="parTrans" cxnId="{2E828C3C-7240-4443-895B-30516BA21502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8E7CCC5B-2BB5-48F7-B096-28954E6DE00F}" type="sibTrans" cxnId="{2E828C3C-7240-4443-895B-30516BA21502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  <a:ea typeface="Malgun Gothic" pitchFamily="34" charset="-127"/>
            </a:rPr>
            <a:t>Обеспечение сбалансированности бюджета</a:t>
          </a:r>
          <a:endParaRPr lang="ru-RU" sz="1200" b="1" dirty="0">
            <a:latin typeface="Century Gothic" pitchFamily="34" charset="0"/>
            <a:ea typeface="Malgun Gothic" pitchFamily="34" charset="-127"/>
          </a:endParaRPr>
        </a:p>
      </dgm:t>
    </dgm:pt>
    <dgm:pt modelId="{2DB3306C-A2D2-4B1E-9A9F-9112C45C5092}" type="parTrans" cxnId="{2E18FE11-9E31-42CA-8C9A-79D07BD31D00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884686C2-51C3-4BA0-B48E-0E0CB381D1FA}" type="sibTrans" cxnId="{2E18FE11-9E31-42CA-8C9A-79D07BD31D0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itchFamily="34" charset="0"/>
            </a:rPr>
            <a:t>Повышение эффективности бюджетных расходов </a:t>
          </a:r>
          <a:endParaRPr lang="ru-RU" sz="1200" b="1" dirty="0">
            <a:latin typeface="Century Gothic" pitchFamily="34" charset="0"/>
          </a:endParaRPr>
        </a:p>
      </dgm:t>
    </dgm:pt>
    <dgm:pt modelId="{00AB9BBD-A3C8-4717-981C-172FD9FAC5BD}" type="parTrans" cxnId="{FCF96A2B-E291-407D-94F5-5CBA697E5A87}">
      <dgm:prSet/>
      <dgm:spPr/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0B0DEBB5-E337-4843-803F-DD5691D1BFEB}" type="sibTrans" cxnId="{FCF96A2B-E291-407D-94F5-5CBA697E5A87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200" b="1">
            <a:latin typeface="Century Gothic" pitchFamily="34" charset="0"/>
          </a:endParaRPr>
        </a:p>
      </dgm:t>
    </dgm:pt>
    <dgm:pt modelId="{07330566-B349-4026-B628-B22BCC57D963}" type="pres">
      <dgm:prSet presAssocID="{240A7C38-22F5-4175-B39C-520BB06E67D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DD77C-BECC-4B69-A212-D3B2260273BD}" type="pres">
      <dgm:prSet presAssocID="{54DBB401-AFF7-4859-9DD4-5D3C1920D1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27D38-ED1E-43A0-BFDA-85FBC7C79050}" type="pres">
      <dgm:prSet presAssocID="{D9E9DA9F-04AD-4D83-BDEE-43923B8C8B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DBEFA70-7CB7-4EC4-87A3-725687E3F02D}" type="pres">
      <dgm:prSet presAssocID="{D9E9DA9F-04AD-4D83-BDEE-43923B8C8B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7054ED5-779C-4D91-93E1-30433ADF7496}" type="pres">
      <dgm:prSet presAssocID="{B861EE57-782A-4CBB-A2EE-C9D898ADC0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0024E-4683-4DB5-ACBB-74B13D23D2EA}" type="pres">
      <dgm:prSet presAssocID="{9E943454-3EAF-47BE-92F6-497CAFD17E0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42CE5AD-C693-4B5D-9A24-855D2DA3C7A6}" type="pres">
      <dgm:prSet presAssocID="{9E943454-3EAF-47BE-92F6-497CAFD17E0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D0535CD-27A0-4D72-973F-B6F277C65CAA}" type="pres">
      <dgm:prSet presAssocID="{2387613D-C85E-453F-8FF2-08B6F41C34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6BA9B-C98B-4463-8EE7-85606455B4A6}" type="pres">
      <dgm:prSet presAssocID="{0B0DEBB5-E337-4843-803F-DD5691D1BFE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4543E6-6B8F-480D-A413-23CA8AD5D10D}" type="pres">
      <dgm:prSet presAssocID="{0B0DEBB5-E337-4843-803F-DD5691D1BF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520E47F-5989-46F1-B1C3-F9F61255C434}" type="pres">
      <dgm:prSet presAssocID="{B7508171-3E84-4954-A7A5-C1411111A8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6B08-0635-420F-90AA-2D1AB08D7B98}" type="pres">
      <dgm:prSet presAssocID="{884686C2-51C3-4BA0-B48E-0E0CB381D1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2F40749-7D9F-44C2-A98B-CB1FB206F7B0}" type="pres">
      <dgm:prSet presAssocID="{884686C2-51C3-4BA0-B48E-0E0CB381D1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C26F965-BB2C-405F-838B-A31741418044}" type="pres">
      <dgm:prSet presAssocID="{A870A585-968B-43EF-ABA5-8AD551960E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A11B6B17-0E0F-4D79-A96F-1199F0AA5070}" type="presOf" srcId="{0B0DEBB5-E337-4843-803F-DD5691D1BFEB}" destId="{094543E6-6B8F-480D-A413-23CA8AD5D10D}" srcOrd="1" destOrd="0" presId="urn:microsoft.com/office/officeart/2005/8/layout/process2"/>
    <dgm:cxn modelId="{A492DF53-3D30-4D33-9A74-CDCEE8A9B39B}" type="presOf" srcId="{54DBB401-AFF7-4859-9DD4-5D3C1920D169}" destId="{ACDDD77C-BECC-4B69-A212-D3B2260273BD}" srcOrd="0" destOrd="0" presId="urn:microsoft.com/office/officeart/2005/8/layout/process2"/>
    <dgm:cxn modelId="{B8D049EB-4BC6-44F9-A223-EDBDB885164E}" type="presOf" srcId="{A870A585-968B-43EF-ABA5-8AD551960EE4}" destId="{9C26F965-BB2C-405F-838B-A31741418044}" srcOrd="0" destOrd="0" presId="urn:microsoft.com/office/officeart/2005/8/layout/process2"/>
    <dgm:cxn modelId="{E2023E73-6765-4261-A7EE-76602E1798A6}" type="presOf" srcId="{884686C2-51C3-4BA0-B48E-0E0CB381D1FA}" destId="{C2F40749-7D9F-44C2-A98B-CB1FB206F7B0}" srcOrd="1" destOrd="0" presId="urn:microsoft.com/office/officeart/2005/8/layout/process2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FEF90185-C5FE-4DE6-9297-7919B7E42925}" type="presOf" srcId="{884686C2-51C3-4BA0-B48E-0E0CB381D1FA}" destId="{2EE96B08-0635-420F-90AA-2D1AB08D7B98}" srcOrd="0" destOrd="0" presId="urn:microsoft.com/office/officeart/2005/8/layout/process2"/>
    <dgm:cxn modelId="{4CF08050-BE57-4C01-8202-A637D016157E}" type="presOf" srcId="{0B0DEBB5-E337-4843-803F-DD5691D1BFEB}" destId="{BE96BA9B-C98B-4463-8EE7-85606455B4A6}" srcOrd="0" destOrd="0" presId="urn:microsoft.com/office/officeart/2005/8/layout/process2"/>
    <dgm:cxn modelId="{A9873C56-F8CE-4CC4-BEDC-2C38102C8DA3}" type="presOf" srcId="{9E943454-3EAF-47BE-92F6-497CAFD17E03}" destId="{A42CE5AD-C693-4B5D-9A24-855D2DA3C7A6}" srcOrd="1" destOrd="0" presId="urn:microsoft.com/office/officeart/2005/8/layout/process2"/>
    <dgm:cxn modelId="{DB81FF90-9495-4E23-A21B-047B12C195F7}" type="presOf" srcId="{9E943454-3EAF-47BE-92F6-497CAFD17E03}" destId="{FA60024E-4683-4DB5-ACBB-74B13D23D2EA}" srcOrd="0" destOrd="0" presId="urn:microsoft.com/office/officeart/2005/8/layout/process2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397464A2-7752-42FA-9FF0-32DEC16BD40D}" type="presOf" srcId="{2387613D-C85E-453F-8FF2-08B6F41C34D6}" destId="{9D0535CD-27A0-4D72-973F-B6F277C65CAA}" srcOrd="0" destOrd="0" presId="urn:microsoft.com/office/officeart/2005/8/layout/process2"/>
    <dgm:cxn modelId="{6ECDEE22-2D0C-4422-955A-973460B4C85A}" type="presOf" srcId="{D9E9DA9F-04AD-4D83-BDEE-43923B8C8BC0}" destId="{5DBEFA70-7CB7-4EC4-87A3-725687E3F02D}" srcOrd="1" destOrd="0" presId="urn:microsoft.com/office/officeart/2005/8/layout/process2"/>
    <dgm:cxn modelId="{7931A5D7-ECC5-4350-87F4-2F3A677E4F13}" type="presOf" srcId="{D9E9DA9F-04AD-4D83-BDEE-43923B8C8BC0}" destId="{85527D38-ED1E-43A0-BFDA-85FBC7C79050}" srcOrd="0" destOrd="0" presId="urn:microsoft.com/office/officeart/2005/8/layout/process2"/>
    <dgm:cxn modelId="{00222E82-1235-4C68-B906-9DEAE76CAC73}" type="presOf" srcId="{B861EE57-782A-4CBB-A2EE-C9D898ADC0F8}" destId="{97054ED5-779C-4D91-93E1-30433ADF7496}" srcOrd="0" destOrd="0" presId="urn:microsoft.com/office/officeart/2005/8/layout/process2"/>
    <dgm:cxn modelId="{8295DAB0-A60E-4226-8019-10C2E33375ED}" type="presOf" srcId="{B7508171-3E84-4954-A7A5-C1411111A822}" destId="{F520E47F-5989-46F1-B1C3-F9F61255C434}" srcOrd="0" destOrd="0" presId="urn:microsoft.com/office/officeart/2005/8/layout/process2"/>
    <dgm:cxn modelId="{F9DE2C02-06A9-4493-B714-C25BDE2392A1}" type="presOf" srcId="{240A7C38-22F5-4175-B39C-520BB06E67D4}" destId="{07330566-B349-4026-B628-B22BCC57D963}" srcOrd="0" destOrd="0" presId="urn:microsoft.com/office/officeart/2005/8/layout/process2"/>
    <dgm:cxn modelId="{18BB5A44-0B15-40C8-AB05-84BB7089F2E5}" type="presParOf" srcId="{07330566-B349-4026-B628-B22BCC57D963}" destId="{ACDDD77C-BECC-4B69-A212-D3B2260273BD}" srcOrd="0" destOrd="0" presId="urn:microsoft.com/office/officeart/2005/8/layout/process2"/>
    <dgm:cxn modelId="{7CB9345B-32E0-46E2-81FF-772DB4F23C21}" type="presParOf" srcId="{07330566-B349-4026-B628-B22BCC57D963}" destId="{85527D38-ED1E-43A0-BFDA-85FBC7C79050}" srcOrd="1" destOrd="0" presId="urn:microsoft.com/office/officeart/2005/8/layout/process2"/>
    <dgm:cxn modelId="{B304D324-DC7C-4449-8664-543EE0562023}" type="presParOf" srcId="{85527D38-ED1E-43A0-BFDA-85FBC7C79050}" destId="{5DBEFA70-7CB7-4EC4-87A3-725687E3F02D}" srcOrd="0" destOrd="0" presId="urn:microsoft.com/office/officeart/2005/8/layout/process2"/>
    <dgm:cxn modelId="{1D50ABC3-D824-4E9B-B508-E56101A138B9}" type="presParOf" srcId="{07330566-B349-4026-B628-B22BCC57D963}" destId="{97054ED5-779C-4D91-93E1-30433ADF7496}" srcOrd="2" destOrd="0" presId="urn:microsoft.com/office/officeart/2005/8/layout/process2"/>
    <dgm:cxn modelId="{A397B59A-AA07-4A0C-B78A-B37CDE2B1D4A}" type="presParOf" srcId="{07330566-B349-4026-B628-B22BCC57D963}" destId="{FA60024E-4683-4DB5-ACBB-74B13D23D2EA}" srcOrd="3" destOrd="0" presId="urn:microsoft.com/office/officeart/2005/8/layout/process2"/>
    <dgm:cxn modelId="{5EB99EFE-1583-43A9-82E6-D8FA8DC9BFCC}" type="presParOf" srcId="{FA60024E-4683-4DB5-ACBB-74B13D23D2EA}" destId="{A42CE5AD-C693-4B5D-9A24-855D2DA3C7A6}" srcOrd="0" destOrd="0" presId="urn:microsoft.com/office/officeart/2005/8/layout/process2"/>
    <dgm:cxn modelId="{0B005229-D630-4FE9-BDF0-52577DA13712}" type="presParOf" srcId="{07330566-B349-4026-B628-B22BCC57D963}" destId="{9D0535CD-27A0-4D72-973F-B6F277C65CAA}" srcOrd="4" destOrd="0" presId="urn:microsoft.com/office/officeart/2005/8/layout/process2"/>
    <dgm:cxn modelId="{795FBECE-21DC-484F-B865-783BCF3FC33E}" type="presParOf" srcId="{07330566-B349-4026-B628-B22BCC57D963}" destId="{BE96BA9B-C98B-4463-8EE7-85606455B4A6}" srcOrd="5" destOrd="0" presId="urn:microsoft.com/office/officeart/2005/8/layout/process2"/>
    <dgm:cxn modelId="{36E532DA-DECD-4EE6-89DC-B2CDB616C03D}" type="presParOf" srcId="{BE96BA9B-C98B-4463-8EE7-85606455B4A6}" destId="{094543E6-6B8F-480D-A413-23CA8AD5D10D}" srcOrd="0" destOrd="0" presId="urn:microsoft.com/office/officeart/2005/8/layout/process2"/>
    <dgm:cxn modelId="{50CE97B2-D33B-4067-8DCE-39001CC46E89}" type="presParOf" srcId="{07330566-B349-4026-B628-B22BCC57D963}" destId="{F520E47F-5989-46F1-B1C3-F9F61255C434}" srcOrd="6" destOrd="0" presId="urn:microsoft.com/office/officeart/2005/8/layout/process2"/>
    <dgm:cxn modelId="{E47491F6-4493-4C6B-B26D-F0BC6C3E1C3F}" type="presParOf" srcId="{07330566-B349-4026-B628-B22BCC57D963}" destId="{2EE96B08-0635-420F-90AA-2D1AB08D7B98}" srcOrd="7" destOrd="0" presId="urn:microsoft.com/office/officeart/2005/8/layout/process2"/>
    <dgm:cxn modelId="{F2965D74-CA9A-408A-8EDE-D6956BB52C06}" type="presParOf" srcId="{2EE96B08-0635-420F-90AA-2D1AB08D7B98}" destId="{C2F40749-7D9F-44C2-A98B-CB1FB206F7B0}" srcOrd="0" destOrd="0" presId="urn:microsoft.com/office/officeart/2005/8/layout/process2"/>
    <dgm:cxn modelId="{407B623F-8E4A-458A-A7FB-53B84A2ECAE5}" type="presParOf" srcId="{07330566-B349-4026-B628-B22BCC57D963}" destId="{9C26F965-BB2C-405F-838B-A31741418044}" srcOrd="8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06D82-432F-47BF-BEF1-62EFB429F86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3D6AA-B85F-4298-9DC6-867E4D14598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ДОХОДЫ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3FB14883-C036-43AC-B2BD-A85DBDE4F7A0}" type="parTrans" cxnId="{9A12268E-E435-4388-B889-8C76C68A51C6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787A58EB-D3E8-485B-AF68-0A3C7C9E0689}" type="sibTrans" cxnId="{9A12268E-E435-4388-B889-8C76C68A51C6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2C2CDEB4-82FC-4084-B7F3-1BBDA65A31A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2023-  751 739,2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14BD6716-14E7-4E0C-9717-04B68A231ED6}" type="parTrans" cxnId="{3053746F-6FD2-4DF2-A335-BB5C0033D0D1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2939CFA1-2697-467D-9381-736E0421C51F}" type="sibTrans" cxnId="{3053746F-6FD2-4DF2-A335-BB5C0033D0D1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4F8CEEED-3FF0-47A0-AF88-6803FBB7B62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РАСХОДЫ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A016FCF5-B041-4E40-8065-8E6834240489}" type="parTrans" cxnId="{FD7CAA5B-6699-4337-B5DC-62FF6D7C68DC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74428D73-48AC-4D5D-8B41-F2ECBFE4ED61}" type="sibTrans" cxnId="{FD7CAA5B-6699-4337-B5DC-62FF6D7C68DC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0BDCD1CD-5432-4C81-BAB4-B52477A2C3D6}">
      <dgm:prSet phldrT="[Текст]" custLinFactNeighborX="-118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2023-  751 739,2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5BAAD974-6106-40FF-9515-9EB7A7EB32F1}" type="parTrans" cxnId="{84412F22-52D8-40D3-9C30-3D3BB6CD8805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083756C0-A827-47FE-9ACC-E9D6617DA3D7}" type="sibTrans" cxnId="{84412F22-52D8-40D3-9C30-3D3BB6CD8805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11B2D6E8-B5B7-4C85-AE37-972D588D8BD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Профицит/дефицит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DCA8A433-1C8D-48C1-A0C2-AB6A98AB146A}" type="parTrans" cxnId="{4DFBA173-D693-462E-945F-C191814B500E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AAA37CF6-6A86-4987-AEB6-536BF39C00E0}" type="sibTrans" cxnId="{4DFBA173-D693-462E-945F-C191814B500E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6314B019-E815-4B99-827C-6EC263E0C3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2023-2025- 0,0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047FF7C9-E6D7-4927-B150-EEEDED33604C}" type="parTrans" cxnId="{08952CB7-F1A6-44CA-A59A-9031960F6C72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0118FF77-7AD2-425D-A586-3D7DF4CEDBD9}" type="sibTrans" cxnId="{08952CB7-F1A6-44CA-A59A-9031960F6C72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5049318A-3845-4107-B056-3D28B3CED5F6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2025 – 715 354,1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7978F7F5-9D2C-4937-88D4-5CF1E59EBE2C}" type="parTrans" cxnId="{D570115B-8797-4BCC-A05D-A90E15BB5F6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10AC36F1-4F87-41A7-ABB1-76E68CF76E5B}" type="sibTrans" cxnId="{D570115B-8797-4BCC-A05D-A90E15BB5F6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508231BC-AAF5-4FC5-A0FD-2969889B466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2024 – 722 179,2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DED93F8D-D1FE-4529-B685-47321B8F4286}" type="parTrans" cxnId="{A6B8752E-CB28-42BB-AF8D-BDD7B2E7B8D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A1D6AE71-E52F-48BB-8FC7-4575A376638B}" type="sibTrans" cxnId="{A6B8752E-CB28-42BB-AF8D-BDD7B2E7B8D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D54077B8-4A4E-47E7-A985-B69ACAF75B68}">
      <dgm:prSet/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2024 722 179,2 тыс. рублей</a:t>
          </a:r>
        </a:p>
      </dgm:t>
    </dgm:pt>
    <dgm:pt modelId="{2C3B41A7-2A41-44B0-964D-5E1F153A2962}" type="parTrans" cxnId="{78A3C70C-B856-4350-8079-20469CC74744}">
      <dgm:prSet/>
      <dgm:spPr/>
      <dgm:t>
        <a:bodyPr/>
        <a:lstStyle/>
        <a:p>
          <a:endParaRPr lang="ru-RU"/>
        </a:p>
      </dgm:t>
    </dgm:pt>
    <dgm:pt modelId="{FAD34EE5-DD86-487C-BA12-31A045EFB1EA}" type="sibTrans" cxnId="{78A3C70C-B856-4350-8079-20469CC74744}">
      <dgm:prSet/>
      <dgm:spPr/>
      <dgm:t>
        <a:bodyPr/>
        <a:lstStyle/>
        <a:p>
          <a:endParaRPr lang="ru-RU"/>
        </a:p>
      </dgm:t>
    </dgm:pt>
    <dgm:pt modelId="{7F6F495F-0442-4A04-89C5-E990C71B2E93}">
      <dgm:prSet/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2025 – 715 354,1тыс. рублей</a:t>
          </a:r>
        </a:p>
      </dgm:t>
    </dgm:pt>
    <dgm:pt modelId="{FAC5C9ED-A66A-480D-90A5-8F8CC33D5A28}" type="parTrans" cxnId="{2B7682D0-779A-4BF1-B4F6-3B8333C31F7C}">
      <dgm:prSet/>
      <dgm:spPr/>
      <dgm:t>
        <a:bodyPr/>
        <a:lstStyle/>
        <a:p>
          <a:endParaRPr lang="ru-RU"/>
        </a:p>
      </dgm:t>
    </dgm:pt>
    <dgm:pt modelId="{6C8CD9E5-7B83-4E00-8EBD-F82802E6345D}" type="sibTrans" cxnId="{2B7682D0-779A-4BF1-B4F6-3B8333C31F7C}">
      <dgm:prSet/>
      <dgm:spPr/>
      <dgm:t>
        <a:bodyPr/>
        <a:lstStyle/>
        <a:p>
          <a:endParaRPr lang="ru-RU"/>
        </a:p>
      </dgm:t>
    </dgm:pt>
    <dgm:pt modelId="{FB6D5524-AC3A-4E35-94E2-002C3B5DB17C}" type="pres">
      <dgm:prSet presAssocID="{29406D82-432F-47BF-BEF1-62EFB429F8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38005-DC5F-4E6C-967F-3DDB5BE1A9AB}" type="pres">
      <dgm:prSet presAssocID="{1643D6AA-B85F-4298-9DC6-867E4D14598C}" presName="comp" presStyleCnt="0"/>
      <dgm:spPr/>
    </dgm:pt>
    <dgm:pt modelId="{DAEEDBE3-5A4B-44BC-82C6-D3385E70E0BC}" type="pres">
      <dgm:prSet presAssocID="{1643D6AA-B85F-4298-9DC6-867E4D14598C}" presName="box" presStyleLbl="node1" presStyleIdx="0" presStyleCnt="3" custLinFactNeighborX="-1181"/>
      <dgm:spPr/>
      <dgm:t>
        <a:bodyPr/>
        <a:lstStyle/>
        <a:p>
          <a:endParaRPr lang="ru-RU"/>
        </a:p>
      </dgm:t>
    </dgm:pt>
    <dgm:pt modelId="{5583C991-A5E7-4B48-8F50-CC830BC541CE}" type="pres">
      <dgm:prSet presAssocID="{1643D6AA-B85F-4298-9DC6-867E4D14598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ACAC0-CAFD-47FF-8E2A-10F2182A0078}" type="pres">
      <dgm:prSet presAssocID="{1643D6AA-B85F-4298-9DC6-867E4D1459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14950-5AD7-4F72-B207-EDF5B034ACD2}" type="pres">
      <dgm:prSet presAssocID="{787A58EB-D3E8-485B-AF68-0A3C7C9E0689}" presName="spacer" presStyleCnt="0"/>
      <dgm:spPr/>
    </dgm:pt>
    <dgm:pt modelId="{49A9F792-F306-4856-AB33-6C1B6DCFEB04}" type="pres">
      <dgm:prSet presAssocID="{4F8CEEED-3FF0-47A0-AF88-6803FBB7B62A}" presName="comp" presStyleCnt="0"/>
      <dgm:spPr/>
    </dgm:pt>
    <dgm:pt modelId="{87AB41CF-640C-4AFC-AB8D-A16F115BE48C}" type="pres">
      <dgm:prSet presAssocID="{4F8CEEED-3FF0-47A0-AF88-6803FBB7B62A}" presName="box" presStyleLbl="node1" presStyleIdx="1" presStyleCnt="3" custLinFactNeighborY="-3333"/>
      <dgm:spPr/>
      <dgm:t>
        <a:bodyPr/>
        <a:lstStyle/>
        <a:p>
          <a:endParaRPr lang="ru-RU"/>
        </a:p>
      </dgm:t>
    </dgm:pt>
    <dgm:pt modelId="{F17D4833-05D5-433D-B2FD-1664EAB031DE}" type="pres">
      <dgm:prSet presAssocID="{4F8CEEED-3FF0-47A0-AF88-6803FBB7B62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1F2915-ABC7-4663-AA46-CFE34E2599C9}" type="pres">
      <dgm:prSet presAssocID="{4F8CEEED-3FF0-47A0-AF88-6803FBB7B62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F723C-B7BA-4972-B277-E3A521069E06}" type="pres">
      <dgm:prSet presAssocID="{74428D73-48AC-4D5D-8B41-F2ECBFE4ED61}" presName="spacer" presStyleCnt="0"/>
      <dgm:spPr/>
    </dgm:pt>
    <dgm:pt modelId="{2D125B77-0FC9-4F48-AB31-BAAF0EFBBAF1}" type="pres">
      <dgm:prSet presAssocID="{11B2D6E8-B5B7-4C85-AE37-972D588D8BD1}" presName="comp" presStyleCnt="0"/>
      <dgm:spPr/>
    </dgm:pt>
    <dgm:pt modelId="{080FF634-9701-439A-A6AE-8E4053A08D5F}" type="pres">
      <dgm:prSet presAssocID="{11B2D6E8-B5B7-4C85-AE37-972D588D8BD1}" presName="box" presStyleLbl="node1" presStyleIdx="2" presStyleCnt="3" custLinFactNeighborX="0" custLinFactNeighborY="-7550"/>
      <dgm:spPr/>
      <dgm:t>
        <a:bodyPr/>
        <a:lstStyle/>
        <a:p>
          <a:endParaRPr lang="ru-RU"/>
        </a:p>
      </dgm:t>
    </dgm:pt>
    <dgm:pt modelId="{925180BB-63F2-4421-BCA8-6A7C7BD1CAE9}" type="pres">
      <dgm:prSet presAssocID="{11B2D6E8-B5B7-4C85-AE37-972D588D8BD1}" presName="img" presStyleLbl="fgImgPlace1" presStyleIdx="2" presStyleCnt="3" custLinFactNeighborX="-1667" custLinFactNeighborY="-97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7B5F30-FC61-414E-91B9-2B544E81B666}" type="pres">
      <dgm:prSet presAssocID="{11B2D6E8-B5B7-4C85-AE37-972D588D8B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57B80-DD57-4E13-81E8-B4B35CFEDE70}" type="presOf" srcId="{6314B019-E815-4B99-827C-6EC263E0C327}" destId="{080FF634-9701-439A-A6AE-8E4053A08D5F}" srcOrd="0" destOrd="1" presId="urn:microsoft.com/office/officeart/2005/8/layout/vList4#1"/>
    <dgm:cxn modelId="{08952CB7-F1A6-44CA-A59A-9031960F6C72}" srcId="{11B2D6E8-B5B7-4C85-AE37-972D588D8BD1}" destId="{6314B019-E815-4B99-827C-6EC263E0C327}" srcOrd="0" destOrd="0" parTransId="{047FF7C9-E6D7-4927-B150-EEEDED33604C}" sibTransId="{0118FF77-7AD2-425D-A586-3D7DF4CEDBD9}"/>
    <dgm:cxn modelId="{DBCCF056-6DD6-432B-A1F1-C54A30C0AE57}" type="presOf" srcId="{D54077B8-4A4E-47E7-A985-B69ACAF75B68}" destId="{661F2915-ABC7-4663-AA46-CFE34E2599C9}" srcOrd="1" destOrd="2" presId="urn:microsoft.com/office/officeart/2005/8/layout/vList4#1"/>
    <dgm:cxn modelId="{EE3FD7C6-9FA9-4293-8E4C-9A188941BFC0}" type="presOf" srcId="{2C2CDEB4-82FC-4084-B7F3-1BBDA65A31AC}" destId="{DAEEDBE3-5A4B-44BC-82C6-D3385E70E0BC}" srcOrd="0" destOrd="1" presId="urn:microsoft.com/office/officeart/2005/8/layout/vList4#1"/>
    <dgm:cxn modelId="{E34ECB65-1C63-46FF-AD3C-5F7A1FDAB511}" type="presOf" srcId="{29406D82-432F-47BF-BEF1-62EFB429F867}" destId="{FB6D5524-AC3A-4E35-94E2-002C3B5DB17C}" srcOrd="0" destOrd="0" presId="urn:microsoft.com/office/officeart/2005/8/layout/vList4#1"/>
    <dgm:cxn modelId="{655E6BCA-847D-4DE7-B781-4959B55BFBCE}" type="presOf" srcId="{7F6F495F-0442-4A04-89C5-E990C71B2E93}" destId="{87AB41CF-640C-4AFC-AB8D-A16F115BE48C}" srcOrd="0" destOrd="3" presId="urn:microsoft.com/office/officeart/2005/8/layout/vList4#1"/>
    <dgm:cxn modelId="{FD7CAA5B-6699-4337-B5DC-62FF6D7C68DC}" srcId="{29406D82-432F-47BF-BEF1-62EFB429F867}" destId="{4F8CEEED-3FF0-47A0-AF88-6803FBB7B62A}" srcOrd="1" destOrd="0" parTransId="{A016FCF5-B041-4E40-8065-8E6834240489}" sibTransId="{74428D73-48AC-4D5D-8B41-F2ECBFE4ED61}"/>
    <dgm:cxn modelId="{E4B889E1-49FA-45FC-BA92-70C941C21B7E}" type="presOf" srcId="{6314B019-E815-4B99-827C-6EC263E0C327}" destId="{D37B5F30-FC61-414E-91B9-2B544E81B666}" srcOrd="1" destOrd="1" presId="urn:microsoft.com/office/officeart/2005/8/layout/vList4#1"/>
    <dgm:cxn modelId="{F05FFB51-B6A1-4930-AD11-C2B0AB78ED59}" type="presOf" srcId="{508231BC-AAF5-4FC5-A0FD-2969889B4660}" destId="{54AACAC0-CAFD-47FF-8E2A-10F2182A0078}" srcOrd="1" destOrd="2" presId="urn:microsoft.com/office/officeart/2005/8/layout/vList4#1"/>
    <dgm:cxn modelId="{3B02DEFA-7BB9-47B9-8DC0-EA234269C26E}" type="presOf" srcId="{0BDCD1CD-5432-4C81-BAB4-B52477A2C3D6}" destId="{661F2915-ABC7-4663-AA46-CFE34E2599C9}" srcOrd="1" destOrd="1" presId="urn:microsoft.com/office/officeart/2005/8/layout/vList4#1"/>
    <dgm:cxn modelId="{1DD2FE85-2E55-489C-AB63-61006F38D1CF}" type="presOf" srcId="{5049318A-3845-4107-B056-3D28B3CED5F6}" destId="{54AACAC0-CAFD-47FF-8E2A-10F2182A0078}" srcOrd="1" destOrd="3" presId="urn:microsoft.com/office/officeart/2005/8/layout/vList4#1"/>
    <dgm:cxn modelId="{D570115B-8797-4BCC-A05D-A90E15BB5F6B}" srcId="{1643D6AA-B85F-4298-9DC6-867E4D14598C}" destId="{5049318A-3845-4107-B056-3D28B3CED5F6}" srcOrd="2" destOrd="0" parTransId="{7978F7F5-9D2C-4937-88D4-5CF1E59EBE2C}" sibTransId="{10AC36F1-4F87-41A7-ABB1-76E68CF76E5B}"/>
    <dgm:cxn modelId="{88133A15-0C8D-4A48-9905-249942C4DB08}" type="presOf" srcId="{0BDCD1CD-5432-4C81-BAB4-B52477A2C3D6}" destId="{87AB41CF-640C-4AFC-AB8D-A16F115BE48C}" srcOrd="0" destOrd="1" presId="urn:microsoft.com/office/officeart/2005/8/layout/vList4#1"/>
    <dgm:cxn modelId="{16C7DFD3-1278-4838-84E0-F465574A8868}" type="presOf" srcId="{2C2CDEB4-82FC-4084-B7F3-1BBDA65A31AC}" destId="{54AACAC0-CAFD-47FF-8E2A-10F2182A0078}" srcOrd="1" destOrd="1" presId="urn:microsoft.com/office/officeart/2005/8/layout/vList4#1"/>
    <dgm:cxn modelId="{1431AEBC-0E7C-462B-90BC-23A17D0BD517}" type="presOf" srcId="{4F8CEEED-3FF0-47A0-AF88-6803FBB7B62A}" destId="{661F2915-ABC7-4663-AA46-CFE34E2599C9}" srcOrd="1" destOrd="0" presId="urn:microsoft.com/office/officeart/2005/8/layout/vList4#1"/>
    <dgm:cxn modelId="{1E22F319-2E89-4FFE-A099-BFB93685D70A}" type="presOf" srcId="{1643D6AA-B85F-4298-9DC6-867E4D14598C}" destId="{54AACAC0-CAFD-47FF-8E2A-10F2182A0078}" srcOrd="1" destOrd="0" presId="urn:microsoft.com/office/officeart/2005/8/layout/vList4#1"/>
    <dgm:cxn modelId="{A8F3D6AA-49B2-4981-9097-40ABC0BE6061}" type="presOf" srcId="{11B2D6E8-B5B7-4C85-AE37-972D588D8BD1}" destId="{080FF634-9701-439A-A6AE-8E4053A08D5F}" srcOrd="0" destOrd="0" presId="urn:microsoft.com/office/officeart/2005/8/layout/vList4#1"/>
    <dgm:cxn modelId="{84412F22-52D8-40D3-9C30-3D3BB6CD8805}" srcId="{4F8CEEED-3FF0-47A0-AF88-6803FBB7B62A}" destId="{0BDCD1CD-5432-4C81-BAB4-B52477A2C3D6}" srcOrd="0" destOrd="0" parTransId="{5BAAD974-6106-40FF-9515-9EB7A7EB32F1}" sibTransId="{083756C0-A827-47FE-9ACC-E9D6617DA3D7}"/>
    <dgm:cxn modelId="{3053746F-6FD2-4DF2-A335-BB5C0033D0D1}" srcId="{1643D6AA-B85F-4298-9DC6-867E4D14598C}" destId="{2C2CDEB4-82FC-4084-B7F3-1BBDA65A31AC}" srcOrd="0" destOrd="0" parTransId="{14BD6716-14E7-4E0C-9717-04B68A231ED6}" sibTransId="{2939CFA1-2697-467D-9381-736E0421C51F}"/>
    <dgm:cxn modelId="{9A12268E-E435-4388-B889-8C76C68A51C6}" srcId="{29406D82-432F-47BF-BEF1-62EFB429F867}" destId="{1643D6AA-B85F-4298-9DC6-867E4D14598C}" srcOrd="0" destOrd="0" parTransId="{3FB14883-C036-43AC-B2BD-A85DBDE4F7A0}" sibTransId="{787A58EB-D3E8-485B-AF68-0A3C7C9E0689}"/>
    <dgm:cxn modelId="{78A3C70C-B856-4350-8079-20469CC74744}" srcId="{4F8CEEED-3FF0-47A0-AF88-6803FBB7B62A}" destId="{D54077B8-4A4E-47E7-A985-B69ACAF75B68}" srcOrd="1" destOrd="0" parTransId="{2C3B41A7-2A41-44B0-964D-5E1F153A2962}" sibTransId="{FAD34EE5-DD86-487C-BA12-31A045EFB1EA}"/>
    <dgm:cxn modelId="{4DFBA173-D693-462E-945F-C191814B500E}" srcId="{29406D82-432F-47BF-BEF1-62EFB429F867}" destId="{11B2D6E8-B5B7-4C85-AE37-972D588D8BD1}" srcOrd="2" destOrd="0" parTransId="{DCA8A433-1C8D-48C1-A0C2-AB6A98AB146A}" sibTransId="{AAA37CF6-6A86-4987-AEB6-536BF39C00E0}"/>
    <dgm:cxn modelId="{6F6F3F08-24B3-439E-B7AF-EFE5F90058DC}" type="presOf" srcId="{5049318A-3845-4107-B056-3D28B3CED5F6}" destId="{DAEEDBE3-5A4B-44BC-82C6-D3385E70E0BC}" srcOrd="0" destOrd="3" presId="urn:microsoft.com/office/officeart/2005/8/layout/vList4#1"/>
    <dgm:cxn modelId="{50407B97-5D26-47DF-8F42-F955DC3063F5}" type="presOf" srcId="{7F6F495F-0442-4A04-89C5-E990C71B2E93}" destId="{661F2915-ABC7-4663-AA46-CFE34E2599C9}" srcOrd="1" destOrd="3" presId="urn:microsoft.com/office/officeart/2005/8/layout/vList4#1"/>
    <dgm:cxn modelId="{0CCF95D0-C7ED-4920-BEA7-694F58C22B80}" type="presOf" srcId="{D54077B8-4A4E-47E7-A985-B69ACAF75B68}" destId="{87AB41CF-640C-4AFC-AB8D-A16F115BE48C}" srcOrd="0" destOrd="2" presId="urn:microsoft.com/office/officeart/2005/8/layout/vList4#1"/>
    <dgm:cxn modelId="{2B7682D0-779A-4BF1-B4F6-3B8333C31F7C}" srcId="{4F8CEEED-3FF0-47A0-AF88-6803FBB7B62A}" destId="{7F6F495F-0442-4A04-89C5-E990C71B2E93}" srcOrd="2" destOrd="0" parTransId="{FAC5C9ED-A66A-480D-90A5-8F8CC33D5A28}" sibTransId="{6C8CD9E5-7B83-4E00-8EBD-F82802E6345D}"/>
    <dgm:cxn modelId="{6CD60AF7-9C7B-4AD9-B438-A136914BB8D1}" type="presOf" srcId="{4F8CEEED-3FF0-47A0-AF88-6803FBB7B62A}" destId="{87AB41CF-640C-4AFC-AB8D-A16F115BE48C}" srcOrd="0" destOrd="0" presId="urn:microsoft.com/office/officeart/2005/8/layout/vList4#1"/>
    <dgm:cxn modelId="{751A194B-C921-421C-8303-7261EC36CE34}" type="presOf" srcId="{508231BC-AAF5-4FC5-A0FD-2969889B4660}" destId="{DAEEDBE3-5A4B-44BC-82C6-D3385E70E0BC}" srcOrd="0" destOrd="2" presId="urn:microsoft.com/office/officeart/2005/8/layout/vList4#1"/>
    <dgm:cxn modelId="{A6B8752E-CB28-42BB-AF8D-BDD7B2E7B8DB}" srcId="{1643D6AA-B85F-4298-9DC6-867E4D14598C}" destId="{508231BC-AAF5-4FC5-A0FD-2969889B4660}" srcOrd="1" destOrd="0" parTransId="{DED93F8D-D1FE-4529-B685-47321B8F4286}" sibTransId="{A1D6AE71-E52F-48BB-8FC7-4575A376638B}"/>
    <dgm:cxn modelId="{86A935E6-582B-475F-A665-21BE4B221329}" type="presOf" srcId="{1643D6AA-B85F-4298-9DC6-867E4D14598C}" destId="{DAEEDBE3-5A4B-44BC-82C6-D3385E70E0BC}" srcOrd="0" destOrd="0" presId="urn:microsoft.com/office/officeart/2005/8/layout/vList4#1"/>
    <dgm:cxn modelId="{B3E374CD-F522-469A-A888-C2E4C8AB3F38}" type="presOf" srcId="{11B2D6E8-B5B7-4C85-AE37-972D588D8BD1}" destId="{D37B5F30-FC61-414E-91B9-2B544E81B666}" srcOrd="1" destOrd="0" presId="urn:microsoft.com/office/officeart/2005/8/layout/vList4#1"/>
    <dgm:cxn modelId="{C8F61D7C-348C-4EC1-886F-43C7B1F72EDD}" type="presParOf" srcId="{FB6D5524-AC3A-4E35-94E2-002C3B5DB17C}" destId="{1ED38005-DC5F-4E6C-967F-3DDB5BE1A9AB}" srcOrd="0" destOrd="0" presId="urn:microsoft.com/office/officeart/2005/8/layout/vList4#1"/>
    <dgm:cxn modelId="{891C2E7A-FD20-43B2-95EC-0D1C530846BB}" type="presParOf" srcId="{1ED38005-DC5F-4E6C-967F-3DDB5BE1A9AB}" destId="{DAEEDBE3-5A4B-44BC-82C6-D3385E70E0BC}" srcOrd="0" destOrd="0" presId="urn:microsoft.com/office/officeart/2005/8/layout/vList4#1"/>
    <dgm:cxn modelId="{834C935A-9D53-4F61-8384-E1803BD2CAA4}" type="presParOf" srcId="{1ED38005-DC5F-4E6C-967F-3DDB5BE1A9AB}" destId="{5583C991-A5E7-4B48-8F50-CC830BC541CE}" srcOrd="1" destOrd="0" presId="urn:microsoft.com/office/officeart/2005/8/layout/vList4#1"/>
    <dgm:cxn modelId="{EE6E5509-7AE5-4B04-8AA9-6F34B00C1A94}" type="presParOf" srcId="{1ED38005-DC5F-4E6C-967F-3DDB5BE1A9AB}" destId="{54AACAC0-CAFD-47FF-8E2A-10F2182A0078}" srcOrd="2" destOrd="0" presId="urn:microsoft.com/office/officeart/2005/8/layout/vList4#1"/>
    <dgm:cxn modelId="{EFB23040-473E-4553-89BB-9D8C1A9D4FA5}" type="presParOf" srcId="{FB6D5524-AC3A-4E35-94E2-002C3B5DB17C}" destId="{56914950-5AD7-4F72-B207-EDF5B034ACD2}" srcOrd="1" destOrd="0" presId="urn:microsoft.com/office/officeart/2005/8/layout/vList4#1"/>
    <dgm:cxn modelId="{4AB0EB69-9ED3-4268-AD49-51B024295225}" type="presParOf" srcId="{FB6D5524-AC3A-4E35-94E2-002C3B5DB17C}" destId="{49A9F792-F306-4856-AB33-6C1B6DCFEB04}" srcOrd="2" destOrd="0" presId="urn:microsoft.com/office/officeart/2005/8/layout/vList4#1"/>
    <dgm:cxn modelId="{EA06B4E7-938C-4BCA-B75A-1922BF0957DB}" type="presParOf" srcId="{49A9F792-F306-4856-AB33-6C1B6DCFEB04}" destId="{87AB41CF-640C-4AFC-AB8D-A16F115BE48C}" srcOrd="0" destOrd="0" presId="urn:microsoft.com/office/officeart/2005/8/layout/vList4#1"/>
    <dgm:cxn modelId="{40066099-F258-43BE-8192-B93D1DC1764D}" type="presParOf" srcId="{49A9F792-F306-4856-AB33-6C1B6DCFEB04}" destId="{F17D4833-05D5-433D-B2FD-1664EAB031DE}" srcOrd="1" destOrd="0" presId="urn:microsoft.com/office/officeart/2005/8/layout/vList4#1"/>
    <dgm:cxn modelId="{D670C371-C4DE-4390-9356-A66E2A1E4C6E}" type="presParOf" srcId="{49A9F792-F306-4856-AB33-6C1B6DCFEB04}" destId="{661F2915-ABC7-4663-AA46-CFE34E2599C9}" srcOrd="2" destOrd="0" presId="urn:microsoft.com/office/officeart/2005/8/layout/vList4#1"/>
    <dgm:cxn modelId="{17F01230-4464-409E-8B1A-EC6912473D24}" type="presParOf" srcId="{FB6D5524-AC3A-4E35-94E2-002C3B5DB17C}" destId="{095F723C-B7BA-4972-B277-E3A521069E06}" srcOrd="3" destOrd="0" presId="urn:microsoft.com/office/officeart/2005/8/layout/vList4#1"/>
    <dgm:cxn modelId="{46037E74-C922-412C-84B1-C90884801BB5}" type="presParOf" srcId="{FB6D5524-AC3A-4E35-94E2-002C3B5DB17C}" destId="{2D125B77-0FC9-4F48-AB31-BAAF0EFBBAF1}" srcOrd="4" destOrd="0" presId="urn:microsoft.com/office/officeart/2005/8/layout/vList4#1"/>
    <dgm:cxn modelId="{6A35B4BC-1904-4BD9-9D56-701E84E96885}" type="presParOf" srcId="{2D125B77-0FC9-4F48-AB31-BAAF0EFBBAF1}" destId="{080FF634-9701-439A-A6AE-8E4053A08D5F}" srcOrd="0" destOrd="0" presId="urn:microsoft.com/office/officeart/2005/8/layout/vList4#1"/>
    <dgm:cxn modelId="{44F920EC-C67B-403A-9A1C-85D2F4D81A2C}" type="presParOf" srcId="{2D125B77-0FC9-4F48-AB31-BAAF0EFBBAF1}" destId="{925180BB-63F2-4421-BCA8-6A7C7BD1CAE9}" srcOrd="1" destOrd="0" presId="urn:microsoft.com/office/officeart/2005/8/layout/vList4#1"/>
    <dgm:cxn modelId="{FEBFA954-5191-4B6F-8DCD-EF27CDE811E9}" type="presParOf" srcId="{2D125B77-0FC9-4F48-AB31-BAAF0EFBBAF1}" destId="{D37B5F30-FC61-414E-91B9-2B544E81B66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8F321-521A-4864-BBFA-5F9F96A8A06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39526B-9BC3-4596-84D6-EB89BAB6C8BA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Национальный проект  - «Культура»</a:t>
          </a:r>
          <a:endParaRPr lang="ru-RU" dirty="0">
            <a:latin typeface="Bahnschrift Condensed" panose="020B0502040204020203" pitchFamily="34" charset="0"/>
          </a:endParaRPr>
        </a:p>
      </dgm:t>
    </dgm:pt>
    <dgm:pt modelId="{4C987CDD-64FB-431E-8085-1BBA08A13E00}" type="parTrans" cxnId="{F16E3CC8-AABF-4256-904F-E8C574B80D1A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659165AD-F401-4297-B9E4-03A9F5E9C08B}" type="sibTrans" cxnId="{F16E3CC8-AABF-4256-904F-E8C574B80D1A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1CBA91EE-01BC-4767-8368-A110303B16A9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Федеральный проект – «Культурная среда»</a:t>
          </a:r>
          <a:endParaRPr lang="ru-RU" dirty="0">
            <a:latin typeface="Bahnschrift Condensed" panose="020B0502040204020203" pitchFamily="34" charset="0"/>
          </a:endParaRPr>
        </a:p>
      </dgm:t>
    </dgm:pt>
    <dgm:pt modelId="{1E42AE13-7646-4B59-AC66-CA47C0A03203}" type="parTrans" cxnId="{0B3BE0F5-ECB6-4E47-B438-AD2AB66E139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A039E589-1647-42A9-8EC9-579A2097C54E}" type="sibTrans" cxnId="{0B3BE0F5-ECB6-4E47-B438-AD2AB66E139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8CC8A0F6-2F4C-44F5-85EF-6AB03ABC3DB9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Мероприятия проекта</a:t>
          </a:r>
          <a:endParaRPr lang="ru-RU" dirty="0">
            <a:latin typeface="Bahnschrift Condensed" panose="020B0502040204020203" pitchFamily="34" charset="0"/>
          </a:endParaRPr>
        </a:p>
      </dgm:t>
    </dgm:pt>
    <dgm:pt modelId="{DCA8C8FA-78B6-4E38-9913-85E0C3561EF9}" type="parTrans" cxnId="{78394F5C-F89B-42E2-A399-C6152C18A6A3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7DBB629-5D1D-40E7-A4B7-FBFFA5E985CA}" type="sibTrans" cxnId="{78394F5C-F89B-42E2-A399-C6152C18A6A3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5BBB1FCE-A9A8-465B-BA26-40CDC5D596EC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Оснащение образовательных учреждений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E37CE306-6944-4320-80F4-8E3EDC5B4DC6}" type="parTrans" cxnId="{50814889-5E42-4975-9DE5-4F125C871AF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2C2960C5-ECC5-44A3-AC6D-CE897FDDFD98}" type="sibTrans" cxnId="{50814889-5E42-4975-9DE5-4F125C871AF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5CB27F6D-DE90-4E18-82AE-59AF00326B6D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Место реализации</a:t>
          </a:r>
          <a:endParaRPr lang="ru-RU" dirty="0">
            <a:latin typeface="Bahnschrift Condensed" panose="020B0502040204020203" pitchFamily="34" charset="0"/>
          </a:endParaRPr>
        </a:p>
      </dgm:t>
    </dgm:pt>
    <dgm:pt modelId="{89D18002-ECE2-49FC-B3FB-C9EBD1BC0706}" type="parTrans" cxnId="{3F8DD08E-D14C-45B1-8720-F91FEAE88F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E12A24B8-5869-4DAA-992D-3E0496D4F21F}" type="sibTrans" cxnId="{3F8DD08E-D14C-45B1-8720-F91FEAE88F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720F6DE7-7EE8-46DC-B6D2-37F5BF661353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п. Адамовка, ул. Пушкинская, 69</a:t>
          </a:r>
          <a:endParaRPr lang="ru-RU" dirty="0">
            <a:latin typeface="Bahnschrift Condensed" panose="020B0502040204020203" pitchFamily="34" charset="0"/>
          </a:endParaRPr>
        </a:p>
      </dgm:t>
    </dgm:pt>
    <dgm:pt modelId="{9B157382-1E6C-463C-B262-FD9DCEB36B8D}" type="parTrans" cxnId="{ADAE874A-2D85-4030-9B11-958783045E24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9F317086-3D85-4385-B2F2-3DCAD198E82A}" type="sibTrans" cxnId="{ADAE874A-2D85-4030-9B11-958783045E24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1996F8C3-E819-48A7-A426-9C8BB3D6EEF9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Объем финансирования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03A1C4AA-8264-4411-BDE9-6760AA223C3C}" type="parTrans" cxnId="{C52C8317-3EC0-4FD5-BCCE-CB2C31FD586F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FC79051-D214-4BC0-95F3-13D828678DF8}" type="sibTrans" cxnId="{C52C8317-3EC0-4FD5-BCCE-CB2C31FD586F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7B0D805-23BE-4401-8350-7F7EC9192CDF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4 208,8 тыс. рублей в том числе: </a:t>
          </a:r>
          <a:endParaRPr lang="ru-RU" dirty="0">
            <a:latin typeface="Bahnschrift Condensed" panose="020B0502040204020203" pitchFamily="34" charset="0"/>
          </a:endParaRPr>
        </a:p>
      </dgm:t>
    </dgm:pt>
    <dgm:pt modelId="{7B1D3835-1B2A-43D5-B550-63241EF9CB1C}" type="parTrans" cxnId="{B19033B2-C99E-4577-BA5D-58EE96EC78DB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BBFD9F03-2AAD-432E-9D7C-3EB805373E4A}" type="sibTrans" cxnId="{B19033B2-C99E-4577-BA5D-58EE96EC78DB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6CA8C0FB-0628-4DD7-9E04-326983D28881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Федеральный бюджет – 4 000,0 тыс. рублей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CAE79903-ADB6-4295-B0BE-755D4EA534E8}" type="parTrans" cxnId="{29357D9A-F2FC-49E7-BFC9-599BFBBCC3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F28F58A3-D149-461F-9C7F-8DA32BBCDCD8}" type="sibTrans" cxnId="{29357D9A-F2FC-49E7-BFC9-599BFBBCC3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5B71188-4AF2-423D-BEE1-4165DC36C42D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Областной бюджет – 166,7 тыс. рублей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E09DC487-095B-4FAB-BF5B-6A2C51566B42}" type="parTrans" cxnId="{79DB9CF3-53E0-4F21-9E9C-22157AE7FCD6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D46C117E-91DB-4BA5-AFF6-B022D6B5E340}" type="sibTrans" cxnId="{79DB9CF3-53E0-4F21-9E9C-22157AE7FCD6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89AFA6B7-6C3D-4203-9A67-1929A9625B69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Местный бюджет – 42,1 тыс. рублей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69ECE65A-F040-458F-AB61-8ABF3AB1C944}" type="parTrans" cxnId="{82DA77D2-F7FF-43CF-81A9-3136BA3AB84F}">
      <dgm:prSet/>
      <dgm:spPr/>
      <dgm:t>
        <a:bodyPr/>
        <a:lstStyle/>
        <a:p>
          <a:endParaRPr lang="ru-RU"/>
        </a:p>
      </dgm:t>
    </dgm:pt>
    <dgm:pt modelId="{85BF3050-2550-42F3-84DB-7BD56FD05C24}" type="sibTrans" cxnId="{82DA77D2-F7FF-43CF-81A9-3136BA3AB84F}">
      <dgm:prSet/>
      <dgm:spPr/>
      <dgm:t>
        <a:bodyPr/>
        <a:lstStyle/>
        <a:p>
          <a:endParaRPr lang="ru-RU"/>
        </a:p>
      </dgm:t>
    </dgm:pt>
    <dgm:pt modelId="{E5009E5F-4413-4527-9721-AE60C648471A}" type="pres">
      <dgm:prSet presAssocID="{AD58F321-521A-4864-BBFA-5F9F96A8A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03DEE-DF00-4DBB-AD6A-28266837244A}" type="pres">
      <dgm:prSet presAssocID="{E739526B-9BC3-4596-84D6-EB89BAB6C8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B9514-0D30-4D5B-9945-66ACA6285435}" type="pres">
      <dgm:prSet presAssocID="{659165AD-F401-4297-B9E4-03A9F5E9C08B}" presName="spacer" presStyleCnt="0"/>
      <dgm:spPr/>
    </dgm:pt>
    <dgm:pt modelId="{ED8643C0-C71F-46E6-A32B-5C7A36DBBA46}" type="pres">
      <dgm:prSet presAssocID="{1CBA91EE-01BC-4767-8368-A110303B16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06F44-CD01-4123-850C-D38174A1EA48}" type="pres">
      <dgm:prSet presAssocID="{A039E589-1647-42A9-8EC9-579A2097C54E}" presName="spacer" presStyleCnt="0"/>
      <dgm:spPr/>
    </dgm:pt>
    <dgm:pt modelId="{F93FAE7A-0265-4C7A-AFF3-BF14E22CDD80}" type="pres">
      <dgm:prSet presAssocID="{8CC8A0F6-2F4C-44F5-85EF-6AB03ABC3D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4AAF0-E371-48FA-BD61-AA1753D344B8}" type="pres">
      <dgm:prSet presAssocID="{8CC8A0F6-2F4C-44F5-85EF-6AB03ABC3DB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ADF5B-2069-4AC8-AFF7-5AEBB10C87EF}" type="pres">
      <dgm:prSet presAssocID="{5CB27F6D-DE90-4E18-82AE-59AF00326B6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5FC5-7B6E-47CC-BFD6-54EB4FA4DB50}" type="pres">
      <dgm:prSet presAssocID="{5CB27F6D-DE90-4E18-82AE-59AF00326B6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B47C-A5D6-45BD-8A35-6A466221D68F}" type="pres">
      <dgm:prSet presAssocID="{1996F8C3-E819-48A7-A426-9C8BB3D6EE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33D4-05F3-475E-A721-E4ED70B812AA}" type="pres">
      <dgm:prSet presAssocID="{1996F8C3-E819-48A7-A426-9C8BB3D6EEF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BFF95-53B0-42CC-A992-A932BE579A06}" type="presOf" srcId="{AD58F321-521A-4864-BBFA-5F9F96A8A06D}" destId="{E5009E5F-4413-4527-9721-AE60C648471A}" srcOrd="0" destOrd="0" presId="urn:microsoft.com/office/officeart/2005/8/layout/vList2"/>
    <dgm:cxn modelId="{50814889-5E42-4975-9DE5-4F125C871AF7}" srcId="{8CC8A0F6-2F4C-44F5-85EF-6AB03ABC3DB9}" destId="{5BBB1FCE-A9A8-465B-BA26-40CDC5D596EC}" srcOrd="0" destOrd="0" parTransId="{E37CE306-6944-4320-80F4-8E3EDC5B4DC6}" sibTransId="{2C2960C5-ECC5-44A3-AC6D-CE897FDDFD98}"/>
    <dgm:cxn modelId="{62648E16-B7D0-481F-8C6E-67155DA4189A}" type="presOf" srcId="{8CC8A0F6-2F4C-44F5-85EF-6AB03ABC3DB9}" destId="{F93FAE7A-0265-4C7A-AFF3-BF14E22CDD80}" srcOrd="0" destOrd="0" presId="urn:microsoft.com/office/officeart/2005/8/layout/vList2"/>
    <dgm:cxn modelId="{EEA942C5-F5A9-411B-8708-1D4933DC77F0}" type="presOf" srcId="{89AFA6B7-6C3D-4203-9A67-1929A9625B69}" destId="{68FF33D4-05F3-475E-A721-E4ED70B812AA}" srcOrd="0" destOrd="3" presId="urn:microsoft.com/office/officeart/2005/8/layout/vList2"/>
    <dgm:cxn modelId="{B19033B2-C99E-4577-BA5D-58EE96EC78DB}" srcId="{1996F8C3-E819-48A7-A426-9C8BB3D6EEF9}" destId="{47B0D805-23BE-4401-8350-7F7EC9192CDF}" srcOrd="0" destOrd="0" parTransId="{7B1D3835-1B2A-43D5-B550-63241EF9CB1C}" sibTransId="{BBFD9F03-2AAD-432E-9D7C-3EB805373E4A}"/>
    <dgm:cxn modelId="{8B2BE7F5-A5A0-43D8-8B50-F4B494847DBD}" type="presOf" srcId="{45B71188-4AF2-423D-BEE1-4165DC36C42D}" destId="{68FF33D4-05F3-475E-A721-E4ED70B812AA}" srcOrd="0" destOrd="2" presId="urn:microsoft.com/office/officeart/2005/8/layout/vList2"/>
    <dgm:cxn modelId="{C3B42A4D-8DE2-4DBA-976F-55B2E0F62FAB}" type="presOf" srcId="{1CBA91EE-01BC-4767-8368-A110303B16A9}" destId="{ED8643C0-C71F-46E6-A32B-5C7A36DBBA46}" srcOrd="0" destOrd="0" presId="urn:microsoft.com/office/officeart/2005/8/layout/vList2"/>
    <dgm:cxn modelId="{3F8DD08E-D14C-45B1-8720-F91FEAE88F77}" srcId="{AD58F321-521A-4864-BBFA-5F9F96A8A06D}" destId="{5CB27F6D-DE90-4E18-82AE-59AF00326B6D}" srcOrd="3" destOrd="0" parTransId="{89D18002-ECE2-49FC-B3FB-C9EBD1BC0706}" sibTransId="{E12A24B8-5869-4DAA-992D-3E0496D4F21F}"/>
    <dgm:cxn modelId="{76DC2CC0-F221-4416-B3A4-60A92DCCD021}" type="presOf" srcId="{6CA8C0FB-0628-4DD7-9E04-326983D28881}" destId="{68FF33D4-05F3-475E-A721-E4ED70B812AA}" srcOrd="0" destOrd="1" presId="urn:microsoft.com/office/officeart/2005/8/layout/vList2"/>
    <dgm:cxn modelId="{1BE10F14-87FE-4314-B2C6-248938E2F3AE}" type="presOf" srcId="{720F6DE7-7EE8-46DC-B6D2-37F5BF661353}" destId="{1A065FC5-7B6E-47CC-BFD6-54EB4FA4DB50}" srcOrd="0" destOrd="0" presId="urn:microsoft.com/office/officeart/2005/8/layout/vList2"/>
    <dgm:cxn modelId="{0B3BE0F5-ECB6-4E47-B438-AD2AB66E1397}" srcId="{AD58F321-521A-4864-BBFA-5F9F96A8A06D}" destId="{1CBA91EE-01BC-4767-8368-A110303B16A9}" srcOrd="1" destOrd="0" parTransId="{1E42AE13-7646-4B59-AC66-CA47C0A03203}" sibTransId="{A039E589-1647-42A9-8EC9-579A2097C54E}"/>
    <dgm:cxn modelId="{79DB9CF3-53E0-4F21-9E9C-22157AE7FCD6}" srcId="{1996F8C3-E819-48A7-A426-9C8BB3D6EEF9}" destId="{45B71188-4AF2-423D-BEE1-4165DC36C42D}" srcOrd="2" destOrd="0" parTransId="{E09DC487-095B-4FAB-BF5B-6A2C51566B42}" sibTransId="{D46C117E-91DB-4BA5-AFF6-B022D6B5E340}"/>
    <dgm:cxn modelId="{4303EFDD-61D2-486E-AFF0-7BB797AC248F}" type="presOf" srcId="{5BBB1FCE-A9A8-465B-BA26-40CDC5D596EC}" destId="{B314AAF0-E371-48FA-BD61-AA1753D344B8}" srcOrd="0" destOrd="0" presId="urn:microsoft.com/office/officeart/2005/8/layout/vList2"/>
    <dgm:cxn modelId="{6E21E6E2-EC92-4023-90F8-05F5BF794C53}" type="presOf" srcId="{1996F8C3-E819-48A7-A426-9C8BB3D6EEF9}" destId="{06FCB47C-A5D6-45BD-8A35-6A466221D68F}" srcOrd="0" destOrd="0" presId="urn:microsoft.com/office/officeart/2005/8/layout/vList2"/>
    <dgm:cxn modelId="{29357D9A-F2FC-49E7-BFC9-599BFBBCC377}" srcId="{1996F8C3-E819-48A7-A426-9C8BB3D6EEF9}" destId="{6CA8C0FB-0628-4DD7-9E04-326983D28881}" srcOrd="1" destOrd="0" parTransId="{CAE79903-ADB6-4295-B0BE-755D4EA534E8}" sibTransId="{F28F58A3-D149-461F-9C7F-8DA32BBCDCD8}"/>
    <dgm:cxn modelId="{C52C8317-3EC0-4FD5-BCCE-CB2C31FD586F}" srcId="{AD58F321-521A-4864-BBFA-5F9F96A8A06D}" destId="{1996F8C3-E819-48A7-A426-9C8BB3D6EEF9}" srcOrd="4" destOrd="0" parTransId="{03A1C4AA-8264-4411-BDE9-6760AA223C3C}" sibTransId="{4FC79051-D214-4BC0-95F3-13D828678DF8}"/>
    <dgm:cxn modelId="{82DA77D2-F7FF-43CF-81A9-3136BA3AB84F}" srcId="{1996F8C3-E819-48A7-A426-9C8BB3D6EEF9}" destId="{89AFA6B7-6C3D-4203-9A67-1929A9625B69}" srcOrd="3" destOrd="0" parTransId="{69ECE65A-F040-458F-AB61-8ABF3AB1C944}" sibTransId="{85BF3050-2550-42F3-84DB-7BD56FD05C24}"/>
    <dgm:cxn modelId="{F16E3CC8-AABF-4256-904F-E8C574B80D1A}" srcId="{AD58F321-521A-4864-BBFA-5F9F96A8A06D}" destId="{E739526B-9BC3-4596-84D6-EB89BAB6C8BA}" srcOrd="0" destOrd="0" parTransId="{4C987CDD-64FB-431E-8085-1BBA08A13E00}" sibTransId="{659165AD-F401-4297-B9E4-03A9F5E9C08B}"/>
    <dgm:cxn modelId="{ADAE874A-2D85-4030-9B11-958783045E24}" srcId="{5CB27F6D-DE90-4E18-82AE-59AF00326B6D}" destId="{720F6DE7-7EE8-46DC-B6D2-37F5BF661353}" srcOrd="0" destOrd="0" parTransId="{9B157382-1E6C-463C-B262-FD9DCEB36B8D}" sibTransId="{9F317086-3D85-4385-B2F2-3DCAD198E82A}"/>
    <dgm:cxn modelId="{78394F5C-F89B-42E2-A399-C6152C18A6A3}" srcId="{AD58F321-521A-4864-BBFA-5F9F96A8A06D}" destId="{8CC8A0F6-2F4C-44F5-85EF-6AB03ABC3DB9}" srcOrd="2" destOrd="0" parTransId="{DCA8C8FA-78B6-4E38-9913-85E0C3561EF9}" sibTransId="{47DBB629-5D1D-40E7-A4B7-FBFFA5E985CA}"/>
    <dgm:cxn modelId="{B3D0816C-F742-4DAC-873E-B22085B8900B}" type="presOf" srcId="{E739526B-9BC3-4596-84D6-EB89BAB6C8BA}" destId="{19D03DEE-DF00-4DBB-AD6A-28266837244A}" srcOrd="0" destOrd="0" presId="urn:microsoft.com/office/officeart/2005/8/layout/vList2"/>
    <dgm:cxn modelId="{C11A133A-BF4C-40C8-BF5D-B32BB7DCA570}" type="presOf" srcId="{5CB27F6D-DE90-4E18-82AE-59AF00326B6D}" destId="{037ADF5B-2069-4AC8-AFF7-5AEBB10C87EF}" srcOrd="0" destOrd="0" presId="urn:microsoft.com/office/officeart/2005/8/layout/vList2"/>
    <dgm:cxn modelId="{6865F0CD-4C11-4BA5-A757-AA48162CB36E}" type="presOf" srcId="{47B0D805-23BE-4401-8350-7F7EC9192CDF}" destId="{68FF33D4-05F3-475E-A721-E4ED70B812AA}" srcOrd="0" destOrd="0" presId="urn:microsoft.com/office/officeart/2005/8/layout/vList2"/>
    <dgm:cxn modelId="{48D08CF0-02AA-4BB4-B442-3B432DBAB58E}" type="presParOf" srcId="{E5009E5F-4413-4527-9721-AE60C648471A}" destId="{19D03DEE-DF00-4DBB-AD6A-28266837244A}" srcOrd="0" destOrd="0" presId="urn:microsoft.com/office/officeart/2005/8/layout/vList2"/>
    <dgm:cxn modelId="{52F163A2-B5B7-4B7B-9842-F1ED5DE75605}" type="presParOf" srcId="{E5009E5F-4413-4527-9721-AE60C648471A}" destId="{F75B9514-0D30-4D5B-9945-66ACA6285435}" srcOrd="1" destOrd="0" presId="urn:microsoft.com/office/officeart/2005/8/layout/vList2"/>
    <dgm:cxn modelId="{CB30DD67-0D7C-449A-8118-D15246A36EC9}" type="presParOf" srcId="{E5009E5F-4413-4527-9721-AE60C648471A}" destId="{ED8643C0-C71F-46E6-A32B-5C7A36DBBA46}" srcOrd="2" destOrd="0" presId="urn:microsoft.com/office/officeart/2005/8/layout/vList2"/>
    <dgm:cxn modelId="{56DF2647-E7D1-4D81-82D4-4412874F4106}" type="presParOf" srcId="{E5009E5F-4413-4527-9721-AE60C648471A}" destId="{B9E06F44-CD01-4123-850C-D38174A1EA48}" srcOrd="3" destOrd="0" presId="urn:microsoft.com/office/officeart/2005/8/layout/vList2"/>
    <dgm:cxn modelId="{1CE687FC-AA8E-4BD0-AEF7-B5A5BA04E8F0}" type="presParOf" srcId="{E5009E5F-4413-4527-9721-AE60C648471A}" destId="{F93FAE7A-0265-4C7A-AFF3-BF14E22CDD80}" srcOrd="4" destOrd="0" presId="urn:microsoft.com/office/officeart/2005/8/layout/vList2"/>
    <dgm:cxn modelId="{C8757BD9-B6D0-4528-A8A5-25F546CE4106}" type="presParOf" srcId="{E5009E5F-4413-4527-9721-AE60C648471A}" destId="{B314AAF0-E371-48FA-BD61-AA1753D344B8}" srcOrd="5" destOrd="0" presId="urn:microsoft.com/office/officeart/2005/8/layout/vList2"/>
    <dgm:cxn modelId="{C315D3FB-9281-4C2E-868F-0EA74395B552}" type="presParOf" srcId="{E5009E5F-4413-4527-9721-AE60C648471A}" destId="{037ADF5B-2069-4AC8-AFF7-5AEBB10C87EF}" srcOrd="6" destOrd="0" presId="urn:microsoft.com/office/officeart/2005/8/layout/vList2"/>
    <dgm:cxn modelId="{6F38F00C-637D-41AB-BAE9-3A913C3C3179}" type="presParOf" srcId="{E5009E5F-4413-4527-9721-AE60C648471A}" destId="{1A065FC5-7B6E-47CC-BFD6-54EB4FA4DB50}" srcOrd="7" destOrd="0" presId="urn:microsoft.com/office/officeart/2005/8/layout/vList2"/>
    <dgm:cxn modelId="{7BDDBA52-17C5-4E25-8CC2-B214FD65AD9D}" type="presParOf" srcId="{E5009E5F-4413-4527-9721-AE60C648471A}" destId="{06FCB47C-A5D6-45BD-8A35-6A466221D68F}" srcOrd="8" destOrd="0" presId="urn:microsoft.com/office/officeart/2005/8/layout/vList2"/>
    <dgm:cxn modelId="{8C591BBE-4C05-4419-8782-7383A444B63E}" type="presParOf" srcId="{E5009E5F-4413-4527-9721-AE60C648471A}" destId="{68FF33D4-05F3-475E-A721-E4ED70B812A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58F321-521A-4864-BBFA-5F9F96A8A06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39526B-9BC3-4596-84D6-EB89BAB6C8BA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Национальный проект  - «Образование»</a:t>
          </a:r>
          <a:endParaRPr lang="ru-RU" dirty="0">
            <a:latin typeface="Bahnschrift Condensed" panose="020B0502040204020203" pitchFamily="34" charset="0"/>
          </a:endParaRPr>
        </a:p>
      </dgm:t>
    </dgm:pt>
    <dgm:pt modelId="{4C987CDD-64FB-431E-8085-1BBA08A13E00}" type="parTrans" cxnId="{F16E3CC8-AABF-4256-904F-E8C574B80D1A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659165AD-F401-4297-B9E4-03A9F5E9C08B}" type="sibTrans" cxnId="{F16E3CC8-AABF-4256-904F-E8C574B80D1A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1CBA91EE-01BC-4767-8368-A110303B16A9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Федеральный проект – «Патриотическое воспитание граждан РФ»</a:t>
          </a:r>
          <a:endParaRPr lang="ru-RU" dirty="0">
            <a:latin typeface="Bahnschrift Condensed" panose="020B0502040204020203" pitchFamily="34" charset="0"/>
          </a:endParaRPr>
        </a:p>
      </dgm:t>
    </dgm:pt>
    <dgm:pt modelId="{1E42AE13-7646-4B59-AC66-CA47C0A03203}" type="parTrans" cxnId="{0B3BE0F5-ECB6-4E47-B438-AD2AB66E139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A039E589-1647-42A9-8EC9-579A2097C54E}" type="sibTrans" cxnId="{0B3BE0F5-ECB6-4E47-B438-AD2AB66E139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8CC8A0F6-2F4C-44F5-85EF-6AB03ABC3DB9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Мероприятия проекта</a:t>
          </a:r>
          <a:endParaRPr lang="ru-RU" dirty="0">
            <a:latin typeface="Bahnschrift Condensed" panose="020B0502040204020203" pitchFamily="34" charset="0"/>
          </a:endParaRPr>
        </a:p>
      </dgm:t>
    </dgm:pt>
    <dgm:pt modelId="{DCA8C8FA-78B6-4E38-9913-85E0C3561EF9}" type="parTrans" cxnId="{78394F5C-F89B-42E2-A399-C6152C18A6A3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7DBB629-5D1D-40E7-A4B7-FBFFA5E985CA}" type="sibTrans" cxnId="{78394F5C-F89B-42E2-A399-C6152C18A6A3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5BBB1FCE-A9A8-465B-BA26-40CDC5D596EC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</a:r>
          <a:endParaRPr lang="ru-RU" dirty="0">
            <a:latin typeface="Bahnschrift Condensed" panose="020B0502040204020203" pitchFamily="34" charset="0"/>
          </a:endParaRPr>
        </a:p>
      </dgm:t>
    </dgm:pt>
    <dgm:pt modelId="{E37CE306-6944-4320-80F4-8E3EDC5B4DC6}" type="parTrans" cxnId="{50814889-5E42-4975-9DE5-4F125C871AF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2C2960C5-ECC5-44A3-AC6D-CE897FDDFD98}" type="sibTrans" cxnId="{50814889-5E42-4975-9DE5-4F125C871AF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5CB27F6D-DE90-4E18-82AE-59AF00326B6D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Место реализации</a:t>
          </a:r>
          <a:endParaRPr lang="ru-RU" dirty="0">
            <a:latin typeface="Bahnschrift Condensed" panose="020B0502040204020203" pitchFamily="34" charset="0"/>
          </a:endParaRPr>
        </a:p>
      </dgm:t>
    </dgm:pt>
    <dgm:pt modelId="{89D18002-ECE2-49FC-B3FB-C9EBD1BC0706}" type="parTrans" cxnId="{3F8DD08E-D14C-45B1-8720-F91FEAE88F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E12A24B8-5869-4DAA-992D-3E0496D4F21F}" type="sibTrans" cxnId="{3F8DD08E-D14C-45B1-8720-F91FEAE88F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720F6DE7-7EE8-46DC-B6D2-37F5BF661353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п. Адамовка, школьные учреждения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9B157382-1E6C-463C-B262-FD9DCEB36B8D}" type="parTrans" cxnId="{ADAE874A-2D85-4030-9B11-958783045E24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9F317086-3D85-4385-B2F2-3DCAD198E82A}" type="sibTrans" cxnId="{ADAE874A-2D85-4030-9B11-958783045E24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1996F8C3-E819-48A7-A426-9C8BB3D6EEF9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Объем финансирования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03A1C4AA-8264-4411-BDE9-6760AA223C3C}" type="parTrans" cxnId="{C52C8317-3EC0-4FD5-BCCE-CB2C31FD586F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FC79051-D214-4BC0-95F3-13D828678DF8}" type="sibTrans" cxnId="{C52C8317-3EC0-4FD5-BCCE-CB2C31FD586F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7B0D805-23BE-4401-8350-7F7EC9192CDF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2 220,8 тыс. рублей в том числе: </a:t>
          </a:r>
          <a:endParaRPr lang="ru-RU" dirty="0">
            <a:latin typeface="Bahnschrift Condensed" panose="020B0502040204020203" pitchFamily="34" charset="0"/>
          </a:endParaRPr>
        </a:p>
      </dgm:t>
    </dgm:pt>
    <dgm:pt modelId="{7B1D3835-1B2A-43D5-B550-63241EF9CB1C}" type="parTrans" cxnId="{B19033B2-C99E-4577-BA5D-58EE96EC78DB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BBFD9F03-2AAD-432E-9D7C-3EB805373E4A}" type="sibTrans" cxnId="{B19033B2-C99E-4577-BA5D-58EE96EC78DB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6CA8C0FB-0628-4DD7-9E04-326983D28881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Федеральный бюджет – 2 110,8 тыс. рублей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CAE79903-ADB6-4295-B0BE-755D4EA534E8}" type="parTrans" cxnId="{29357D9A-F2FC-49E7-BFC9-599BFBBCC3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F28F58A3-D149-461F-9C7F-8DA32BBCDCD8}" type="sibTrans" cxnId="{29357D9A-F2FC-49E7-BFC9-599BFBBCC377}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08381B95-EAA2-4F1F-A9EB-689C919B1070}">
      <dgm:prSet/>
      <dgm:spPr/>
      <dgm:t>
        <a:bodyPr/>
        <a:lstStyle/>
        <a:p>
          <a:endParaRPr lang="ru-RU" dirty="0">
            <a:latin typeface="Bahnschrift Condensed" panose="020B0502040204020203" pitchFamily="34" charset="0"/>
          </a:endParaRPr>
        </a:p>
      </dgm:t>
    </dgm:pt>
    <dgm:pt modelId="{E8E4B9D6-12D8-4C13-8774-D882B66D5323}" type="parTrans" cxnId="{4CD88ABC-C026-4E01-8323-96DC06E1848B}">
      <dgm:prSet/>
      <dgm:spPr/>
      <dgm:t>
        <a:bodyPr/>
        <a:lstStyle/>
        <a:p>
          <a:endParaRPr lang="ru-RU"/>
        </a:p>
      </dgm:t>
    </dgm:pt>
    <dgm:pt modelId="{602E646B-5176-4A1D-9E53-BCE123A2BCDF}" type="sibTrans" cxnId="{4CD88ABC-C026-4E01-8323-96DC06E1848B}">
      <dgm:prSet/>
      <dgm:spPr/>
      <dgm:t>
        <a:bodyPr/>
        <a:lstStyle/>
        <a:p>
          <a:endParaRPr lang="ru-RU"/>
        </a:p>
      </dgm:t>
    </dgm:pt>
    <dgm:pt modelId="{4935EF67-9C60-4543-B494-2AAFAA4B280A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Областной бюджет – 87,9  тыс. рублей</a:t>
          </a:r>
        </a:p>
      </dgm:t>
    </dgm:pt>
    <dgm:pt modelId="{2EDE4581-D68F-4F5E-AA32-57EE40BA48BA}" type="parTrans" cxnId="{B2FF44C7-BCE8-46E1-9868-848EB0174ED1}">
      <dgm:prSet/>
      <dgm:spPr/>
      <dgm:t>
        <a:bodyPr/>
        <a:lstStyle/>
        <a:p>
          <a:endParaRPr lang="ru-RU"/>
        </a:p>
      </dgm:t>
    </dgm:pt>
    <dgm:pt modelId="{FE2271D8-2830-4229-93F2-3044B69D16D0}" type="sibTrans" cxnId="{B2FF44C7-BCE8-46E1-9868-848EB0174ED1}">
      <dgm:prSet/>
      <dgm:spPr/>
      <dgm:t>
        <a:bodyPr/>
        <a:lstStyle/>
        <a:p>
          <a:endParaRPr lang="ru-RU"/>
        </a:p>
      </dgm:t>
    </dgm:pt>
    <dgm:pt modelId="{E682C9A4-72D9-4689-89A9-0FD32AD34C03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Местный бюджет – 22 ,1 тыс. рублей</a:t>
          </a:r>
        </a:p>
      </dgm:t>
    </dgm:pt>
    <dgm:pt modelId="{7A78A7B7-A73A-4BAA-94E6-1F0B557187B0}" type="parTrans" cxnId="{162CC47E-161E-4F27-AF02-0FE369ED9E86}">
      <dgm:prSet/>
      <dgm:spPr/>
      <dgm:t>
        <a:bodyPr/>
        <a:lstStyle/>
        <a:p>
          <a:endParaRPr lang="ru-RU"/>
        </a:p>
      </dgm:t>
    </dgm:pt>
    <dgm:pt modelId="{D527A7BA-4B06-4D17-839F-8FA988C9B4E7}" type="sibTrans" cxnId="{162CC47E-161E-4F27-AF02-0FE369ED9E86}">
      <dgm:prSet/>
      <dgm:spPr/>
      <dgm:t>
        <a:bodyPr/>
        <a:lstStyle/>
        <a:p>
          <a:endParaRPr lang="ru-RU"/>
        </a:p>
      </dgm:t>
    </dgm:pt>
    <dgm:pt modelId="{E5009E5F-4413-4527-9721-AE60C648471A}" type="pres">
      <dgm:prSet presAssocID="{AD58F321-521A-4864-BBFA-5F9F96A8A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03DEE-DF00-4DBB-AD6A-28266837244A}" type="pres">
      <dgm:prSet presAssocID="{E739526B-9BC3-4596-84D6-EB89BAB6C8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B9514-0D30-4D5B-9945-66ACA6285435}" type="pres">
      <dgm:prSet presAssocID="{659165AD-F401-4297-B9E4-03A9F5E9C08B}" presName="spacer" presStyleCnt="0"/>
      <dgm:spPr/>
    </dgm:pt>
    <dgm:pt modelId="{ED8643C0-C71F-46E6-A32B-5C7A36DBBA46}" type="pres">
      <dgm:prSet presAssocID="{1CBA91EE-01BC-4767-8368-A110303B16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06F44-CD01-4123-850C-D38174A1EA48}" type="pres">
      <dgm:prSet presAssocID="{A039E589-1647-42A9-8EC9-579A2097C54E}" presName="spacer" presStyleCnt="0"/>
      <dgm:spPr/>
    </dgm:pt>
    <dgm:pt modelId="{F93FAE7A-0265-4C7A-AFF3-BF14E22CDD80}" type="pres">
      <dgm:prSet presAssocID="{8CC8A0F6-2F4C-44F5-85EF-6AB03ABC3D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4AAF0-E371-48FA-BD61-AA1753D344B8}" type="pres">
      <dgm:prSet presAssocID="{8CC8A0F6-2F4C-44F5-85EF-6AB03ABC3DB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ADF5B-2069-4AC8-AFF7-5AEBB10C87EF}" type="pres">
      <dgm:prSet presAssocID="{5CB27F6D-DE90-4E18-82AE-59AF00326B6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5FC5-7B6E-47CC-BFD6-54EB4FA4DB50}" type="pres">
      <dgm:prSet presAssocID="{5CB27F6D-DE90-4E18-82AE-59AF00326B6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B47C-A5D6-45BD-8A35-6A466221D68F}" type="pres">
      <dgm:prSet presAssocID="{1996F8C3-E819-48A7-A426-9C8BB3D6EE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33D4-05F3-475E-A721-E4ED70B812AA}" type="pres">
      <dgm:prSet presAssocID="{1996F8C3-E819-48A7-A426-9C8BB3D6EEF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56942-6E16-44B4-B225-624CFB2F8F71}" type="presOf" srcId="{6CA8C0FB-0628-4DD7-9E04-326983D28881}" destId="{68FF33D4-05F3-475E-A721-E4ED70B812AA}" srcOrd="0" destOrd="1" presId="urn:microsoft.com/office/officeart/2005/8/layout/vList2"/>
    <dgm:cxn modelId="{4C541481-3B01-47E6-9FAC-957C01B630C7}" type="presOf" srcId="{8CC8A0F6-2F4C-44F5-85EF-6AB03ABC3DB9}" destId="{F93FAE7A-0265-4C7A-AFF3-BF14E22CDD80}" srcOrd="0" destOrd="0" presId="urn:microsoft.com/office/officeart/2005/8/layout/vList2"/>
    <dgm:cxn modelId="{8C2BF23A-B584-49B9-B3F5-3A2A6971A7E7}" type="presOf" srcId="{4935EF67-9C60-4543-B494-2AAFAA4B280A}" destId="{68FF33D4-05F3-475E-A721-E4ED70B812AA}" srcOrd="0" destOrd="2" presId="urn:microsoft.com/office/officeart/2005/8/layout/vList2"/>
    <dgm:cxn modelId="{46D95103-5985-4113-A236-8A5E44CC90D2}" type="presOf" srcId="{E739526B-9BC3-4596-84D6-EB89BAB6C8BA}" destId="{19D03DEE-DF00-4DBB-AD6A-28266837244A}" srcOrd="0" destOrd="0" presId="urn:microsoft.com/office/officeart/2005/8/layout/vList2"/>
    <dgm:cxn modelId="{50814889-5E42-4975-9DE5-4F125C871AF7}" srcId="{8CC8A0F6-2F4C-44F5-85EF-6AB03ABC3DB9}" destId="{5BBB1FCE-A9A8-465B-BA26-40CDC5D596EC}" srcOrd="0" destOrd="0" parTransId="{E37CE306-6944-4320-80F4-8E3EDC5B4DC6}" sibTransId="{2C2960C5-ECC5-44A3-AC6D-CE897FDDFD98}"/>
    <dgm:cxn modelId="{D279DAC7-CEE8-443B-B623-FF44F162419A}" type="presOf" srcId="{1996F8C3-E819-48A7-A426-9C8BB3D6EEF9}" destId="{06FCB47C-A5D6-45BD-8A35-6A466221D68F}" srcOrd="0" destOrd="0" presId="urn:microsoft.com/office/officeart/2005/8/layout/vList2"/>
    <dgm:cxn modelId="{B19033B2-C99E-4577-BA5D-58EE96EC78DB}" srcId="{1996F8C3-E819-48A7-A426-9C8BB3D6EEF9}" destId="{47B0D805-23BE-4401-8350-7F7EC9192CDF}" srcOrd="0" destOrd="0" parTransId="{7B1D3835-1B2A-43D5-B550-63241EF9CB1C}" sibTransId="{BBFD9F03-2AAD-432E-9D7C-3EB805373E4A}"/>
    <dgm:cxn modelId="{B507BF1E-5325-4756-B76E-AA5EF016A732}" type="presOf" srcId="{1CBA91EE-01BC-4767-8368-A110303B16A9}" destId="{ED8643C0-C71F-46E6-A32B-5C7A36DBBA46}" srcOrd="0" destOrd="0" presId="urn:microsoft.com/office/officeart/2005/8/layout/vList2"/>
    <dgm:cxn modelId="{94D93A3D-D8FA-49A4-9C23-D1960DF39BDE}" type="presOf" srcId="{5CB27F6D-DE90-4E18-82AE-59AF00326B6D}" destId="{037ADF5B-2069-4AC8-AFF7-5AEBB10C87EF}" srcOrd="0" destOrd="0" presId="urn:microsoft.com/office/officeart/2005/8/layout/vList2"/>
    <dgm:cxn modelId="{9BC12B1E-3813-4395-BDF8-01635255F4BE}" type="presOf" srcId="{5BBB1FCE-A9A8-465B-BA26-40CDC5D596EC}" destId="{B314AAF0-E371-48FA-BD61-AA1753D344B8}" srcOrd="0" destOrd="0" presId="urn:microsoft.com/office/officeart/2005/8/layout/vList2"/>
    <dgm:cxn modelId="{3F8DD08E-D14C-45B1-8720-F91FEAE88F77}" srcId="{AD58F321-521A-4864-BBFA-5F9F96A8A06D}" destId="{5CB27F6D-DE90-4E18-82AE-59AF00326B6D}" srcOrd="3" destOrd="0" parTransId="{89D18002-ECE2-49FC-B3FB-C9EBD1BC0706}" sibTransId="{E12A24B8-5869-4DAA-992D-3E0496D4F21F}"/>
    <dgm:cxn modelId="{8182B846-CBC1-474E-AF72-BEDFDE8D11F4}" type="presOf" srcId="{47B0D805-23BE-4401-8350-7F7EC9192CDF}" destId="{68FF33D4-05F3-475E-A721-E4ED70B812AA}" srcOrd="0" destOrd="0" presId="urn:microsoft.com/office/officeart/2005/8/layout/vList2"/>
    <dgm:cxn modelId="{0B3BE0F5-ECB6-4E47-B438-AD2AB66E1397}" srcId="{AD58F321-521A-4864-BBFA-5F9F96A8A06D}" destId="{1CBA91EE-01BC-4767-8368-A110303B16A9}" srcOrd="1" destOrd="0" parTransId="{1E42AE13-7646-4B59-AC66-CA47C0A03203}" sibTransId="{A039E589-1647-42A9-8EC9-579A2097C54E}"/>
    <dgm:cxn modelId="{6BA8ED2A-4A26-46AF-8C94-AFE67604C670}" type="presOf" srcId="{E682C9A4-72D9-4689-89A9-0FD32AD34C03}" destId="{68FF33D4-05F3-475E-A721-E4ED70B812AA}" srcOrd="0" destOrd="3" presId="urn:microsoft.com/office/officeart/2005/8/layout/vList2"/>
    <dgm:cxn modelId="{1ED9AE6F-66E6-4ED3-AE53-61F689ECAFF9}" type="presOf" srcId="{AD58F321-521A-4864-BBFA-5F9F96A8A06D}" destId="{E5009E5F-4413-4527-9721-AE60C648471A}" srcOrd="0" destOrd="0" presId="urn:microsoft.com/office/officeart/2005/8/layout/vList2"/>
    <dgm:cxn modelId="{A39A9B1D-69D9-4864-A7C5-47532802E82C}" type="presOf" srcId="{08381B95-EAA2-4F1F-A9EB-689C919B1070}" destId="{68FF33D4-05F3-475E-A721-E4ED70B812AA}" srcOrd="0" destOrd="4" presId="urn:microsoft.com/office/officeart/2005/8/layout/vList2"/>
    <dgm:cxn modelId="{B2FF44C7-BCE8-46E1-9868-848EB0174ED1}" srcId="{1996F8C3-E819-48A7-A426-9C8BB3D6EEF9}" destId="{4935EF67-9C60-4543-B494-2AAFAA4B280A}" srcOrd="2" destOrd="0" parTransId="{2EDE4581-D68F-4F5E-AA32-57EE40BA48BA}" sibTransId="{FE2271D8-2830-4229-93F2-3044B69D16D0}"/>
    <dgm:cxn modelId="{162CC47E-161E-4F27-AF02-0FE369ED9E86}" srcId="{1996F8C3-E819-48A7-A426-9C8BB3D6EEF9}" destId="{E682C9A4-72D9-4689-89A9-0FD32AD34C03}" srcOrd="3" destOrd="0" parTransId="{7A78A7B7-A73A-4BAA-94E6-1F0B557187B0}" sibTransId="{D527A7BA-4B06-4D17-839F-8FA988C9B4E7}"/>
    <dgm:cxn modelId="{29357D9A-F2FC-49E7-BFC9-599BFBBCC377}" srcId="{1996F8C3-E819-48A7-A426-9C8BB3D6EEF9}" destId="{6CA8C0FB-0628-4DD7-9E04-326983D28881}" srcOrd="1" destOrd="0" parTransId="{CAE79903-ADB6-4295-B0BE-755D4EA534E8}" sibTransId="{F28F58A3-D149-461F-9C7F-8DA32BBCDCD8}"/>
    <dgm:cxn modelId="{C52C8317-3EC0-4FD5-BCCE-CB2C31FD586F}" srcId="{AD58F321-521A-4864-BBFA-5F9F96A8A06D}" destId="{1996F8C3-E819-48A7-A426-9C8BB3D6EEF9}" srcOrd="4" destOrd="0" parTransId="{03A1C4AA-8264-4411-BDE9-6760AA223C3C}" sibTransId="{4FC79051-D214-4BC0-95F3-13D828678DF8}"/>
    <dgm:cxn modelId="{F16E3CC8-AABF-4256-904F-E8C574B80D1A}" srcId="{AD58F321-521A-4864-BBFA-5F9F96A8A06D}" destId="{E739526B-9BC3-4596-84D6-EB89BAB6C8BA}" srcOrd="0" destOrd="0" parTransId="{4C987CDD-64FB-431E-8085-1BBA08A13E00}" sibTransId="{659165AD-F401-4297-B9E4-03A9F5E9C08B}"/>
    <dgm:cxn modelId="{ADAE874A-2D85-4030-9B11-958783045E24}" srcId="{5CB27F6D-DE90-4E18-82AE-59AF00326B6D}" destId="{720F6DE7-7EE8-46DC-B6D2-37F5BF661353}" srcOrd="0" destOrd="0" parTransId="{9B157382-1E6C-463C-B262-FD9DCEB36B8D}" sibTransId="{9F317086-3D85-4385-B2F2-3DCAD198E82A}"/>
    <dgm:cxn modelId="{4CD88ABC-C026-4E01-8323-96DC06E1848B}" srcId="{1996F8C3-E819-48A7-A426-9C8BB3D6EEF9}" destId="{08381B95-EAA2-4F1F-A9EB-689C919B1070}" srcOrd="4" destOrd="0" parTransId="{E8E4B9D6-12D8-4C13-8774-D882B66D5323}" sibTransId="{602E646B-5176-4A1D-9E53-BCE123A2BCDF}"/>
    <dgm:cxn modelId="{78394F5C-F89B-42E2-A399-C6152C18A6A3}" srcId="{AD58F321-521A-4864-BBFA-5F9F96A8A06D}" destId="{8CC8A0F6-2F4C-44F5-85EF-6AB03ABC3DB9}" srcOrd="2" destOrd="0" parTransId="{DCA8C8FA-78B6-4E38-9913-85E0C3561EF9}" sibTransId="{47DBB629-5D1D-40E7-A4B7-FBFFA5E985CA}"/>
    <dgm:cxn modelId="{C8C61772-4796-4086-A36E-F738D2DD60F5}" type="presOf" srcId="{720F6DE7-7EE8-46DC-B6D2-37F5BF661353}" destId="{1A065FC5-7B6E-47CC-BFD6-54EB4FA4DB50}" srcOrd="0" destOrd="0" presId="urn:microsoft.com/office/officeart/2005/8/layout/vList2"/>
    <dgm:cxn modelId="{88C26AB8-D384-4756-B1C4-03504E39573A}" type="presParOf" srcId="{E5009E5F-4413-4527-9721-AE60C648471A}" destId="{19D03DEE-DF00-4DBB-AD6A-28266837244A}" srcOrd="0" destOrd="0" presId="urn:microsoft.com/office/officeart/2005/8/layout/vList2"/>
    <dgm:cxn modelId="{F2169044-ECCA-4C2B-B651-9C92C04E4171}" type="presParOf" srcId="{E5009E5F-4413-4527-9721-AE60C648471A}" destId="{F75B9514-0D30-4D5B-9945-66ACA6285435}" srcOrd="1" destOrd="0" presId="urn:microsoft.com/office/officeart/2005/8/layout/vList2"/>
    <dgm:cxn modelId="{D97A2E05-E1E8-4574-A337-7AE26A868768}" type="presParOf" srcId="{E5009E5F-4413-4527-9721-AE60C648471A}" destId="{ED8643C0-C71F-46E6-A32B-5C7A36DBBA46}" srcOrd="2" destOrd="0" presId="urn:microsoft.com/office/officeart/2005/8/layout/vList2"/>
    <dgm:cxn modelId="{9D6108B8-CD65-45B7-B274-736E18D0505A}" type="presParOf" srcId="{E5009E5F-4413-4527-9721-AE60C648471A}" destId="{B9E06F44-CD01-4123-850C-D38174A1EA48}" srcOrd="3" destOrd="0" presId="urn:microsoft.com/office/officeart/2005/8/layout/vList2"/>
    <dgm:cxn modelId="{76C216ED-92C4-4521-8BCC-55216C45602D}" type="presParOf" srcId="{E5009E5F-4413-4527-9721-AE60C648471A}" destId="{F93FAE7A-0265-4C7A-AFF3-BF14E22CDD80}" srcOrd="4" destOrd="0" presId="urn:microsoft.com/office/officeart/2005/8/layout/vList2"/>
    <dgm:cxn modelId="{2C49489E-519E-4E48-8577-47A460164CB8}" type="presParOf" srcId="{E5009E5F-4413-4527-9721-AE60C648471A}" destId="{B314AAF0-E371-48FA-BD61-AA1753D344B8}" srcOrd="5" destOrd="0" presId="urn:microsoft.com/office/officeart/2005/8/layout/vList2"/>
    <dgm:cxn modelId="{0B59BF9C-BD3F-4E2E-909F-07AED295570C}" type="presParOf" srcId="{E5009E5F-4413-4527-9721-AE60C648471A}" destId="{037ADF5B-2069-4AC8-AFF7-5AEBB10C87EF}" srcOrd="6" destOrd="0" presId="urn:microsoft.com/office/officeart/2005/8/layout/vList2"/>
    <dgm:cxn modelId="{8E883611-445B-4EBE-B6E9-7892EB9C9017}" type="presParOf" srcId="{E5009E5F-4413-4527-9721-AE60C648471A}" destId="{1A065FC5-7B6E-47CC-BFD6-54EB4FA4DB50}" srcOrd="7" destOrd="0" presId="urn:microsoft.com/office/officeart/2005/8/layout/vList2"/>
    <dgm:cxn modelId="{6F227DD5-C9D8-427E-B87F-C137B0C6AF6A}" type="presParOf" srcId="{E5009E5F-4413-4527-9721-AE60C648471A}" destId="{06FCB47C-A5D6-45BD-8A35-6A466221D68F}" srcOrd="8" destOrd="0" presId="urn:microsoft.com/office/officeart/2005/8/layout/vList2"/>
    <dgm:cxn modelId="{CA1CCB34-A2DF-4A7C-9E96-978FBCD230FF}" type="presParOf" srcId="{E5009E5F-4413-4527-9721-AE60C648471A}" destId="{68FF33D4-05F3-475E-A721-E4ED70B812A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10972BE-AE61-476D-B5CF-CAC8916B696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83A343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50000"/>
                </a:schemeClr>
              </a:solidFill>
              <a:latin typeface="Bahnschrift Condensed" pitchFamily="34" charset="0"/>
              <a:cs typeface="Times New Roman" pitchFamily="18" charset="0"/>
            </a:rPr>
            <a:t>Внутренние заимствования</a:t>
          </a:r>
          <a:endParaRPr lang="ru-RU" sz="2800" b="1" dirty="0">
            <a:solidFill>
              <a:schemeClr val="accent3">
                <a:lumMod val="50000"/>
              </a:schemeClr>
            </a:solidFill>
            <a:latin typeface="Bahnschrift Condensed" pitchFamily="34" charset="0"/>
            <a:cs typeface="Times New Roman" pitchFamily="18" charset="0"/>
          </a:endParaRPr>
        </a:p>
      </dgm:t>
    </dgm:pt>
    <dgm:pt modelId="{ECB4B690-D1A2-49D3-BAB5-794E8994AEB6}" type="par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38AAD453-B252-4B7E-8813-14EB38706BFC}" type="sib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6355EAB-70CF-421E-B6B2-ADF6F4E647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83A343"/>
          </a:solidFill>
        </a:ln>
      </dgm:spPr>
      <dgm:t>
        <a:bodyPr anchor="ctr"/>
        <a:lstStyle/>
        <a:p>
          <a:pPr indent="171450" algn="l"/>
          <a:r>
            <a:rPr lang="ru-RU" sz="1800" dirty="0" smtClean="0">
              <a:latin typeface="Bahnschrift Condensed" pitchFamily="34" charset="0"/>
            </a:rPr>
            <a:t>Муниципальные заимствования администрацией муниципального образования Адамовский район не осуществляются</a:t>
          </a:r>
          <a:r>
            <a:rPr lang="ru-RU" sz="1600" dirty="0" smtClean="0">
              <a:latin typeface="Bahnschrift Condensed" pitchFamily="34" charset="0"/>
            </a:rPr>
            <a:t>.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6F3412D4-8271-4A75-A615-7540B0C91286}" type="par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1B838EF4-960D-4EC0-8BEA-A99E392E1BA5}" type="sib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07F59D6-B7FE-419A-B260-1BD97D4AD15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indent="171450" algn="just"/>
          <a:r>
            <a:rPr lang="ru-RU" sz="1800" dirty="0" smtClean="0">
              <a:latin typeface="Bahnschrift Condensed" pitchFamily="34" charset="0"/>
            </a:rPr>
            <a:t>Предоставление муниципальных гарантий муниципальным образованием Адамовский район не планируется</a:t>
          </a:r>
          <a:endParaRPr lang="ru-RU" sz="1800" dirty="0">
            <a:latin typeface="Bahnschrift Condensed" pitchFamily="34" charset="0"/>
            <a:cs typeface="Times New Roman" pitchFamily="18" charset="0"/>
          </a:endParaRPr>
        </a:p>
      </dgm:t>
    </dgm:pt>
    <dgm:pt modelId="{68054A15-516E-4530-9366-D247F9FC9D01}" type="sib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7899E914-C22B-4002-80D7-A40AD6A097F0}" type="par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F134D2E4-E51C-4235-A362-D9C870D72B5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Bahnschrift Condensed" pitchFamily="34" charset="0"/>
            </a:rPr>
            <a:t>Муниципальные гарантии</a:t>
          </a:r>
          <a:endParaRPr lang="ru-RU" sz="2800" b="1" dirty="0">
            <a:solidFill>
              <a:srgbClr val="C00000"/>
            </a:solidFill>
            <a:latin typeface="Bahnschrift Condensed" pitchFamily="34" charset="0"/>
            <a:cs typeface="Times New Roman" pitchFamily="18" charset="0"/>
          </a:endParaRPr>
        </a:p>
      </dgm:t>
    </dgm:pt>
    <dgm:pt modelId="{8223E0D6-3381-4167-9284-636FE8E7998E}" type="sib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2F2AE01A-1E96-4FA8-AB45-8B520E48BFBE}" type="par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8580F474-908B-40E2-A4AF-A1809345560D}" type="pres">
      <dgm:prSet presAssocID="{A30914F3-C54B-479B-A43E-BF4DB7B0D1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6C29C-09A3-445B-B6EF-509D43EEAC22}" type="pres">
      <dgm:prSet presAssocID="{F134D2E4-E51C-4235-A362-D9C870D72B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D517E-13C4-43FA-A8CD-6DB0DC92274B}" type="pres">
      <dgm:prSet presAssocID="{8223E0D6-3381-4167-9284-636FE8E7998E}" presName="sibTrans" presStyleCnt="0"/>
      <dgm:spPr/>
    </dgm:pt>
    <dgm:pt modelId="{AF1D586A-D681-46DE-A78F-B03910C03F60}" type="pres">
      <dgm:prSet presAssocID="{110972BE-AE61-476D-B5CF-CAC8916B69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409B0-4D62-4171-A010-2B946E0D74DE}" type="presOf" srcId="{B6355EAB-70CF-421E-B6B2-ADF6F4E647AD}" destId="{AF1D586A-D681-46DE-A78F-B03910C03F60}" srcOrd="0" destOrd="1" presId="urn:microsoft.com/office/officeart/2005/8/layout/hList6"/>
    <dgm:cxn modelId="{ABCD4168-030A-4564-BCD5-CC754E31E755}" srcId="{A30914F3-C54B-479B-A43E-BF4DB7B0D10E}" destId="{110972BE-AE61-476D-B5CF-CAC8916B6964}" srcOrd="1" destOrd="0" parTransId="{ECB4B690-D1A2-49D3-BAB5-794E8994AEB6}" sibTransId="{38AAD453-B252-4B7E-8813-14EB38706BFC}"/>
    <dgm:cxn modelId="{23F0585E-EA1D-47F6-8139-0E5FEBD8BE73}" srcId="{110972BE-AE61-476D-B5CF-CAC8916B6964}" destId="{B6355EAB-70CF-421E-B6B2-ADF6F4E647AD}" srcOrd="0" destOrd="0" parTransId="{6F3412D4-8271-4A75-A615-7540B0C91286}" sibTransId="{1B838EF4-960D-4EC0-8BEA-A99E392E1BA5}"/>
    <dgm:cxn modelId="{52EEAAC2-FB45-4697-85BB-8FB3F430F5D7}" type="presOf" srcId="{110972BE-AE61-476D-B5CF-CAC8916B6964}" destId="{AF1D586A-D681-46DE-A78F-B03910C03F60}" srcOrd="0" destOrd="0" presId="urn:microsoft.com/office/officeart/2005/8/layout/hList6"/>
    <dgm:cxn modelId="{89DB59F2-24FF-4A34-93F2-174416296023}" srcId="{F134D2E4-E51C-4235-A362-D9C870D72B57}" destId="{B07F59D6-B7FE-419A-B260-1BD97D4AD15A}" srcOrd="0" destOrd="0" parTransId="{7899E914-C22B-4002-80D7-A40AD6A097F0}" sibTransId="{68054A15-516E-4530-9366-D247F9FC9D01}"/>
    <dgm:cxn modelId="{E0E0E66B-A155-44DA-9EB9-69C38D9F1AD5}" type="presOf" srcId="{A30914F3-C54B-479B-A43E-BF4DB7B0D10E}" destId="{8580F474-908B-40E2-A4AF-A1809345560D}" srcOrd="0" destOrd="0" presId="urn:microsoft.com/office/officeart/2005/8/layout/hList6"/>
    <dgm:cxn modelId="{EB7DB1E2-B4BA-4467-9573-C7BC8D8A2DD2}" type="presOf" srcId="{F134D2E4-E51C-4235-A362-D9C870D72B57}" destId="{1F96C29C-09A3-445B-B6EF-509D43EEAC22}" srcOrd="0" destOrd="0" presId="urn:microsoft.com/office/officeart/2005/8/layout/hList6"/>
    <dgm:cxn modelId="{AC77D01E-9C1F-45F9-98FC-3C92DBC09F16}" srcId="{A30914F3-C54B-479B-A43E-BF4DB7B0D10E}" destId="{F134D2E4-E51C-4235-A362-D9C870D72B57}" srcOrd="0" destOrd="0" parTransId="{2F2AE01A-1E96-4FA8-AB45-8B520E48BFBE}" sibTransId="{8223E0D6-3381-4167-9284-636FE8E7998E}"/>
    <dgm:cxn modelId="{5C653C20-9625-48DB-8C73-E30C6DE1697B}" type="presOf" srcId="{B07F59D6-B7FE-419A-B260-1BD97D4AD15A}" destId="{1F96C29C-09A3-445B-B6EF-509D43EEAC22}" srcOrd="0" destOrd="1" presId="urn:microsoft.com/office/officeart/2005/8/layout/hList6"/>
    <dgm:cxn modelId="{57ACBF1A-BB4F-49A6-BB21-B36391B91352}" type="presParOf" srcId="{8580F474-908B-40E2-A4AF-A1809345560D}" destId="{1F96C29C-09A3-445B-B6EF-509D43EEAC22}" srcOrd="0" destOrd="0" presId="urn:microsoft.com/office/officeart/2005/8/layout/hList6"/>
    <dgm:cxn modelId="{A5FC2BB6-2097-4CCA-9638-D51E087FDB37}" type="presParOf" srcId="{8580F474-908B-40E2-A4AF-A1809345560D}" destId="{CF6D517E-13C4-43FA-A8CD-6DB0DC92274B}" srcOrd="1" destOrd="0" presId="urn:microsoft.com/office/officeart/2005/8/layout/hList6"/>
    <dgm:cxn modelId="{B277E31C-D383-4FE1-A98C-02957DD6DE4F}" type="presParOf" srcId="{8580F474-908B-40E2-A4AF-A1809345560D}" destId="{AF1D586A-D681-46DE-A78F-B03910C03F6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34D2E4-E51C-4235-A362-D9C870D72B57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Управление муниципальными финансами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gm:t>
    </dgm:pt>
    <dgm:pt modelId="{2F2AE01A-1E96-4FA8-AB45-8B520E48BFBE}" type="par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8223E0D6-3381-4167-9284-636FE8E7998E}" type="sib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110972BE-AE61-476D-B5CF-CAC8916B6964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Открытость бюджетных данных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gm:t>
    </dgm:pt>
    <dgm:pt modelId="{ECB4B690-D1A2-49D3-BAB5-794E8994AEB6}" type="par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38AAD453-B252-4B7E-8813-14EB38706BFC}" type="sib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6355EAB-70CF-421E-B6B2-ADF6F4E647AD}">
      <dgm:prSet phldrT="[Текст]" custT="1"/>
      <dgm:spPr/>
      <dgm:t>
        <a:bodyPr anchor="t"/>
        <a:lstStyle/>
        <a:p>
          <a:pPr indent="171450" algn="just"/>
          <a:r>
            <a:rPr lang="ru-RU" sz="1600" i="0" dirty="0" smtClean="0">
              <a:latin typeface="Bahnschrift Condensed" pitchFamily="34" charset="0"/>
            </a:rPr>
            <a:t>В соответствии </a:t>
          </a:r>
          <a:r>
            <a:rPr lang="ru-RU" sz="1600" dirty="0" smtClean="0">
              <a:latin typeface="Bahnschrift Condensed" pitchFamily="34" charset="0"/>
            </a:rPr>
            <a:t>с постановлением  правительства Оренбургской области от 05.12.2016 №915-п министерством финансов Оренбургской области составлен рейтинг городских округов и муниципальных районов Оренбургской области по уровню открытости бюджетных данных. 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6F3412D4-8271-4A75-A615-7540B0C91286}" type="par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1B838EF4-960D-4EC0-8BEA-A99E392E1BA5}" type="sib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07F59D6-B7FE-419A-B260-1BD97D4AD15A}">
      <dgm:prSet phldrT="[Текст]" custT="1"/>
      <dgm:spPr/>
      <dgm:t>
        <a:bodyPr anchor="ctr"/>
        <a:lstStyle/>
        <a:p>
          <a:pPr indent="171450" algn="just"/>
          <a:r>
            <a:rPr lang="ru-RU" sz="1600" i="0" dirty="0" smtClean="0">
              <a:latin typeface="Bahnschrift Condensed" pitchFamily="34" charset="0"/>
            </a:rPr>
            <a:t>В соответствии </a:t>
          </a:r>
          <a:r>
            <a:rPr lang="ru-RU" sz="1600" dirty="0" smtClean="0">
              <a:latin typeface="Bahnschrift Condensed" pitchFamily="34" charset="0"/>
            </a:rPr>
            <a:t>с постановлением правительства Оренбургской области от 15.02.2012 г. №414-п  «Об утверждении методики проведения оценки качества управления муниципальными финансами и результативности мер по повышению эффективности бюджетных расходов городских округов и муниципальных районов» министерством финансов Оренбургской области ежегодно проводится оценка качества  управления финансами. Оценка производится по 38 индикаторам. 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68054A15-516E-4530-9366-D247F9FC9D01}" type="sib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7899E914-C22B-4002-80D7-A40AD6A097F0}" type="par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FEA7D1EF-CE15-453A-BBBF-7819EB8C1266}">
      <dgm:prSet phldrT="[Текст]" custT="1"/>
      <dgm:spPr/>
      <dgm:t>
        <a:bodyPr anchor="t"/>
        <a:lstStyle/>
        <a:p>
          <a:pPr indent="171450" algn="just"/>
          <a:r>
            <a:rPr lang="ru-RU" sz="1600" dirty="0" smtClean="0">
              <a:latin typeface="Bahnschrift Condensed" pitchFamily="34" charset="0"/>
            </a:rPr>
            <a:t>По итогам оценки за 2021 год Адамовский район занял 34 место и набрал 116 балл из 160 возможных баллов. 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A6FF1598-6043-43A2-B041-EBC4AC8BC44D}" type="parTrans" cxnId="{18881113-5F74-473A-93A8-DCD1061D6D80}">
      <dgm:prSet/>
      <dgm:spPr/>
      <dgm:t>
        <a:bodyPr/>
        <a:lstStyle/>
        <a:p>
          <a:endParaRPr lang="ru-RU"/>
        </a:p>
      </dgm:t>
    </dgm:pt>
    <dgm:pt modelId="{6A3C468D-4730-49E8-843E-EB6CC4C003B3}" type="sibTrans" cxnId="{18881113-5F74-473A-93A8-DCD1061D6D80}">
      <dgm:prSet/>
      <dgm:spPr/>
      <dgm:t>
        <a:bodyPr/>
        <a:lstStyle/>
        <a:p>
          <a:endParaRPr lang="ru-RU"/>
        </a:p>
      </dgm:t>
    </dgm:pt>
    <dgm:pt modelId="{12CF9EF4-1681-4578-B26F-3A3095AEBEAB}">
      <dgm:prSet phldrT="[Текст]" custT="1"/>
      <dgm:spPr/>
      <dgm:t>
        <a:bodyPr/>
        <a:lstStyle/>
        <a:p>
          <a:pPr indent="171450" algn="just"/>
          <a:r>
            <a:rPr lang="ru-RU" sz="1600" dirty="0" smtClean="0">
              <a:latin typeface="Bahnschrift Condensed" pitchFamily="34" charset="0"/>
            </a:rPr>
            <a:t>По итогам оценки за 2021 год Адамовский район занял 13 место среди муниципальных образования (городских округов) Оренбургской области из 42 возможных.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0A7F2678-DACF-4A9B-94BA-BE46FB6AA209}" type="parTrans" cxnId="{64E6AD9A-BE67-4AC9-A1F4-DD545D39086A}">
      <dgm:prSet/>
      <dgm:spPr/>
      <dgm:t>
        <a:bodyPr/>
        <a:lstStyle/>
        <a:p>
          <a:endParaRPr lang="ru-RU"/>
        </a:p>
      </dgm:t>
    </dgm:pt>
    <dgm:pt modelId="{5AD5742F-AD3C-45AE-8FD0-19AD6DA381D9}" type="sibTrans" cxnId="{64E6AD9A-BE67-4AC9-A1F4-DD545D39086A}">
      <dgm:prSet/>
      <dgm:spPr/>
      <dgm:t>
        <a:bodyPr/>
        <a:lstStyle/>
        <a:p>
          <a:endParaRPr lang="ru-RU"/>
        </a:p>
      </dgm:t>
    </dgm:pt>
    <dgm:pt modelId="{8799BFDC-21DC-4DE5-9B80-473EDD3D4A85}" type="pres">
      <dgm:prSet presAssocID="{A30914F3-C54B-479B-A43E-BF4DB7B0D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269E8-9D63-469D-B944-789DCCEF7E53}" type="pres">
      <dgm:prSet presAssocID="{F134D2E4-E51C-4235-A362-D9C870D72B57}" presName="composite" presStyleCnt="0"/>
      <dgm:spPr/>
    </dgm:pt>
    <dgm:pt modelId="{8676A8F2-D569-4CD8-ADCD-A2BA9F7CC77F}" type="pres">
      <dgm:prSet presAssocID="{F134D2E4-E51C-4235-A362-D9C870D72B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58BC-5B41-469F-B5F1-62BB9E29BB8A}" type="pres">
      <dgm:prSet presAssocID="{F134D2E4-E51C-4235-A362-D9C870D72B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4121-6801-4617-822F-BBCC08E0AEC9}" type="pres">
      <dgm:prSet presAssocID="{8223E0D6-3381-4167-9284-636FE8E7998E}" presName="space" presStyleCnt="0"/>
      <dgm:spPr/>
    </dgm:pt>
    <dgm:pt modelId="{915D83A9-C47D-4BAA-A545-37AC9A4110DB}" type="pres">
      <dgm:prSet presAssocID="{110972BE-AE61-476D-B5CF-CAC8916B6964}" presName="composite" presStyleCnt="0"/>
      <dgm:spPr/>
    </dgm:pt>
    <dgm:pt modelId="{928A9876-F66D-41E4-BE39-C2DF5433B19D}" type="pres">
      <dgm:prSet presAssocID="{110972BE-AE61-476D-B5CF-CAC8916B69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5E6D9-14D4-421D-A7BF-AC61845A073D}" type="pres">
      <dgm:prSet presAssocID="{110972BE-AE61-476D-B5CF-CAC8916B69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D4168-030A-4564-BCD5-CC754E31E755}" srcId="{A30914F3-C54B-479B-A43E-BF4DB7B0D10E}" destId="{110972BE-AE61-476D-B5CF-CAC8916B6964}" srcOrd="1" destOrd="0" parTransId="{ECB4B690-D1A2-49D3-BAB5-794E8994AEB6}" sibTransId="{38AAD453-B252-4B7E-8813-14EB38706BFC}"/>
    <dgm:cxn modelId="{C169AE29-58AB-4BB0-9A52-C3EADAC98CD6}" type="presOf" srcId="{FEA7D1EF-CE15-453A-BBBF-7819EB8C1266}" destId="{EB45E6D9-14D4-421D-A7BF-AC61845A073D}" srcOrd="0" destOrd="1" presId="urn:microsoft.com/office/officeart/2005/8/layout/hList1"/>
    <dgm:cxn modelId="{20C2591F-C432-4E1E-AB8D-4DBA60991004}" type="presOf" srcId="{12CF9EF4-1681-4578-B26F-3A3095AEBEAB}" destId="{D61658BC-5B41-469F-B5F1-62BB9E29BB8A}" srcOrd="0" destOrd="1" presId="urn:microsoft.com/office/officeart/2005/8/layout/hList1"/>
    <dgm:cxn modelId="{EFE05207-3E4A-4A41-B808-0C0F3A3DEDE2}" type="presOf" srcId="{110972BE-AE61-476D-B5CF-CAC8916B6964}" destId="{928A9876-F66D-41E4-BE39-C2DF5433B19D}" srcOrd="0" destOrd="0" presId="urn:microsoft.com/office/officeart/2005/8/layout/hList1"/>
    <dgm:cxn modelId="{23F0585E-EA1D-47F6-8139-0E5FEBD8BE73}" srcId="{110972BE-AE61-476D-B5CF-CAC8916B6964}" destId="{B6355EAB-70CF-421E-B6B2-ADF6F4E647AD}" srcOrd="0" destOrd="0" parTransId="{6F3412D4-8271-4A75-A615-7540B0C91286}" sibTransId="{1B838EF4-960D-4EC0-8BEA-A99E392E1BA5}"/>
    <dgm:cxn modelId="{89DB59F2-24FF-4A34-93F2-174416296023}" srcId="{F134D2E4-E51C-4235-A362-D9C870D72B57}" destId="{B07F59D6-B7FE-419A-B260-1BD97D4AD15A}" srcOrd="0" destOrd="0" parTransId="{7899E914-C22B-4002-80D7-A40AD6A097F0}" sibTransId="{68054A15-516E-4530-9366-D247F9FC9D01}"/>
    <dgm:cxn modelId="{EB174870-9B31-4C3B-9A59-B6925D358844}" type="presOf" srcId="{F134D2E4-E51C-4235-A362-D9C870D72B57}" destId="{8676A8F2-D569-4CD8-ADCD-A2BA9F7CC77F}" srcOrd="0" destOrd="0" presId="urn:microsoft.com/office/officeart/2005/8/layout/hList1"/>
    <dgm:cxn modelId="{AC77D01E-9C1F-45F9-98FC-3C92DBC09F16}" srcId="{A30914F3-C54B-479B-A43E-BF4DB7B0D10E}" destId="{F134D2E4-E51C-4235-A362-D9C870D72B57}" srcOrd="0" destOrd="0" parTransId="{2F2AE01A-1E96-4FA8-AB45-8B520E48BFBE}" sibTransId="{8223E0D6-3381-4167-9284-636FE8E7998E}"/>
    <dgm:cxn modelId="{18881113-5F74-473A-93A8-DCD1061D6D80}" srcId="{110972BE-AE61-476D-B5CF-CAC8916B6964}" destId="{FEA7D1EF-CE15-453A-BBBF-7819EB8C1266}" srcOrd="1" destOrd="0" parTransId="{A6FF1598-6043-43A2-B041-EBC4AC8BC44D}" sibTransId="{6A3C468D-4730-49E8-843E-EB6CC4C003B3}"/>
    <dgm:cxn modelId="{C65AFB6B-6AA4-4507-A81F-57617908A05B}" type="presOf" srcId="{B6355EAB-70CF-421E-B6B2-ADF6F4E647AD}" destId="{EB45E6D9-14D4-421D-A7BF-AC61845A073D}" srcOrd="0" destOrd="0" presId="urn:microsoft.com/office/officeart/2005/8/layout/hList1"/>
    <dgm:cxn modelId="{64E6AD9A-BE67-4AC9-A1F4-DD545D39086A}" srcId="{B07F59D6-B7FE-419A-B260-1BD97D4AD15A}" destId="{12CF9EF4-1681-4578-B26F-3A3095AEBEAB}" srcOrd="0" destOrd="0" parTransId="{0A7F2678-DACF-4A9B-94BA-BE46FB6AA209}" sibTransId="{5AD5742F-AD3C-45AE-8FD0-19AD6DA381D9}"/>
    <dgm:cxn modelId="{8384DEE5-567A-4109-B847-35E4E98B5EE4}" type="presOf" srcId="{A30914F3-C54B-479B-A43E-BF4DB7B0D10E}" destId="{8799BFDC-21DC-4DE5-9B80-473EDD3D4A85}" srcOrd="0" destOrd="0" presId="urn:microsoft.com/office/officeart/2005/8/layout/hList1"/>
    <dgm:cxn modelId="{52E53CD5-D6AB-4772-A511-553451B0F77E}" type="presOf" srcId="{B07F59D6-B7FE-419A-B260-1BD97D4AD15A}" destId="{D61658BC-5B41-469F-B5F1-62BB9E29BB8A}" srcOrd="0" destOrd="0" presId="urn:microsoft.com/office/officeart/2005/8/layout/hList1"/>
    <dgm:cxn modelId="{36D54C0B-37F1-46B0-9F06-A6275EB2D63E}" type="presParOf" srcId="{8799BFDC-21DC-4DE5-9B80-473EDD3D4A85}" destId="{97F269E8-9D63-469D-B944-789DCCEF7E53}" srcOrd="0" destOrd="0" presId="urn:microsoft.com/office/officeart/2005/8/layout/hList1"/>
    <dgm:cxn modelId="{424B019A-F346-4BAC-AF4B-72140740E96C}" type="presParOf" srcId="{97F269E8-9D63-469D-B944-789DCCEF7E53}" destId="{8676A8F2-D569-4CD8-ADCD-A2BA9F7CC77F}" srcOrd="0" destOrd="0" presId="urn:microsoft.com/office/officeart/2005/8/layout/hList1"/>
    <dgm:cxn modelId="{5124CA2D-841E-4E0A-B1F4-F860FE80A5BE}" type="presParOf" srcId="{97F269E8-9D63-469D-B944-789DCCEF7E53}" destId="{D61658BC-5B41-469F-B5F1-62BB9E29BB8A}" srcOrd="1" destOrd="0" presId="urn:microsoft.com/office/officeart/2005/8/layout/hList1"/>
    <dgm:cxn modelId="{70E0C06A-D483-40D6-BF56-6EA7198B0CC0}" type="presParOf" srcId="{8799BFDC-21DC-4DE5-9B80-473EDD3D4A85}" destId="{73314121-6801-4617-822F-BBCC08E0AEC9}" srcOrd="1" destOrd="0" presId="urn:microsoft.com/office/officeart/2005/8/layout/hList1"/>
    <dgm:cxn modelId="{364E9A2F-34D5-4A8D-AD84-1F11F3C8071A}" type="presParOf" srcId="{8799BFDC-21DC-4DE5-9B80-473EDD3D4A85}" destId="{915D83A9-C47D-4BAA-A545-37AC9A4110DB}" srcOrd="2" destOrd="0" presId="urn:microsoft.com/office/officeart/2005/8/layout/hList1"/>
    <dgm:cxn modelId="{D5BE7DC6-367E-49AE-BCA4-4C61A4D5C039}" type="presParOf" srcId="{915D83A9-C47D-4BAA-A545-37AC9A4110DB}" destId="{928A9876-F66D-41E4-BE39-C2DF5433B19D}" srcOrd="0" destOrd="0" presId="urn:microsoft.com/office/officeart/2005/8/layout/hList1"/>
    <dgm:cxn modelId="{41A66D5A-11C6-43DE-8534-4EDD39B28DFC}" type="presParOf" srcId="{915D83A9-C47D-4BAA-A545-37AC9A4110DB}" destId="{EB45E6D9-14D4-421D-A7BF-AC61845A07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2D963-D8B5-40B3-AB57-A9BC7506577F}">
      <dsp:nvSpPr>
        <dsp:cNvPr id="0" name=""/>
        <dsp:cNvSpPr/>
      </dsp:nvSpPr>
      <dsp:spPr>
        <a:xfrm>
          <a:off x="0" y="199"/>
          <a:ext cx="3384375" cy="36913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itchFamily="34" charset="0"/>
            </a:rPr>
            <a:t>Административный центр - посёлок Адамовка.</a:t>
          </a:r>
          <a:endParaRPr lang="ru-RU" sz="1600" kern="1200" dirty="0">
            <a:latin typeface="Bahnschrift Condensed" pitchFamily="34" charset="0"/>
          </a:endParaRPr>
        </a:p>
      </dsp:txBody>
      <dsp:txXfrm>
        <a:off x="18020" y="18219"/>
        <a:ext cx="3348335" cy="333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096D5-808D-41CD-94AA-4644E843D1EB}">
      <dsp:nvSpPr>
        <dsp:cNvPr id="0" name=""/>
        <dsp:cNvSpPr/>
      </dsp:nvSpPr>
      <dsp:spPr>
        <a:xfrm>
          <a:off x="651466" y="3463"/>
          <a:ext cx="3239028" cy="80975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  <a:ea typeface="Malgun Gothic" pitchFamily="34" charset="-127"/>
            </a:rPr>
            <a:t>Повышения качества администрирования доходов районного бюджета</a:t>
          </a:r>
          <a:endParaRPr lang="ru-RU" sz="12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675183" y="27180"/>
        <a:ext cx="3191594" cy="762323"/>
      </dsp:txXfrm>
    </dsp:sp>
    <dsp:sp modelId="{E68A2300-6EEE-4A2E-8335-6A1E74636914}">
      <dsp:nvSpPr>
        <dsp:cNvPr id="0" name=""/>
        <dsp:cNvSpPr/>
      </dsp:nvSpPr>
      <dsp:spPr>
        <a:xfrm rot="5400000">
          <a:off x="2119151" y="833464"/>
          <a:ext cx="303658" cy="36439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2161664" y="863830"/>
        <a:ext cx="218634" cy="212561"/>
      </dsp:txXfrm>
    </dsp:sp>
    <dsp:sp modelId="{46C314DB-BCD9-4733-95A7-B7014923491E}">
      <dsp:nvSpPr>
        <dsp:cNvPr id="0" name=""/>
        <dsp:cNvSpPr/>
      </dsp:nvSpPr>
      <dsp:spPr>
        <a:xfrm>
          <a:off x="651466" y="1218099"/>
          <a:ext cx="3239028" cy="80975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</a:rPr>
            <a:t>Анализ неналоговых платежей</a:t>
          </a:r>
          <a:endParaRPr lang="ru-RU" sz="1200" b="1" kern="1200" dirty="0">
            <a:latin typeface="Century Gothic" pitchFamily="34" charset="0"/>
          </a:endParaRPr>
        </a:p>
      </dsp:txBody>
      <dsp:txXfrm>
        <a:off x="675183" y="1241816"/>
        <a:ext cx="3191594" cy="762323"/>
      </dsp:txXfrm>
    </dsp:sp>
    <dsp:sp modelId="{A6C3D330-DBDC-4288-8EE1-F0612B124A5A}">
      <dsp:nvSpPr>
        <dsp:cNvPr id="0" name=""/>
        <dsp:cNvSpPr/>
      </dsp:nvSpPr>
      <dsp:spPr>
        <a:xfrm rot="5400000">
          <a:off x="2119151" y="2048100"/>
          <a:ext cx="303658" cy="36439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2161664" y="2078466"/>
        <a:ext cx="218634" cy="212561"/>
      </dsp:txXfrm>
    </dsp:sp>
    <dsp:sp modelId="{474CC52D-305A-414E-BD25-82366C70093B}">
      <dsp:nvSpPr>
        <dsp:cNvPr id="0" name=""/>
        <dsp:cNvSpPr/>
      </dsp:nvSpPr>
      <dsp:spPr>
        <a:xfrm>
          <a:off x="651466" y="2432734"/>
          <a:ext cx="3239028" cy="80975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</a:rPr>
            <a:t>Сокращение недоимки по налогам и арендным платежам</a:t>
          </a:r>
          <a:endParaRPr lang="ru-RU" sz="1200" b="1" kern="1200" dirty="0">
            <a:latin typeface="Century Gothic" pitchFamily="34" charset="0"/>
          </a:endParaRPr>
        </a:p>
      </dsp:txBody>
      <dsp:txXfrm>
        <a:off x="675183" y="2456451"/>
        <a:ext cx="3191594" cy="762323"/>
      </dsp:txXfrm>
    </dsp:sp>
    <dsp:sp modelId="{E7F5E3F5-CF6B-4A40-9918-2BDE101E7EC8}">
      <dsp:nvSpPr>
        <dsp:cNvPr id="0" name=""/>
        <dsp:cNvSpPr/>
      </dsp:nvSpPr>
      <dsp:spPr>
        <a:xfrm rot="5400000">
          <a:off x="2119151" y="3262736"/>
          <a:ext cx="303658" cy="36439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2161664" y="3293102"/>
        <a:ext cx="218634" cy="212561"/>
      </dsp:txXfrm>
    </dsp:sp>
    <dsp:sp modelId="{9B65E363-AE8E-4289-BA03-9C12126F466D}">
      <dsp:nvSpPr>
        <dsp:cNvPr id="0" name=""/>
        <dsp:cNvSpPr/>
      </dsp:nvSpPr>
      <dsp:spPr>
        <a:xfrm>
          <a:off x="651466" y="3647370"/>
          <a:ext cx="3239028" cy="809757"/>
        </a:xfrm>
        <a:prstGeom prst="roundRect">
          <a:avLst>
            <a:gd name="adj" fmla="val 10000"/>
          </a:avLst>
        </a:prstGeom>
        <a:solidFill>
          <a:srgbClr val="FEF2E8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  <a:ea typeface="Malgun Gothic" pitchFamily="34" charset="-127"/>
            </a:rPr>
            <a:t>Повышение эффективности использования муниципальной собственности</a:t>
          </a:r>
          <a:endParaRPr lang="ru-RU" sz="12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675183" y="3671087"/>
        <a:ext cx="3191594" cy="762323"/>
      </dsp:txXfrm>
    </dsp:sp>
    <dsp:sp modelId="{06EDE35D-B408-4915-BDF6-F6D1370A31C4}">
      <dsp:nvSpPr>
        <dsp:cNvPr id="0" name=""/>
        <dsp:cNvSpPr/>
      </dsp:nvSpPr>
      <dsp:spPr>
        <a:xfrm rot="5400000">
          <a:off x="2119151" y="4477371"/>
          <a:ext cx="303658" cy="36439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2161664" y="4507737"/>
        <a:ext cx="218634" cy="212561"/>
      </dsp:txXfrm>
    </dsp:sp>
    <dsp:sp modelId="{C3F53832-357D-4B83-B4C5-A45A0BC937CB}">
      <dsp:nvSpPr>
        <dsp:cNvPr id="0" name=""/>
        <dsp:cNvSpPr/>
      </dsp:nvSpPr>
      <dsp:spPr>
        <a:xfrm>
          <a:off x="651466" y="4862006"/>
          <a:ext cx="3239028" cy="809757"/>
        </a:xfrm>
        <a:prstGeom prst="roundRect">
          <a:avLst>
            <a:gd name="adj" fmla="val 10000"/>
          </a:avLst>
        </a:prstGeom>
        <a:solidFill>
          <a:srgbClr val="FEF6F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  <a:ea typeface="Malgun Gothic" pitchFamily="34" charset="-127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2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675183" y="4885723"/>
        <a:ext cx="3191594" cy="762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DD77C-BECC-4B69-A212-D3B2260273BD}">
      <dsp:nvSpPr>
        <dsp:cNvPr id="0" name=""/>
        <dsp:cNvSpPr/>
      </dsp:nvSpPr>
      <dsp:spPr>
        <a:xfrm>
          <a:off x="644896" y="693"/>
          <a:ext cx="2742654" cy="811136"/>
        </a:xfrm>
        <a:prstGeom prst="roundRect">
          <a:avLst>
            <a:gd name="adj" fmla="val 10000"/>
          </a:avLst>
        </a:prstGeom>
        <a:solidFill>
          <a:srgbClr val="83A343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  <a:ea typeface="Malgun Gothic" pitchFamily="34" charset="-127"/>
            </a:rPr>
            <a:t>Реализация задач, поставленных в указах Президента Российской Федерации</a:t>
          </a:r>
          <a:endParaRPr lang="ru-RU" sz="12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668653" y="24450"/>
        <a:ext cx="2695140" cy="763622"/>
      </dsp:txXfrm>
    </dsp:sp>
    <dsp:sp modelId="{85527D38-ED1E-43A0-BFDA-85FBC7C79050}">
      <dsp:nvSpPr>
        <dsp:cNvPr id="0" name=""/>
        <dsp:cNvSpPr/>
      </dsp:nvSpPr>
      <dsp:spPr>
        <a:xfrm rot="5400000">
          <a:off x="1864135" y="832107"/>
          <a:ext cx="304176" cy="36501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1906720" y="862525"/>
        <a:ext cx="219007" cy="212923"/>
      </dsp:txXfrm>
    </dsp:sp>
    <dsp:sp modelId="{97054ED5-779C-4D91-93E1-30433ADF7496}">
      <dsp:nvSpPr>
        <dsp:cNvPr id="0" name=""/>
        <dsp:cNvSpPr/>
      </dsp:nvSpPr>
      <dsp:spPr>
        <a:xfrm>
          <a:off x="644896" y="1217397"/>
          <a:ext cx="2742654" cy="81113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</a:rPr>
            <a:t>Сохранение социальной направленности бюджета</a:t>
          </a:r>
          <a:endParaRPr lang="ru-RU" sz="1200" b="1" kern="1200" dirty="0">
            <a:latin typeface="Century Gothic" pitchFamily="34" charset="0"/>
          </a:endParaRPr>
        </a:p>
      </dsp:txBody>
      <dsp:txXfrm>
        <a:off x="668653" y="1241154"/>
        <a:ext cx="2695140" cy="763622"/>
      </dsp:txXfrm>
    </dsp:sp>
    <dsp:sp modelId="{FA60024E-4683-4DB5-ACBB-74B13D23D2EA}">
      <dsp:nvSpPr>
        <dsp:cNvPr id="0" name=""/>
        <dsp:cNvSpPr/>
      </dsp:nvSpPr>
      <dsp:spPr>
        <a:xfrm rot="5400000">
          <a:off x="1864135" y="2048812"/>
          <a:ext cx="304176" cy="36501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1906720" y="2079230"/>
        <a:ext cx="219007" cy="212923"/>
      </dsp:txXfrm>
    </dsp:sp>
    <dsp:sp modelId="{9D0535CD-27A0-4D72-973F-B6F277C65CAA}">
      <dsp:nvSpPr>
        <dsp:cNvPr id="0" name=""/>
        <dsp:cNvSpPr/>
      </dsp:nvSpPr>
      <dsp:spPr>
        <a:xfrm>
          <a:off x="644896" y="2434101"/>
          <a:ext cx="2742654" cy="81113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</a:rPr>
            <a:t>Повышение эффективности бюджетных расходов </a:t>
          </a:r>
          <a:endParaRPr lang="ru-RU" sz="1200" b="1" kern="1200" dirty="0">
            <a:latin typeface="Century Gothic" pitchFamily="34" charset="0"/>
          </a:endParaRPr>
        </a:p>
      </dsp:txBody>
      <dsp:txXfrm>
        <a:off x="668653" y="2457858"/>
        <a:ext cx="2695140" cy="763622"/>
      </dsp:txXfrm>
    </dsp:sp>
    <dsp:sp modelId="{BE96BA9B-C98B-4463-8EE7-85606455B4A6}">
      <dsp:nvSpPr>
        <dsp:cNvPr id="0" name=""/>
        <dsp:cNvSpPr/>
      </dsp:nvSpPr>
      <dsp:spPr>
        <a:xfrm rot="5400000">
          <a:off x="1864135" y="3265516"/>
          <a:ext cx="304176" cy="36501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1906720" y="3295934"/>
        <a:ext cx="219007" cy="212923"/>
      </dsp:txXfrm>
    </dsp:sp>
    <dsp:sp modelId="{F520E47F-5989-46F1-B1C3-F9F61255C434}">
      <dsp:nvSpPr>
        <dsp:cNvPr id="0" name=""/>
        <dsp:cNvSpPr/>
      </dsp:nvSpPr>
      <dsp:spPr>
        <a:xfrm>
          <a:off x="644896" y="3650806"/>
          <a:ext cx="2742654" cy="8111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  <a:ea typeface="Malgun Gothic" pitchFamily="34" charset="-127"/>
            </a:rPr>
            <a:t>Обеспечение сбалансированности бюджета</a:t>
          </a:r>
          <a:endParaRPr lang="ru-RU" sz="12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668653" y="3674563"/>
        <a:ext cx="2695140" cy="763622"/>
      </dsp:txXfrm>
    </dsp:sp>
    <dsp:sp modelId="{2EE96B08-0635-420F-90AA-2D1AB08D7B98}">
      <dsp:nvSpPr>
        <dsp:cNvPr id="0" name=""/>
        <dsp:cNvSpPr/>
      </dsp:nvSpPr>
      <dsp:spPr>
        <a:xfrm rot="5400000">
          <a:off x="1864135" y="4482220"/>
          <a:ext cx="304176" cy="36501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entury Gothic" pitchFamily="34" charset="0"/>
          </a:endParaRPr>
        </a:p>
      </dsp:txBody>
      <dsp:txXfrm rot="-5400000">
        <a:off x="1906720" y="4512638"/>
        <a:ext cx="219007" cy="212923"/>
      </dsp:txXfrm>
    </dsp:sp>
    <dsp:sp modelId="{9C26F965-BB2C-405F-838B-A31741418044}">
      <dsp:nvSpPr>
        <dsp:cNvPr id="0" name=""/>
        <dsp:cNvSpPr/>
      </dsp:nvSpPr>
      <dsp:spPr>
        <a:xfrm>
          <a:off x="644896" y="4867510"/>
          <a:ext cx="2742654" cy="811136"/>
        </a:xfrm>
        <a:prstGeom prst="roundRect">
          <a:avLst>
            <a:gd name="adj" fmla="val 10000"/>
          </a:avLst>
        </a:prstGeom>
        <a:solidFill>
          <a:srgbClr val="F8FAF4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  <a:ea typeface="Malgun Gothic" pitchFamily="34" charset="-127"/>
            </a:rPr>
            <a:t>Повышение открытости и прозрачности бюджетного процесса</a:t>
          </a:r>
          <a:endParaRPr lang="ru-RU" sz="12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668653" y="4891267"/>
        <a:ext cx="2695140" cy="763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DBE3-5A4B-44BC-82C6-D3385E70E0BC}">
      <dsp:nvSpPr>
        <dsp:cNvPr id="0" name=""/>
        <dsp:cNvSpPr/>
      </dsp:nvSpPr>
      <dsp:spPr>
        <a:xfrm>
          <a:off x="0" y="0"/>
          <a:ext cx="4896544" cy="16201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Bahnschrift Condensed" pitchFamily="34" charset="0"/>
              <a:ea typeface="Microsoft YaHei Light" pitchFamily="34" charset="-122"/>
            </a:rPr>
            <a:t>ДОХОДЫ</a:t>
          </a:r>
          <a:endParaRPr lang="ru-RU" sz="26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2023-  751 739,2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2024 – 722 179,2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2025 – 715 354,1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</dsp:txBody>
      <dsp:txXfrm>
        <a:off x="1141326" y="0"/>
        <a:ext cx="3755217" cy="1620179"/>
      </dsp:txXfrm>
    </dsp:sp>
    <dsp:sp modelId="{5583C991-A5E7-4B48-8F50-CC830BC541CE}">
      <dsp:nvSpPr>
        <dsp:cNvPr id="0" name=""/>
        <dsp:cNvSpPr/>
      </dsp:nvSpPr>
      <dsp:spPr>
        <a:xfrm>
          <a:off x="162018" y="162017"/>
          <a:ext cx="979308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B41CF-640C-4AFC-AB8D-A16F115BE48C}">
      <dsp:nvSpPr>
        <dsp:cNvPr id="0" name=""/>
        <dsp:cNvSpPr/>
      </dsp:nvSpPr>
      <dsp:spPr>
        <a:xfrm>
          <a:off x="0" y="1728197"/>
          <a:ext cx="4896544" cy="16201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Bahnschrift Condensed" pitchFamily="34" charset="0"/>
              <a:ea typeface="Microsoft YaHei Light" pitchFamily="34" charset="-122"/>
            </a:rPr>
            <a:t>РАСХОДЫ</a:t>
          </a:r>
          <a:endParaRPr lang="ru-RU" sz="26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2023-  751 739,2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2024 722 179,2 тыс. рублей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2025 – 715 354,1тыс. рублей</a:t>
          </a:r>
        </a:p>
      </dsp:txBody>
      <dsp:txXfrm>
        <a:off x="1141326" y="1728197"/>
        <a:ext cx="3755217" cy="1620179"/>
      </dsp:txXfrm>
    </dsp:sp>
    <dsp:sp modelId="{F17D4833-05D5-433D-B2FD-1664EAB031DE}">
      <dsp:nvSpPr>
        <dsp:cNvPr id="0" name=""/>
        <dsp:cNvSpPr/>
      </dsp:nvSpPr>
      <dsp:spPr>
        <a:xfrm>
          <a:off x="162018" y="1944215"/>
          <a:ext cx="979308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FF634-9701-439A-A6AE-8E4053A08D5F}">
      <dsp:nvSpPr>
        <dsp:cNvPr id="0" name=""/>
        <dsp:cNvSpPr/>
      </dsp:nvSpPr>
      <dsp:spPr>
        <a:xfrm>
          <a:off x="0" y="3442072"/>
          <a:ext cx="4896544" cy="16201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Bahnschrift Condensed" pitchFamily="34" charset="0"/>
              <a:ea typeface="Microsoft YaHei Light" pitchFamily="34" charset="-122"/>
            </a:rPr>
            <a:t>Профицит/дефицит</a:t>
          </a:r>
          <a:endParaRPr lang="ru-RU" sz="26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2023-2025- 0,0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</dsp:txBody>
      <dsp:txXfrm>
        <a:off x="1141326" y="3442072"/>
        <a:ext cx="3755217" cy="1620179"/>
      </dsp:txXfrm>
    </dsp:sp>
    <dsp:sp modelId="{925180BB-63F2-4421-BCA8-6A7C7BD1CAE9}">
      <dsp:nvSpPr>
        <dsp:cNvPr id="0" name=""/>
        <dsp:cNvSpPr/>
      </dsp:nvSpPr>
      <dsp:spPr>
        <a:xfrm>
          <a:off x="145692" y="3600402"/>
          <a:ext cx="979308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03DEE-DF00-4DBB-AD6A-28266837244A}">
      <dsp:nvSpPr>
        <dsp:cNvPr id="0" name=""/>
        <dsp:cNvSpPr/>
      </dsp:nvSpPr>
      <dsp:spPr>
        <a:xfrm>
          <a:off x="0" y="62987"/>
          <a:ext cx="5760640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ahnschrift Condensed" panose="020B0502040204020203" pitchFamily="34" charset="0"/>
            </a:rPr>
            <a:t>Национальный проект  - «Культура»</a:t>
          </a:r>
          <a:endParaRPr lang="ru-RU" sz="1700" kern="1200" dirty="0">
            <a:latin typeface="Bahnschrift Condensed" panose="020B0502040204020203" pitchFamily="34" charset="0"/>
          </a:endParaRPr>
        </a:p>
      </dsp:txBody>
      <dsp:txXfrm>
        <a:off x="19904" y="82891"/>
        <a:ext cx="5720832" cy="367937"/>
      </dsp:txXfrm>
    </dsp:sp>
    <dsp:sp modelId="{ED8643C0-C71F-46E6-A32B-5C7A36DBBA46}">
      <dsp:nvSpPr>
        <dsp:cNvPr id="0" name=""/>
        <dsp:cNvSpPr/>
      </dsp:nvSpPr>
      <dsp:spPr>
        <a:xfrm>
          <a:off x="0" y="519692"/>
          <a:ext cx="5760640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ahnschrift Condensed" panose="020B0502040204020203" pitchFamily="34" charset="0"/>
            </a:rPr>
            <a:t>Федеральный проект – «Культурная среда»</a:t>
          </a:r>
          <a:endParaRPr lang="ru-RU" sz="1700" kern="1200" dirty="0">
            <a:latin typeface="Bahnschrift Condensed" panose="020B0502040204020203" pitchFamily="34" charset="0"/>
          </a:endParaRPr>
        </a:p>
      </dsp:txBody>
      <dsp:txXfrm>
        <a:off x="19904" y="539596"/>
        <a:ext cx="5720832" cy="367937"/>
      </dsp:txXfrm>
    </dsp:sp>
    <dsp:sp modelId="{F93FAE7A-0265-4C7A-AFF3-BF14E22CDD80}">
      <dsp:nvSpPr>
        <dsp:cNvPr id="0" name=""/>
        <dsp:cNvSpPr/>
      </dsp:nvSpPr>
      <dsp:spPr>
        <a:xfrm>
          <a:off x="0" y="976398"/>
          <a:ext cx="5760640" cy="4077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ahnschrift Condensed" panose="020B0502040204020203" pitchFamily="34" charset="0"/>
            </a:rPr>
            <a:t>Мероприятия проекта</a:t>
          </a:r>
          <a:endParaRPr lang="ru-RU" sz="1700" kern="1200" dirty="0">
            <a:latin typeface="Bahnschrift Condensed" panose="020B0502040204020203" pitchFamily="34" charset="0"/>
          </a:endParaRPr>
        </a:p>
      </dsp:txBody>
      <dsp:txXfrm>
        <a:off x="19904" y="996302"/>
        <a:ext cx="5720832" cy="367937"/>
      </dsp:txXfrm>
    </dsp:sp>
    <dsp:sp modelId="{B314AAF0-E371-48FA-BD61-AA1753D344B8}">
      <dsp:nvSpPr>
        <dsp:cNvPr id="0" name=""/>
        <dsp:cNvSpPr/>
      </dsp:nvSpPr>
      <dsp:spPr>
        <a:xfrm>
          <a:off x="0" y="1384143"/>
          <a:ext cx="576064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Bahnschrift Condensed" panose="020B0502040204020203" pitchFamily="34" charset="0"/>
            </a:rPr>
            <a:t>Оснащение образовательных учреждений</a:t>
          </a:r>
          <a:endParaRPr lang="ru-RU" sz="1300" kern="1200" dirty="0">
            <a:latin typeface="Bahnschrift Condensed" panose="020B0502040204020203" pitchFamily="34" charset="0"/>
          </a:endParaRPr>
        </a:p>
      </dsp:txBody>
      <dsp:txXfrm>
        <a:off x="0" y="1384143"/>
        <a:ext cx="5760640" cy="281520"/>
      </dsp:txXfrm>
    </dsp:sp>
    <dsp:sp modelId="{037ADF5B-2069-4AC8-AFF7-5AEBB10C87EF}">
      <dsp:nvSpPr>
        <dsp:cNvPr id="0" name=""/>
        <dsp:cNvSpPr/>
      </dsp:nvSpPr>
      <dsp:spPr>
        <a:xfrm>
          <a:off x="0" y="1665663"/>
          <a:ext cx="5760640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ahnschrift Condensed" panose="020B0502040204020203" pitchFamily="34" charset="0"/>
            </a:rPr>
            <a:t>Место реализации</a:t>
          </a:r>
          <a:endParaRPr lang="ru-RU" sz="1700" kern="1200" dirty="0">
            <a:latin typeface="Bahnschrift Condensed" panose="020B0502040204020203" pitchFamily="34" charset="0"/>
          </a:endParaRPr>
        </a:p>
      </dsp:txBody>
      <dsp:txXfrm>
        <a:off x="19904" y="1685567"/>
        <a:ext cx="5720832" cy="367937"/>
      </dsp:txXfrm>
    </dsp:sp>
    <dsp:sp modelId="{1A065FC5-7B6E-47CC-BFD6-54EB4FA4DB50}">
      <dsp:nvSpPr>
        <dsp:cNvPr id="0" name=""/>
        <dsp:cNvSpPr/>
      </dsp:nvSpPr>
      <dsp:spPr>
        <a:xfrm>
          <a:off x="0" y="2073408"/>
          <a:ext cx="576064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Bahnschrift Condensed" panose="020B0502040204020203" pitchFamily="34" charset="0"/>
            </a:rPr>
            <a:t>п. Адамовка, ул. Пушкинская, 69</a:t>
          </a:r>
          <a:endParaRPr lang="ru-RU" sz="1300" kern="1200" dirty="0">
            <a:latin typeface="Bahnschrift Condensed" panose="020B0502040204020203" pitchFamily="34" charset="0"/>
          </a:endParaRPr>
        </a:p>
      </dsp:txBody>
      <dsp:txXfrm>
        <a:off x="0" y="2073408"/>
        <a:ext cx="5760640" cy="281520"/>
      </dsp:txXfrm>
    </dsp:sp>
    <dsp:sp modelId="{06FCB47C-A5D6-45BD-8A35-6A466221D68F}">
      <dsp:nvSpPr>
        <dsp:cNvPr id="0" name=""/>
        <dsp:cNvSpPr/>
      </dsp:nvSpPr>
      <dsp:spPr>
        <a:xfrm>
          <a:off x="0" y="2354928"/>
          <a:ext cx="5760640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Bahnschrift Condensed" panose="020B0502040204020203" pitchFamily="34" charset="0"/>
            </a:rPr>
            <a:t>Объем финансирования</a:t>
          </a:r>
          <a:endParaRPr lang="ru-RU" sz="1700" kern="1200" dirty="0">
            <a:latin typeface="Bahnschrift Condensed" panose="020B0502040204020203" pitchFamily="34" charset="0"/>
          </a:endParaRPr>
        </a:p>
      </dsp:txBody>
      <dsp:txXfrm>
        <a:off x="19904" y="2374832"/>
        <a:ext cx="5720832" cy="367937"/>
      </dsp:txXfrm>
    </dsp:sp>
    <dsp:sp modelId="{68FF33D4-05F3-475E-A721-E4ED70B812AA}">
      <dsp:nvSpPr>
        <dsp:cNvPr id="0" name=""/>
        <dsp:cNvSpPr/>
      </dsp:nvSpPr>
      <dsp:spPr>
        <a:xfrm>
          <a:off x="0" y="2762673"/>
          <a:ext cx="576064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Bahnschrift Condensed" panose="020B0502040204020203" pitchFamily="34" charset="0"/>
            </a:rPr>
            <a:t>4 208,8 тыс. рублей в том числе: </a:t>
          </a:r>
          <a:endParaRPr lang="ru-RU" sz="1300" kern="1200" dirty="0">
            <a:latin typeface="Bahnschrift Condensed" panose="020B05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Bahnschrift Condensed" panose="020B0502040204020203" pitchFamily="34" charset="0"/>
            </a:rPr>
            <a:t>Федеральный бюджет – 4 000,0 тыс. рублей</a:t>
          </a:r>
          <a:endParaRPr lang="ru-RU" sz="1300" kern="1200" dirty="0">
            <a:latin typeface="Bahnschrift Condensed" panose="020B05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Bahnschrift Condensed" panose="020B0502040204020203" pitchFamily="34" charset="0"/>
            </a:rPr>
            <a:t>Областной бюджет – 166,7 тыс. рублей</a:t>
          </a:r>
          <a:endParaRPr lang="ru-RU" sz="1300" kern="1200" dirty="0">
            <a:latin typeface="Bahnschrift Condensed" panose="020B05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Bahnschrift Condensed" panose="020B0502040204020203" pitchFamily="34" charset="0"/>
            </a:rPr>
            <a:t>Местный бюджет – 42,1 тыс. рублей</a:t>
          </a:r>
          <a:endParaRPr lang="ru-RU" sz="1300" kern="1200" dirty="0">
            <a:latin typeface="Bahnschrift Condensed" panose="020B0502040204020203" pitchFamily="34" charset="0"/>
          </a:endParaRPr>
        </a:p>
      </dsp:txBody>
      <dsp:txXfrm>
        <a:off x="0" y="2762673"/>
        <a:ext cx="5760640" cy="879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03DEE-DF00-4DBB-AD6A-28266837244A}">
      <dsp:nvSpPr>
        <dsp:cNvPr id="0" name=""/>
        <dsp:cNvSpPr/>
      </dsp:nvSpPr>
      <dsp:spPr>
        <a:xfrm>
          <a:off x="0" y="15085"/>
          <a:ext cx="576064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anose="020B0502040204020203" pitchFamily="34" charset="0"/>
            </a:rPr>
            <a:t>Национальный проект  - «Образование»</a:t>
          </a:r>
          <a:endParaRPr lang="ru-RU" sz="1600" kern="1200" dirty="0">
            <a:latin typeface="Bahnschrift Condensed" panose="020B0502040204020203" pitchFamily="34" charset="0"/>
          </a:endParaRPr>
        </a:p>
      </dsp:txBody>
      <dsp:txXfrm>
        <a:off x="18734" y="33819"/>
        <a:ext cx="5723172" cy="346292"/>
      </dsp:txXfrm>
    </dsp:sp>
    <dsp:sp modelId="{ED8643C0-C71F-46E6-A32B-5C7A36DBBA46}">
      <dsp:nvSpPr>
        <dsp:cNvPr id="0" name=""/>
        <dsp:cNvSpPr/>
      </dsp:nvSpPr>
      <dsp:spPr>
        <a:xfrm>
          <a:off x="0" y="444925"/>
          <a:ext cx="576064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anose="020B0502040204020203" pitchFamily="34" charset="0"/>
            </a:rPr>
            <a:t>Федеральный проект – «Патриотическое воспитание граждан РФ»</a:t>
          </a:r>
          <a:endParaRPr lang="ru-RU" sz="1600" kern="1200" dirty="0">
            <a:latin typeface="Bahnschrift Condensed" panose="020B0502040204020203" pitchFamily="34" charset="0"/>
          </a:endParaRPr>
        </a:p>
      </dsp:txBody>
      <dsp:txXfrm>
        <a:off x="18734" y="463659"/>
        <a:ext cx="5723172" cy="346292"/>
      </dsp:txXfrm>
    </dsp:sp>
    <dsp:sp modelId="{F93FAE7A-0265-4C7A-AFF3-BF14E22CDD80}">
      <dsp:nvSpPr>
        <dsp:cNvPr id="0" name=""/>
        <dsp:cNvSpPr/>
      </dsp:nvSpPr>
      <dsp:spPr>
        <a:xfrm>
          <a:off x="0" y="874765"/>
          <a:ext cx="576064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anose="020B0502040204020203" pitchFamily="34" charset="0"/>
            </a:rPr>
            <a:t>Мероприятия проекта</a:t>
          </a:r>
          <a:endParaRPr lang="ru-RU" sz="1600" kern="1200" dirty="0">
            <a:latin typeface="Bahnschrift Condensed" panose="020B0502040204020203" pitchFamily="34" charset="0"/>
          </a:endParaRPr>
        </a:p>
      </dsp:txBody>
      <dsp:txXfrm>
        <a:off x="18734" y="893499"/>
        <a:ext cx="5723172" cy="346292"/>
      </dsp:txXfrm>
    </dsp:sp>
    <dsp:sp modelId="{B314AAF0-E371-48FA-BD61-AA1753D344B8}">
      <dsp:nvSpPr>
        <dsp:cNvPr id="0" name=""/>
        <dsp:cNvSpPr/>
      </dsp:nvSpPr>
      <dsp:spPr>
        <a:xfrm>
          <a:off x="0" y="1258525"/>
          <a:ext cx="5760640" cy="37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Bahnschrift Condensed" panose="020B0502040204020203" pitchFamily="34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</a:r>
          <a:endParaRPr lang="ru-RU" sz="1200" kern="1200" dirty="0">
            <a:latin typeface="Bahnschrift Condensed" panose="020B0502040204020203" pitchFamily="34" charset="0"/>
          </a:endParaRPr>
        </a:p>
      </dsp:txBody>
      <dsp:txXfrm>
        <a:off x="0" y="1258525"/>
        <a:ext cx="5760640" cy="372600"/>
      </dsp:txXfrm>
    </dsp:sp>
    <dsp:sp modelId="{037ADF5B-2069-4AC8-AFF7-5AEBB10C87EF}">
      <dsp:nvSpPr>
        <dsp:cNvPr id="0" name=""/>
        <dsp:cNvSpPr/>
      </dsp:nvSpPr>
      <dsp:spPr>
        <a:xfrm>
          <a:off x="0" y="1631125"/>
          <a:ext cx="576064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anose="020B0502040204020203" pitchFamily="34" charset="0"/>
            </a:rPr>
            <a:t>Место реализации</a:t>
          </a:r>
          <a:endParaRPr lang="ru-RU" sz="1600" kern="1200" dirty="0">
            <a:latin typeface="Bahnschrift Condensed" panose="020B0502040204020203" pitchFamily="34" charset="0"/>
          </a:endParaRPr>
        </a:p>
      </dsp:txBody>
      <dsp:txXfrm>
        <a:off x="18734" y="1649859"/>
        <a:ext cx="5723172" cy="346292"/>
      </dsp:txXfrm>
    </dsp:sp>
    <dsp:sp modelId="{1A065FC5-7B6E-47CC-BFD6-54EB4FA4DB50}">
      <dsp:nvSpPr>
        <dsp:cNvPr id="0" name=""/>
        <dsp:cNvSpPr/>
      </dsp:nvSpPr>
      <dsp:spPr>
        <a:xfrm>
          <a:off x="0" y="2014885"/>
          <a:ext cx="576064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Bahnschrift Condensed" panose="020B0502040204020203" pitchFamily="34" charset="0"/>
            </a:rPr>
            <a:t>п. Адамовка, школьные учреждения</a:t>
          </a:r>
          <a:endParaRPr lang="ru-RU" sz="1200" kern="1200" dirty="0">
            <a:latin typeface="Bahnschrift Condensed" panose="020B0502040204020203" pitchFamily="34" charset="0"/>
          </a:endParaRPr>
        </a:p>
      </dsp:txBody>
      <dsp:txXfrm>
        <a:off x="0" y="2014885"/>
        <a:ext cx="5760640" cy="264960"/>
      </dsp:txXfrm>
    </dsp:sp>
    <dsp:sp modelId="{06FCB47C-A5D6-45BD-8A35-6A466221D68F}">
      <dsp:nvSpPr>
        <dsp:cNvPr id="0" name=""/>
        <dsp:cNvSpPr/>
      </dsp:nvSpPr>
      <dsp:spPr>
        <a:xfrm>
          <a:off x="0" y="2279845"/>
          <a:ext cx="576064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anose="020B0502040204020203" pitchFamily="34" charset="0"/>
            </a:rPr>
            <a:t>Объем финансирования</a:t>
          </a:r>
          <a:endParaRPr lang="ru-RU" sz="1600" kern="1200" dirty="0">
            <a:latin typeface="Bahnschrift Condensed" panose="020B0502040204020203" pitchFamily="34" charset="0"/>
          </a:endParaRPr>
        </a:p>
      </dsp:txBody>
      <dsp:txXfrm>
        <a:off x="18734" y="2298579"/>
        <a:ext cx="5723172" cy="346292"/>
      </dsp:txXfrm>
    </dsp:sp>
    <dsp:sp modelId="{68FF33D4-05F3-475E-A721-E4ED70B812AA}">
      <dsp:nvSpPr>
        <dsp:cNvPr id="0" name=""/>
        <dsp:cNvSpPr/>
      </dsp:nvSpPr>
      <dsp:spPr>
        <a:xfrm>
          <a:off x="0" y="2663605"/>
          <a:ext cx="576064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Bahnschrift Condensed" panose="020B0502040204020203" pitchFamily="34" charset="0"/>
            </a:rPr>
            <a:t>2 220,8 тыс. рублей в том числе: </a:t>
          </a:r>
          <a:endParaRPr lang="ru-RU" sz="1200" kern="1200" dirty="0">
            <a:latin typeface="Bahnschrift Condensed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Bahnschrift Condensed" panose="020B0502040204020203" pitchFamily="34" charset="0"/>
            </a:rPr>
            <a:t>Федеральный бюджет – 2 110,8 тыс. рублей</a:t>
          </a:r>
          <a:endParaRPr lang="ru-RU" sz="1200" kern="1200" dirty="0">
            <a:latin typeface="Bahnschrift Condensed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Bahnschrift Condensed" panose="020B0502040204020203" pitchFamily="34" charset="0"/>
            </a:rPr>
            <a:t>Областной бюджет – 87,9  тыс. рублей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Bahnschrift Condensed" panose="020B0502040204020203" pitchFamily="34" charset="0"/>
            </a:rPr>
            <a:t>Местный бюджет – 22 ,1 тыс. рублей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>
            <a:latin typeface="Bahnschrift Condensed" panose="020B0502040204020203" pitchFamily="34" charset="0"/>
          </a:endParaRPr>
        </a:p>
      </dsp:txBody>
      <dsp:txXfrm>
        <a:off x="0" y="2663605"/>
        <a:ext cx="5760640" cy="1026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C29C-09A3-445B-B6EF-509D43EEAC22}">
      <dsp:nvSpPr>
        <dsp:cNvPr id="0" name=""/>
        <dsp:cNvSpPr/>
      </dsp:nvSpPr>
      <dsp:spPr>
        <a:xfrm rot="16200000">
          <a:off x="-563790" y="568223"/>
          <a:ext cx="5400600" cy="4264153"/>
        </a:xfrm>
        <a:prstGeom prst="flowChartManualOperati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Bahnschrift Condensed" pitchFamily="34" charset="0"/>
            </a:rPr>
            <a:t>Муниципальные гарантии</a:t>
          </a:r>
          <a:endParaRPr lang="ru-RU" sz="2800" b="1" kern="1200" dirty="0">
            <a:solidFill>
              <a:srgbClr val="C00000"/>
            </a:solidFill>
            <a:latin typeface="Bahnschrift Condensed" pitchFamily="34" charset="0"/>
            <a:cs typeface="Times New Roman" pitchFamily="18" charset="0"/>
          </a:endParaRPr>
        </a:p>
        <a:p>
          <a:pPr marL="171450" lvl="1" indent="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ahnschrift Condensed" pitchFamily="34" charset="0"/>
            </a:rPr>
            <a:t>Предоставление муниципальных гарантий муниципальным образованием Адамовский район не планируется</a:t>
          </a:r>
          <a:endParaRPr lang="ru-RU" sz="1800" kern="1200" dirty="0">
            <a:latin typeface="Bahnschrift Condensed" pitchFamily="34" charset="0"/>
            <a:cs typeface="Times New Roman" pitchFamily="18" charset="0"/>
          </a:endParaRPr>
        </a:p>
      </dsp:txBody>
      <dsp:txXfrm rot="5400000">
        <a:off x="4434" y="1080119"/>
        <a:ext cx="4264153" cy="3240360"/>
      </dsp:txXfrm>
    </dsp:sp>
    <dsp:sp modelId="{AF1D586A-D681-46DE-A78F-B03910C03F60}">
      <dsp:nvSpPr>
        <dsp:cNvPr id="0" name=""/>
        <dsp:cNvSpPr/>
      </dsp:nvSpPr>
      <dsp:spPr>
        <a:xfrm rot="16200000">
          <a:off x="4020174" y="568223"/>
          <a:ext cx="5400600" cy="4264153"/>
        </a:xfrm>
        <a:prstGeom prst="flowChartManualOperati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83A343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50000"/>
                </a:schemeClr>
              </a:solidFill>
              <a:latin typeface="Bahnschrift Condensed" pitchFamily="34" charset="0"/>
              <a:cs typeface="Times New Roman" pitchFamily="18" charset="0"/>
            </a:rPr>
            <a:t>Внутренние заимствования</a:t>
          </a:r>
          <a:endParaRPr lang="ru-RU" sz="2800" b="1" kern="1200" dirty="0">
            <a:solidFill>
              <a:schemeClr val="accent3">
                <a:lumMod val="50000"/>
              </a:schemeClr>
            </a:solidFill>
            <a:latin typeface="Bahnschrift Condensed" pitchFamily="34" charset="0"/>
            <a:cs typeface="Times New Roman" pitchFamily="18" charset="0"/>
          </a:endParaRPr>
        </a:p>
        <a:p>
          <a:pPr marL="171450" lvl="1" indent="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ahnschrift Condensed" pitchFamily="34" charset="0"/>
            </a:rPr>
            <a:t>Муниципальные заимствования администрацией муниципального образования Адамовский район не осуществляются</a:t>
          </a:r>
          <a:r>
            <a:rPr lang="ru-RU" sz="1600" kern="1200" dirty="0" smtClean="0">
              <a:latin typeface="Bahnschrift Condensed" pitchFamily="34" charset="0"/>
            </a:rPr>
            <a:t>.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</dsp:txBody>
      <dsp:txXfrm rot="5400000">
        <a:off x="4588398" y="1080119"/>
        <a:ext cx="4264153" cy="3240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6A8F2-D569-4CD8-ADCD-A2BA9F7CC77F}">
      <dsp:nvSpPr>
        <dsp:cNvPr id="0" name=""/>
        <dsp:cNvSpPr/>
      </dsp:nvSpPr>
      <dsp:spPr>
        <a:xfrm>
          <a:off x="44" y="425031"/>
          <a:ext cx="4272855" cy="170914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Управление муниципальными финансами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sp:txBody>
      <dsp:txXfrm>
        <a:off x="44" y="425031"/>
        <a:ext cx="4272855" cy="1709142"/>
      </dsp:txXfrm>
    </dsp:sp>
    <dsp:sp modelId="{D61658BC-5B41-469F-B5F1-62BB9E29BB8A}">
      <dsp:nvSpPr>
        <dsp:cNvPr id="0" name=""/>
        <dsp:cNvSpPr/>
      </dsp:nvSpPr>
      <dsp:spPr>
        <a:xfrm>
          <a:off x="44" y="2134173"/>
          <a:ext cx="4272855" cy="33900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Bahnschrift Condensed" pitchFamily="34" charset="0"/>
            </a:rPr>
            <a:t>В соответствии </a:t>
          </a:r>
          <a:r>
            <a:rPr lang="ru-RU" sz="1600" kern="1200" dirty="0" smtClean="0">
              <a:latin typeface="Bahnschrift Condensed" pitchFamily="34" charset="0"/>
            </a:rPr>
            <a:t>с постановлением правительства Оренбургской области от 15.02.2012 г. №414-п  «Об утверждении методики проведения оценки качества управления муниципальными финансами и результативности мер по повышению эффективности бюджетных расходов городских округов и муниципальных районов» министерством финансов Оренбургской области ежегодно проводится оценка качества  управления финансами. Оценка производится по 38 индикаторам. 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  <a:p>
          <a:pPr marL="342900" lvl="2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ahnschrift Condensed" pitchFamily="34" charset="0"/>
            </a:rPr>
            <a:t>По итогам оценки за 2021 год Адамовский район занял 13 место среди муниципальных образования (городских округов) Оренбургской области из 42 возможных.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</dsp:txBody>
      <dsp:txXfrm>
        <a:off x="44" y="2134173"/>
        <a:ext cx="4272855" cy="3390074"/>
      </dsp:txXfrm>
    </dsp:sp>
    <dsp:sp modelId="{928A9876-F66D-41E4-BE39-C2DF5433B19D}">
      <dsp:nvSpPr>
        <dsp:cNvPr id="0" name=""/>
        <dsp:cNvSpPr/>
      </dsp:nvSpPr>
      <dsp:spPr>
        <a:xfrm>
          <a:off x="4871099" y="425031"/>
          <a:ext cx="4272855" cy="170914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Открытость бюджетных данных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sp:txBody>
      <dsp:txXfrm>
        <a:off x="4871099" y="425031"/>
        <a:ext cx="4272855" cy="1709142"/>
      </dsp:txXfrm>
    </dsp:sp>
    <dsp:sp modelId="{EB45E6D9-14D4-421D-A7BF-AC61845A073D}">
      <dsp:nvSpPr>
        <dsp:cNvPr id="0" name=""/>
        <dsp:cNvSpPr/>
      </dsp:nvSpPr>
      <dsp:spPr>
        <a:xfrm>
          <a:off x="4871099" y="2134173"/>
          <a:ext cx="4272855" cy="339007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Bahnschrift Condensed" pitchFamily="34" charset="0"/>
            </a:rPr>
            <a:t>В соответствии </a:t>
          </a:r>
          <a:r>
            <a:rPr lang="ru-RU" sz="1600" kern="1200" dirty="0" smtClean="0">
              <a:latin typeface="Bahnschrift Condensed" pitchFamily="34" charset="0"/>
            </a:rPr>
            <a:t>с постановлением  правительства Оренбургской области от 05.12.2016 №915-п министерством финансов Оренбургской области составлен рейтинг городских округов и муниципальных районов Оренбургской области по уровню открытости бюджетных данных. 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ahnschrift Condensed" pitchFamily="34" charset="0"/>
            </a:rPr>
            <a:t>По итогам оценки за 2021 год Адамовский район занял 34 место и набрал 116 балл из 160 возможных баллов. 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</dsp:txBody>
      <dsp:txXfrm>
        <a:off x="4871099" y="2134173"/>
        <a:ext cx="4272855" cy="3390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BA0D-80A6-4D90-AA74-F1F93D2811FE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0B12-3FD2-4E73-B093-1C14BC18B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0B12-3FD2-4E73-B093-1C14BC18BE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EEBF-06FB-45B8-8287-B0434395D0C2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0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AB97-93D8-482C-9F05-F8583560954A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2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C6B9-9A0A-4CEA-906B-83A62F1DADCE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6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86C4-6615-4AF5-8200-28A024EF417B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0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B2F5-52CC-47F8-A055-65921754FE5A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7376-984E-41F5-A6A2-49210345E4A3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3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92E6-A17C-4758-8210-639C7888EA5B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7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1C93-3E70-4A9B-9841-B0D854CC337F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9678-6364-4F1B-A40D-AA70724E3AC1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5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A10C-0DC8-4AD5-BD9B-847B299C60C7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1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EB1E-65F6-49EB-A27D-B0C7B7ACCD29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1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D1B9-51FD-4EDE-BDC4-0ABB27BC30CB}" type="datetime1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vk.com/club211208773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adamfin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hyperlink" Target="mailto:finadam@mail.orb.ru" TargetMode="Externa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3384376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latin typeface="Gabriola" pitchFamily="82" charset="0"/>
              </a:rPr>
              <a:t/>
            </a:r>
            <a:br>
              <a:rPr lang="ru-RU" sz="8800" b="1" dirty="0" smtClean="0">
                <a:latin typeface="Gabriola" pitchFamily="82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Бюджет </a:t>
            </a:r>
            <a:b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для </a:t>
            </a:r>
            <a:r>
              <a:rPr lang="ru-RU" sz="8800" b="1" dirty="0">
                <a:solidFill>
                  <a:srgbClr val="C00000"/>
                </a:solidFill>
                <a:latin typeface="Arial Black" pitchFamily="34" charset="0"/>
              </a:rPr>
              <a:t>граждан</a:t>
            </a:r>
            <a:r>
              <a:rPr lang="ru-RU" sz="8800" b="1" dirty="0">
                <a:latin typeface="Gabriola" pitchFamily="82" charset="0"/>
              </a:rPr>
              <a:t/>
            </a:r>
            <a:br>
              <a:rPr lang="ru-RU" sz="8800" b="1" dirty="0">
                <a:latin typeface="Gabriola" pitchFamily="82" charset="0"/>
              </a:rPr>
            </a:br>
            <a:endParaRPr lang="ru-RU" sz="8800" b="1" dirty="0"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681028"/>
            <a:ext cx="7920880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dirty="0" smtClean="0">
                <a:latin typeface="Bahnschrift Condensed" pitchFamily="34" charset="0"/>
                <a:ea typeface="Malgun Gothic" pitchFamily="34" charset="-127"/>
              </a:rPr>
              <a:t>к решению о бюджете муниципального образования Адамовский район на 2023 год и на плановый период 2024 и 2025 годов.</a:t>
            </a:r>
            <a:br>
              <a:rPr lang="ru-RU" sz="3200" dirty="0" smtClean="0">
                <a:latin typeface="Bahnschrift Condensed" pitchFamily="34" charset="0"/>
                <a:ea typeface="Malgun Gothic" pitchFamily="34" charset="-127"/>
              </a:rPr>
            </a:br>
            <a:endParaRPr lang="ru-RU" sz="3200" dirty="0">
              <a:latin typeface="Bahnschrift Condensed" pitchFamily="34" charset="0"/>
              <a:ea typeface="Malgun Gothic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45333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Condensed" pitchFamily="34" charset="0"/>
                <a:ea typeface="Malgun Gothic" pitchFamily="34" charset="-127"/>
              </a:rPr>
              <a:t>п. Адамовка, 2022</a:t>
            </a:r>
            <a:endParaRPr lang="ru-RU" dirty="0">
              <a:latin typeface="Bahnschrift Condensed" pitchFamily="34" charset="0"/>
              <a:ea typeface="Malgun Gothic" pitchFamily="34" charset="-127"/>
            </a:endParaRPr>
          </a:p>
        </p:txBody>
      </p:sp>
      <p:pic>
        <p:nvPicPr>
          <p:cNvPr id="7" name="Рисунок 6" descr="Divider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8496944" cy="571179"/>
          </a:xfrm>
          <a:prstGeom prst="rect">
            <a:avLst/>
          </a:prstGeom>
        </p:spPr>
      </p:pic>
    </p:spTree>
  </p:cSld>
  <p:clrMapOvr>
    <a:masterClrMapping/>
  </p:clrMapOvr>
  <p:transition spd="slow" advTm="109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Ведомственная структура расходов бюджета муниципального образования Адамовский район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94848"/>
              </p:ext>
            </p:extLst>
          </p:nvPr>
        </p:nvGraphicFramePr>
        <p:xfrm>
          <a:off x="0" y="620689"/>
          <a:ext cx="5004048" cy="623731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719926"/>
                <a:gridCol w="761118"/>
                <a:gridCol w="761886"/>
                <a:gridCol w="761118"/>
              </a:tblGrid>
              <a:tr h="60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Наименование ведомства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202</a:t>
                      </a:r>
                      <a:r>
                        <a:rPr lang="en-US" sz="1200" dirty="0" smtClean="0">
                          <a:latin typeface="Bahnschrift Condensed" pitchFamily="34" charset="0"/>
                        </a:rPr>
                        <a:t>3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год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202</a:t>
                      </a:r>
                      <a:r>
                        <a:rPr lang="en-US" sz="1200" dirty="0" smtClean="0">
                          <a:latin typeface="Bahnschrift Condensed" pitchFamily="34" charset="0"/>
                        </a:rPr>
                        <a:t>4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год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2024</a:t>
                      </a:r>
                      <a:r>
                        <a:rPr lang="en-US" sz="1200" dirty="0" smtClean="0">
                          <a:latin typeface="Bahnschrift Condensed" pitchFamily="34" charset="0"/>
                        </a:rPr>
                        <a:t>5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год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6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Администрация Адамовского района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90 460,0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94 667,0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86 794,0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Совет депутатов муниципального образования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Адамовский район (СД)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ahnschrift Condensed" pitchFamily="34" charset="0"/>
                        </a:rPr>
                        <a:t>300,0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ahnschrift Condensed" pitchFamily="34" charset="0"/>
                        </a:rPr>
                        <a:t>300,0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ahnschrift Condensed" pitchFamily="34" charset="0"/>
                        </a:rPr>
                        <a:t>300,0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Финансовый отдел администрации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Адамовского района (ФО)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117 929,4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90 791,9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89 078,3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Контрольная комиссия муниципального образования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Адамовский район (КРК)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777,7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780,0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790,0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Отдел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образования администрации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муниципального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образования Адамовский 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район (РОО)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466 509,5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451 968,9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451 691,7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Отдел культуры администрации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муниципального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образования Адамовский 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район (ОК)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75 762,6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76 101,4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71 150,1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Условно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утвержденные 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расходы (УУР)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ahnschrift Condensed" pitchFamily="34" charset="0"/>
                        </a:rPr>
                        <a:t>7 570,0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ahnschrift Condensed" pitchFamily="34" charset="0"/>
                        </a:rPr>
                        <a:t>15 550,0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Всего расходов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739 624,4</a:t>
                      </a:r>
                      <a:endParaRPr lang="ru-RU" sz="1200" dirty="0">
                        <a:solidFill>
                          <a:schemeClr val="bg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720 021,6</a:t>
                      </a:r>
                      <a:endParaRPr lang="ru-RU" sz="1200" dirty="0">
                        <a:solidFill>
                          <a:schemeClr val="bg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713 196,5</a:t>
                      </a:r>
                      <a:endParaRPr lang="ru-RU" sz="1200" dirty="0">
                        <a:solidFill>
                          <a:schemeClr val="bg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10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555377" cy="555377"/>
          </a:xfrm>
          <a:prstGeom prst="rect">
            <a:avLst/>
          </a:prstGeom>
        </p:spPr>
      </p:pic>
      <p:pic>
        <p:nvPicPr>
          <p:cNvPr id="19" name="Рисунок 18" descr="126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504056" cy="432048"/>
          </a:xfrm>
          <a:prstGeom prst="rect">
            <a:avLst/>
          </a:prstGeom>
        </p:spPr>
      </p:pic>
      <p:pic>
        <p:nvPicPr>
          <p:cNvPr id="20" name="Рисунок 19" descr="434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564904"/>
            <a:ext cx="520934" cy="520934"/>
          </a:xfrm>
          <a:prstGeom prst="rect">
            <a:avLst/>
          </a:prstGeom>
        </p:spPr>
      </p:pic>
      <p:pic>
        <p:nvPicPr>
          <p:cNvPr id="21" name="Рисунок 20" descr="50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429000"/>
            <a:ext cx="432048" cy="432048"/>
          </a:xfrm>
          <a:prstGeom prst="rect">
            <a:avLst/>
          </a:prstGeom>
        </p:spPr>
      </p:pic>
      <p:pic>
        <p:nvPicPr>
          <p:cNvPr id="22" name="Рисунок 21" descr="293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933056"/>
            <a:ext cx="360040" cy="360040"/>
          </a:xfrm>
          <a:prstGeom prst="rect">
            <a:avLst/>
          </a:prstGeom>
        </p:spPr>
      </p:pic>
      <p:pic>
        <p:nvPicPr>
          <p:cNvPr id="23" name="Рисунок 22" descr="9054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4725144"/>
            <a:ext cx="360040" cy="360040"/>
          </a:xfrm>
          <a:prstGeom prst="rect">
            <a:avLst/>
          </a:prstGeom>
        </p:spPr>
      </p:pic>
      <p:pic>
        <p:nvPicPr>
          <p:cNvPr id="24" name="Рисунок 23" descr="1247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5661248"/>
            <a:ext cx="504056" cy="504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64288" y="548680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Arial Black" pitchFamily="34" charset="0"/>
              </a:rPr>
              <a:t>(тыс. рублей)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9266" y="10734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с.10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38436524"/>
              </p:ext>
            </p:extLst>
          </p:nvPr>
        </p:nvGraphicFramePr>
        <p:xfrm>
          <a:off x="4932040" y="836712"/>
          <a:ext cx="421196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Структура расходов бюджета по разделам</a:t>
            </a:r>
            <a:r>
              <a:rPr lang="en-US" sz="2000" b="1" dirty="0" smtClean="0">
                <a:latin typeface="Bahnschrift Condensed" pitchFamily="34" charset="0"/>
              </a:rPr>
              <a:t> </a:t>
            </a:r>
            <a:r>
              <a:rPr lang="ru-RU" sz="2000" b="1" dirty="0" smtClean="0">
                <a:latin typeface="Bahnschrift Condensed" pitchFamily="34" charset="0"/>
              </a:rPr>
              <a:t>и подразделам </a:t>
            </a:r>
            <a:br>
              <a:rPr lang="ru-RU" sz="2000" b="1" dirty="0" smtClean="0">
                <a:latin typeface="Bahnschrift Condensed" pitchFamily="34" charset="0"/>
              </a:rPr>
            </a:br>
            <a:r>
              <a:rPr lang="ru-RU" sz="2000" b="1" dirty="0" smtClean="0">
                <a:latin typeface="Bahnschrift Condensed" pitchFamily="34" charset="0"/>
              </a:rPr>
              <a:t>муниципального образования Адамовский район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06886" y="476672"/>
            <a:ext cx="1337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 Black" pitchFamily="34" charset="0"/>
              </a:rPr>
              <a:t>(тыс. рублей)</a:t>
            </a:r>
            <a:endParaRPr lang="ru-RU" sz="11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1288" y="1073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с.11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68053"/>
              </p:ext>
            </p:extLst>
          </p:nvPr>
        </p:nvGraphicFramePr>
        <p:xfrm>
          <a:off x="35495" y="738282"/>
          <a:ext cx="9080526" cy="6119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5518"/>
                <a:gridCol w="535727"/>
                <a:gridCol w="538602"/>
                <a:gridCol w="1358005"/>
                <a:gridCol w="1281337"/>
                <a:gridCol w="1281337"/>
              </a:tblGrid>
              <a:tr h="15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2025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ОБЩЕГОСУДАРСТВЕННЫЕ ВОПРОСЫ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74 194,4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66 831,6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67 041,3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3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1 944,0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1 989,1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1 989,1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4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612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22 603,0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22 730,1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22 694,1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4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11 634,5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11 879,7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11 956,1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Резервные фонды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1 000,0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1 000,0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общегосударственные вопросы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35 712,8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28 932,7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29 101,9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36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4 919,5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4 720,6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4 720,6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юстиции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1 128,5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1 171,8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1 171,8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Гражданская оборона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4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3 621,0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3 548,8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3 548,8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36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НАЦИОНАЛЬНАЯ ЭКОНОМИКА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14 055,0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12 788,6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12 884,2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Сельское хозяйство и рыболовство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6 337,9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6 337,9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6 337,9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Транспорт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1 800,0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1 380,0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1 380,0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244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5 917,1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5 070,7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5 166,3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240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ЖИЛИЩНО-КОММУНАЛЬНОЕ ХОЗЯЙСТВО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Жилищное хозяйство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2 019,7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ОХРАНА ОКРУЖАЮЩЕЙ СРЕДЫ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244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441 621,6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432 104,5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426 679,6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Дошкольное образование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104 884,0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99 110,7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99 110,7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  <a:tr h="157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Общее образование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300 808,5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290 993,7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290 619,4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30" marR="4043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Структура расходов бюджета по разделам</a:t>
            </a:r>
            <a:r>
              <a:rPr lang="en-US" sz="2000" b="1" dirty="0" smtClean="0">
                <a:latin typeface="Bahnschrift Condensed" pitchFamily="34" charset="0"/>
              </a:rPr>
              <a:t> </a:t>
            </a:r>
            <a:r>
              <a:rPr lang="ru-RU" sz="2000" b="1" dirty="0" smtClean="0">
                <a:latin typeface="Bahnschrift Condensed" pitchFamily="34" charset="0"/>
              </a:rPr>
              <a:t>и подразделам </a:t>
            </a:r>
            <a:br>
              <a:rPr lang="ru-RU" sz="2000" b="1" dirty="0" smtClean="0">
                <a:latin typeface="Bahnschrift Condensed" pitchFamily="34" charset="0"/>
              </a:rPr>
            </a:br>
            <a:r>
              <a:rPr lang="ru-RU" sz="2000" b="1" dirty="0" smtClean="0">
                <a:latin typeface="Bahnschrift Condensed" pitchFamily="34" charset="0"/>
              </a:rPr>
              <a:t>муниципального образования Адамовский район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1288" y="10734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с.12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3760" y="45403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продолжение таблицы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61734"/>
              </p:ext>
            </p:extLst>
          </p:nvPr>
        </p:nvGraphicFramePr>
        <p:xfrm>
          <a:off x="251520" y="731024"/>
          <a:ext cx="8784977" cy="6010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543"/>
                <a:gridCol w="518291"/>
                <a:gridCol w="521073"/>
                <a:gridCol w="1313806"/>
                <a:gridCol w="1239632"/>
                <a:gridCol w="1239632"/>
              </a:tblGrid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Дополнительное образование детей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19 299,7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24 681,3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19 630,7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37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Молодежная политика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вопросы в области образования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16 250,3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16 919,7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16 919,7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КУЛЬТУРА, КИНЕМАТОГРАФИЯ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70 652,8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65 898,9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65 998,2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Культура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42 061,4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37 327,6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37 327,6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Кинематография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1 214,8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1 214,8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1 214,8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37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27 376,6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27 356,5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27 455,8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СОЦИАЛЬНАЯ ПОЛИТИКА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48 102,5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48 191,7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48 288,8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Пенсионное обеспечение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2 683,6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2 683,6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2 683,6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Социальное обеспечение населения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Охрана семьи и детства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45 278,8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45 368,0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45 465,1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ФИЗИЧЕСКАЯ КУЛЬТУРА И СПОРТ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11 460,0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18 980,8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10 900,0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Массовый спорт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880,0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8 080,8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Спорт высших достижений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10 580,0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10 900,0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10 900,0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751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84 580,0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62 939,0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61 138,0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563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70 610,0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62 939,0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61 138,0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Иные дотации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13 970,0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Условно утвержденные расходы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7 570,0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15 550,0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  <a:tr h="246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 РАСХОДОВ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751 739,2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722 179,2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715 354,1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46" marR="636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8443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Расходы бюджета муниципального образования Адамовский район по целевым группам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16023"/>
              </p:ext>
            </p:extLst>
          </p:nvPr>
        </p:nvGraphicFramePr>
        <p:xfrm>
          <a:off x="-1" y="620688"/>
          <a:ext cx="9144003" cy="62373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625877"/>
                <a:gridCol w="1208121"/>
                <a:gridCol w="1208121"/>
                <a:gridCol w="1002355"/>
                <a:gridCol w="1041298"/>
                <a:gridCol w="1058231"/>
              </a:tblGrid>
              <a:tr h="4839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cap="none" spc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Меры</a:t>
                      </a:r>
                      <a:r>
                        <a:rPr lang="ru-RU" sz="1800" b="1" kern="1200" cap="none" spc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 поддержки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Категории граждан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Численность </a:t>
                      </a:r>
                      <a:r>
                        <a:rPr lang="ru-RU" sz="1400" dirty="0" smtClean="0">
                          <a:latin typeface="Bahnschrift Condensed" pitchFamily="34" charset="0"/>
                        </a:rPr>
                        <a:t>получателей целевой </a:t>
                      </a:r>
                      <a:r>
                        <a:rPr lang="ru-RU" sz="1400" dirty="0">
                          <a:latin typeface="Bahnschrift Condensed" pitchFamily="34" charset="0"/>
                        </a:rPr>
                        <a:t>группы (чел.)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400" baseline="0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 (тыс. рублей)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2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2023 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2024 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2025 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24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Выплаты денежных средств приемной семье 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приемные родители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94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8 458,9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8 458,9</a:t>
                      </a: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8 458,9</a:t>
                      </a:r>
                    </a:p>
                  </a:txBody>
                  <a:tcPr marL="59750" marR="59750" marT="0" marB="0" anchor="ctr">
                    <a:noFill/>
                  </a:tcPr>
                </a:tc>
              </a:tr>
              <a:tr h="929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Выплаты денежных средств опекуну на содержание ребенка, находящегося под опекой 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опекуны (попечители)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62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5 579,3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5 579,3</a:t>
                      </a: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5 579,3</a:t>
                      </a:r>
                    </a:p>
                  </a:txBody>
                  <a:tcPr marL="59750" marR="59750" marT="0" marB="0" anchor="ctr">
                    <a:noFill/>
                  </a:tcPr>
                </a:tc>
              </a:tr>
              <a:tr h="161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Компенсация части родительской платы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родители детей, посещающих до-школьные учреждения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750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2 560,1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2 560,1</a:t>
                      </a: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2 560,1</a:t>
                      </a:r>
                    </a:p>
                  </a:txBody>
                  <a:tcPr marL="59750" marR="59750" marT="0" marB="0" anchor="ctr">
                    <a:noFill/>
                  </a:tcPr>
                </a:tc>
              </a:tr>
              <a:tr h="115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Доплата к пенсиям муниципальным служащим и лицам, замещавшим выборные муниципальные должности</a:t>
                      </a: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муниципальные служащие (должности)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18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2 683,6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2 683,6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itchFamily="34" charset="0"/>
                          <a:ea typeface="+mn-ea"/>
                          <a:cs typeface="+mn-cs"/>
                        </a:rPr>
                        <a:t>2 683,6</a:t>
                      </a:r>
                      <a:endParaRPr lang="ru-RU" sz="14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264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891912" cy="936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0412" y="10734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с.13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Расходы бюджета муниципального образования Адамовский район </a:t>
            </a:r>
            <a:br>
              <a:rPr lang="ru-RU" sz="2000" b="1" dirty="0" smtClean="0">
                <a:latin typeface="Bahnschrift Condensed" pitchFamily="34" charset="0"/>
              </a:rPr>
            </a:br>
            <a:r>
              <a:rPr lang="ru-RU" sz="2000" b="1" dirty="0" smtClean="0">
                <a:latin typeface="Bahnschrift Condensed" pitchFamily="34" charset="0"/>
              </a:rPr>
              <a:t>в рамках муниципальных программ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485" y="52581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17310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220072"/>
                <a:gridCol w="940582"/>
                <a:gridCol w="1052944"/>
                <a:gridCol w="1037551"/>
                <a:gridCol w="892851"/>
              </a:tblGrid>
              <a:tr h="329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2024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2025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5494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системы образования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466 509,5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451 968,9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451 691,7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609567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«Информатизация администрации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1 200,0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650,0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700,0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475494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физической культуры и спорта в Адамовском районе»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11 460,0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18 980,8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10 900,0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415942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культуры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75 542,6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76 101,4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71 150,1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62391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Муниципальная программа «Противодействие коррупции в муниципальном образовании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62391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«Управление земельно-имущественным комплексом Адамовского района  Оренбургской области»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1 699,7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570,8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646,4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1015945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«Защита населения и территории муниципального образования Адамовский район Оренбургской области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3 751,0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3 548,8</a:t>
                      </a:r>
                      <a:endParaRPr lang="ru-RU" sz="10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3 548,8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72584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6 337,9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6 337,9</a:t>
                      </a:r>
                      <a:endParaRPr lang="ru-RU" sz="10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6 337,9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72584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«Реализация молодежной политики на территории муниципального образования Адамовский район Оренбургской области»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6 451,4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6 461,4</a:t>
                      </a:r>
                      <a:endParaRPr lang="ru-RU" sz="10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6 461,4</a:t>
                      </a:r>
                      <a:endParaRPr lang="ru-RU" sz="10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548680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2396" y="15648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с.14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504056" cy="380724"/>
          </a:xfrm>
          <a:prstGeom prst="rect">
            <a:avLst/>
          </a:prstGeom>
        </p:spPr>
      </p:pic>
      <p:pic>
        <p:nvPicPr>
          <p:cNvPr id="13" name="Рисунок 12" descr="69-693321_desktop-round-icon-png-transparen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660805" cy="504056"/>
          </a:xfrm>
          <a:prstGeom prst="rect">
            <a:avLst/>
          </a:prstGeom>
        </p:spPr>
      </p:pic>
      <p:pic>
        <p:nvPicPr>
          <p:cNvPr id="16" name="Рисунок 15" descr="tennis-297057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76872"/>
            <a:ext cx="360040" cy="360040"/>
          </a:xfrm>
          <a:prstGeom prst="rect">
            <a:avLst/>
          </a:prstGeom>
        </p:spPr>
      </p:pic>
      <p:pic>
        <p:nvPicPr>
          <p:cNvPr id="18" name="Рисунок 17" descr="pngtree-vector-neighborhood-icon-png-image_313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284984"/>
            <a:ext cx="432048" cy="432048"/>
          </a:xfrm>
          <a:prstGeom prst="rect">
            <a:avLst/>
          </a:prstGeom>
        </p:spPr>
      </p:pic>
      <p:pic>
        <p:nvPicPr>
          <p:cNvPr id="19" name="Рисунок 18" descr="c403-bc28-4e04-83a5-34d3a32b0c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708920"/>
            <a:ext cx="432048" cy="432048"/>
          </a:xfrm>
          <a:prstGeom prst="rect">
            <a:avLst/>
          </a:prstGeom>
        </p:spPr>
      </p:pic>
      <p:pic>
        <p:nvPicPr>
          <p:cNvPr id="20" name="Рисунок 19" descr="87314_66905_POF-Icon_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3933056"/>
            <a:ext cx="394452" cy="394018"/>
          </a:xfrm>
          <a:prstGeom prst="rect">
            <a:avLst/>
          </a:prstGeom>
        </p:spPr>
      </p:pic>
      <p:pic>
        <p:nvPicPr>
          <p:cNvPr id="21" name="Рисунок 20" descr="Warning_Symbol_Flammab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4581128"/>
            <a:ext cx="504056" cy="504056"/>
          </a:xfrm>
          <a:prstGeom prst="rect">
            <a:avLst/>
          </a:prstGeom>
        </p:spPr>
      </p:pic>
      <p:pic>
        <p:nvPicPr>
          <p:cNvPr id="22" name="Рисунок 21" descr="unname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5517232"/>
            <a:ext cx="476672" cy="476672"/>
          </a:xfrm>
          <a:prstGeom prst="rect">
            <a:avLst/>
          </a:prstGeom>
        </p:spPr>
      </p:pic>
      <p:pic>
        <p:nvPicPr>
          <p:cNvPr id="23" name="Рисунок 22" descr="a6fda5f2f4d14258f911ee57b070b62f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6237312"/>
            <a:ext cx="683568" cy="50867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Расходы бюджета муниципального образования Адамовский район </a:t>
            </a:r>
            <a:br>
              <a:rPr lang="ru-RU" sz="2000" b="1" dirty="0" smtClean="0">
                <a:latin typeface="Bahnschrift Condensed" pitchFamily="34" charset="0"/>
              </a:rPr>
            </a:br>
            <a:r>
              <a:rPr lang="ru-RU" sz="2000" b="1" dirty="0" smtClean="0">
                <a:latin typeface="Bahnschrift Condensed" pitchFamily="34" charset="0"/>
              </a:rPr>
              <a:t>в рамках муниципальных программ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639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42762"/>
              </p:ext>
            </p:extLst>
          </p:nvPr>
        </p:nvGraphicFramePr>
        <p:xfrm>
          <a:off x="0" y="908720"/>
          <a:ext cx="9143999" cy="590465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296587"/>
                <a:gridCol w="886501"/>
                <a:gridCol w="1132114"/>
                <a:gridCol w="870856"/>
                <a:gridCol w="957941"/>
              </a:tblGrid>
              <a:tr h="32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 программа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2024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2025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538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Адамовском районе»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40,0</a:t>
                      </a:r>
                      <a:endParaRPr lang="ru-RU" sz="16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«Повышение безопасности дорожного движения в Адамовском районе»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470,0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30,0</a:t>
                      </a:r>
                      <a:endParaRPr lang="ru-RU" sz="16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«Обеспечение правопорядка на территории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45,0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5,0</a:t>
                      </a:r>
                      <a:endParaRPr lang="ru-RU" sz="16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5,0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муниципальной службы в администрации Адамовского района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»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36 653,8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36 906,2</a:t>
                      </a:r>
                      <a:endParaRPr lang="ru-RU" sz="16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36 968,4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«Управление муниципальными финансами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117 929,4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90 791,9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89 078,3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55538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«Гармонизация  межэтнических и межконфессиональных отношений на территории 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Bahnschrift Condensed" pitchFamily="34" charset="0"/>
                        </a:rPr>
                        <a:t>220,0</a:t>
                      </a:r>
                      <a:endParaRPr lang="ru-RU" sz="1600" b="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Bahnschrift Condensed" pitchFamily="34" charset="0"/>
                        </a:rPr>
                        <a:t>0,0</a:t>
                      </a:r>
                      <a:endParaRPr lang="ru-RU" sz="1600" b="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Bahnschrift Condensed" pitchFamily="34" charset="0"/>
                        </a:rPr>
                        <a:t>0,0</a:t>
                      </a:r>
                      <a:endParaRPr lang="ru-RU" sz="1600" b="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«Профилактика экстремизма на территории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30,0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20,0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20,0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71274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«Обеспечение жильем отдельных категорий граждан, установленных законодательством Оренбургской области, на территории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10 580,3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10 580,3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10 580,3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534126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«Экономическое развитие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5 963,2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5 825,7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5 845,7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  <a:ea typeface="Calibri"/>
                          <a:cs typeface="Times New Roman" pitchFamily="18" charset="0"/>
                        </a:rPr>
                        <a:t>Муниципальная программа «Укрепление общественного здоровья в муниципальном образовании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10,0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20,0</a:t>
                      </a:r>
                      <a:endParaRPr lang="ru-RU" sz="1600" b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/>
                        </a:rPr>
                        <a:t>20,0</a:t>
                      </a:r>
                      <a:endParaRPr lang="ru-RU" sz="1600" b="0" dirty="0">
                        <a:effectLst/>
                        <a:latin typeface="Bahnschrift Condensed" panose="020B0502040204020203" pitchFamily="34" charset="0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610429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ВСЕГО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744 899,,8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648 849,1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694 034,0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57517" y="563960"/>
            <a:ext cx="250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продолжение таблицы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56" y="221933"/>
            <a:ext cx="48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ahnschrift SemiBold Condensed" pitchFamily="34" charset="0"/>
              </a:rPr>
              <a:t>с.15</a:t>
            </a:r>
            <a:endParaRPr lang="ru-RU" sz="1600" dirty="0">
              <a:latin typeface="Bahnschrift SemiBold Condensed" pitchFamily="34" charset="0"/>
            </a:endParaRPr>
          </a:p>
        </p:txBody>
      </p:sp>
      <p:pic>
        <p:nvPicPr>
          <p:cNvPr id="10" name="Рисунок 9" descr="2306020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528864" cy="528864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16832"/>
            <a:ext cx="371872" cy="371872"/>
          </a:xfrm>
          <a:prstGeom prst="rect">
            <a:avLst/>
          </a:prstGeom>
        </p:spPr>
      </p:pic>
      <p:pic>
        <p:nvPicPr>
          <p:cNvPr id="12" name="Рисунок 11" descr="значок-тени-пи-отного-п-оского-изайна-инный-симво-си-уэта-вектора-88533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348880"/>
            <a:ext cx="432048" cy="432048"/>
          </a:xfrm>
          <a:prstGeom prst="rect">
            <a:avLst/>
          </a:prstGeom>
        </p:spPr>
      </p:pic>
      <p:pic>
        <p:nvPicPr>
          <p:cNvPr id="13" name="Рисунок 12" descr="75-754031_transparent-cancel-clipart-advisory-board-icon-png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852936"/>
            <a:ext cx="440571" cy="380633"/>
          </a:xfrm>
          <a:prstGeom prst="rect">
            <a:avLst/>
          </a:prstGeom>
        </p:spPr>
      </p:pic>
      <p:pic>
        <p:nvPicPr>
          <p:cNvPr id="14" name="Рисунок 13" descr="l6ahgnemuhsk8k4k84o440wgg8wk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284984"/>
            <a:ext cx="332656" cy="332656"/>
          </a:xfrm>
          <a:prstGeom prst="rect">
            <a:avLst/>
          </a:prstGeom>
        </p:spPr>
      </p:pic>
      <p:pic>
        <p:nvPicPr>
          <p:cNvPr id="15" name="Рисунок 14" descr="396-3969053_religion-danger-ico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717032"/>
            <a:ext cx="777933" cy="554988"/>
          </a:xfrm>
          <a:prstGeom prst="rect">
            <a:avLst/>
          </a:prstGeom>
        </p:spPr>
      </p:pic>
      <p:pic>
        <p:nvPicPr>
          <p:cNvPr id="16" name="Рисунок 15" descr="нет-терроризм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4365104"/>
            <a:ext cx="360040" cy="361531"/>
          </a:xfrm>
          <a:prstGeom prst="rect">
            <a:avLst/>
          </a:prstGeom>
        </p:spPr>
      </p:pic>
      <p:pic>
        <p:nvPicPr>
          <p:cNvPr id="17" name="Рисунок 16" descr="unname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4841776"/>
            <a:ext cx="504056" cy="504056"/>
          </a:xfrm>
          <a:prstGeom prst="rect">
            <a:avLst/>
          </a:prstGeom>
        </p:spPr>
      </p:pic>
      <p:pic>
        <p:nvPicPr>
          <p:cNvPr id="18" name="Рисунок 17" descr="unnamed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5661248"/>
            <a:ext cx="476672" cy="4766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Сведения о отдельных целевых показателях муниципальных программ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76456" y="6611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itchFamily="34" charset="0"/>
              </a:rPr>
              <a:t>с.16</a:t>
            </a:r>
            <a:endParaRPr lang="ru-RU" sz="1600" dirty="0">
              <a:latin typeface="Bahnschrift SemiBold Condensed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66308"/>
              </p:ext>
            </p:extLst>
          </p:nvPr>
        </p:nvGraphicFramePr>
        <p:xfrm>
          <a:off x="0" y="476672"/>
          <a:ext cx="2987826" cy="22871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8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«ОБАРАЗОВНИЕ»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051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Удельный вес численности детей в возрасте от 1,5 года до 7 лет, охваченных программами дошкольного образования, в общей численности детей соответствующего возраста,</a:t>
                      </a:r>
                      <a:r>
                        <a:rPr lang="ru-RU" sz="1400" kern="1200" baseline="0" dirty="0" smtClean="0">
                          <a:latin typeface="Bahnschrift Condensed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latin typeface="Bahnschrift Condensed" pitchFamily="34" charset="0"/>
                        </a:rPr>
                        <a:t>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80688"/>
              </p:ext>
            </p:extLst>
          </p:nvPr>
        </p:nvGraphicFramePr>
        <p:xfrm>
          <a:off x="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«КУЛЬТУРА»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Число культурно - досуговых мероприятий, концертов, спектаклей, фестивалей, конкурсов, выступлений,</a:t>
                      </a:r>
                      <a:r>
                        <a:rPr lang="ru-RU" sz="1400" kern="1200" baseline="0" dirty="0" smtClean="0">
                          <a:latin typeface="Bahnschrift Condensed" pitchFamily="34" charset="0"/>
                        </a:rPr>
                        <a:t> шт.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1985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60153"/>
              </p:ext>
            </p:extLst>
          </p:nvPr>
        </p:nvGraphicFramePr>
        <p:xfrm>
          <a:off x="0" y="4725144"/>
          <a:ext cx="2987826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ПОЛИТИКА»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Количество лиц из числа детей-сирот и детей, оставшихся без попечения родителей, обеспеченных жилыми помещениями,</a:t>
                      </a:r>
                      <a:r>
                        <a:rPr lang="ru-RU" sz="1400" kern="1200" baseline="0" dirty="0" smtClean="0">
                          <a:latin typeface="Bahnschrift Condensed" pitchFamily="34" charset="0"/>
                        </a:rPr>
                        <a:t> чел.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61440"/>
              </p:ext>
            </p:extLst>
          </p:nvPr>
        </p:nvGraphicFramePr>
        <p:xfrm>
          <a:off x="6191673" y="476672"/>
          <a:ext cx="2952327" cy="2237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342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«ФИЗИЧЕСКАЯ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КУЛЬТУРА И СПОРТ»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105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Доля  жителей  Адамовского района систематически  занимающихся  физической культурой и спортом, в общей численности населения района, %</a:t>
                      </a:r>
                    </a:p>
                    <a:p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71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87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30460"/>
              </p:ext>
            </p:extLst>
          </p:nvPr>
        </p:nvGraphicFramePr>
        <p:xfrm>
          <a:off x="3131840" y="476672"/>
          <a:ext cx="2952327" cy="22727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1581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«С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ЕЛЬСКОЕ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ХОЗЯЙСТВО»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02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ценах), процентов к предыдущему году.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61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2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114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115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115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75943"/>
              </p:ext>
            </p:extLst>
          </p:nvPr>
        </p:nvGraphicFramePr>
        <p:xfrm>
          <a:off x="313184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«МОЛОДЕЖНАЯ ПОЛИТИКА»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Доля  молодых людей, участвующих в мероприятиях по формированию позитивного отношения к здоровому образу жизни, 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27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84074"/>
              </p:ext>
            </p:extLst>
          </p:nvPr>
        </p:nvGraphicFramePr>
        <p:xfrm>
          <a:off x="6228186" y="2852936"/>
          <a:ext cx="2915814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«ЭКОНОМИЧЕСКОЕ РАЗВИТИЕ»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Оборот розничной торговли на душу населения, тыс. рублей.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42,8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40,3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43,6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46,6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49,9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51,0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69529"/>
              </p:ext>
            </p:extLst>
          </p:nvPr>
        </p:nvGraphicFramePr>
        <p:xfrm>
          <a:off x="3131840" y="4725144"/>
          <a:ext cx="2987826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«ЗЕМЛЕНЬНО ИМУЩЕСТВЕННЫЙ КОМПЛЕКС»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Администрирование неналоговых доходов от использования муниципального имущества, 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66892"/>
              </p:ext>
            </p:extLst>
          </p:nvPr>
        </p:nvGraphicFramePr>
        <p:xfrm>
          <a:off x="6228186" y="4725144"/>
          <a:ext cx="2915814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23279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«МУНИЦИПАЛЬНАЯ СЛУЖБА»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Количество муниципальных служащих, прошедших повышение квалификации и переподготовку, чел.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Сведения о отдельных целевых показателях муниципальных программ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76456" y="6611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itchFamily="34" charset="0"/>
              </a:rPr>
              <a:t>с.17</a:t>
            </a:r>
            <a:endParaRPr lang="ru-RU" sz="1600" dirty="0">
              <a:latin typeface="Bahnschrift SemiBold Condensed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6765"/>
              </p:ext>
            </p:extLst>
          </p:nvPr>
        </p:nvGraphicFramePr>
        <p:xfrm>
          <a:off x="0" y="476671"/>
          <a:ext cx="2987826" cy="2304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2469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«ИНФОРМАТИЗАЦИЯ»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5510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Укрепление материально-технической базы, %</a:t>
                      </a:r>
                    </a:p>
                    <a:p>
                      <a:endParaRPr lang="ru-RU" sz="1400" kern="1200" dirty="0" smtClean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8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</a:tr>
              <a:tr h="4812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98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62104"/>
              </p:ext>
            </p:extLst>
          </p:nvPr>
        </p:nvGraphicFramePr>
        <p:xfrm>
          <a:off x="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«БЕЗОПАСНОСТЬ ДОРОЖНОГО ДВИЖЕНИЯ»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Социальный риск (число лиц, погибших в ДТП), человек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26030"/>
              </p:ext>
            </p:extLst>
          </p:nvPr>
        </p:nvGraphicFramePr>
        <p:xfrm>
          <a:off x="0" y="4725144"/>
          <a:ext cx="2987826" cy="193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«ГАРМОНИЗАЦИЯ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Количество организационно-</a:t>
                      </a:r>
                      <a:r>
                        <a:rPr lang="ru-RU" sz="1400" kern="1200" dirty="0" err="1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администра</a:t>
                      </a: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-</a:t>
                      </a:r>
                      <a:r>
                        <a:rPr lang="ru-RU" sz="1400" kern="1200" dirty="0" err="1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тивных</a:t>
                      </a: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и профилактических мероприятий по предупреждению экстремистских проявлений среди населения,</a:t>
                      </a:r>
                      <a:r>
                        <a:rPr lang="ru-RU" sz="1400" kern="12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количество мероприятий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16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37867"/>
              </p:ext>
            </p:extLst>
          </p:nvPr>
        </p:nvGraphicFramePr>
        <p:xfrm>
          <a:off x="6191673" y="476672"/>
          <a:ext cx="2952327" cy="2304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6506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«ПРОТИВОДЕЙСТВИЯ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НАРКОТИКАМ»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5533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Количество зарегистрированных преступлений и правонарушений в области оборота и употребления наркотических средств, штук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  <a:tr h="477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40338"/>
              </p:ext>
            </p:extLst>
          </p:nvPr>
        </p:nvGraphicFramePr>
        <p:xfrm>
          <a:off x="3131840" y="476672"/>
          <a:ext cx="2952327" cy="23042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33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«ЗАЩИТА НАСЕЛЕНИЯ ОТ ЧС»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912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Уровень готовности сил и средств Адамовского звена ОТП РСЧС, 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38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  <a:tr h="4982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70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65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80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90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100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87232"/>
              </p:ext>
            </p:extLst>
          </p:nvPr>
        </p:nvGraphicFramePr>
        <p:xfrm>
          <a:off x="313184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«ОБЕСПЕЧЕНИЕ ПРАВОПОРЯДКА»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Криминальная пораженность (количество, совершенных преступлений), 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27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21419"/>
              </p:ext>
            </p:extLst>
          </p:nvPr>
        </p:nvGraphicFramePr>
        <p:xfrm>
          <a:off x="6228186" y="2852936"/>
          <a:ext cx="2915814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«УПРАВЛЕНИЕ ФИНАНСАМИ»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Оборот розничной торговли на душу населения, тыс. рублей.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232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06746"/>
              </p:ext>
            </p:extLst>
          </p:nvPr>
        </p:nvGraphicFramePr>
        <p:xfrm>
          <a:off x="3131840" y="4725144"/>
          <a:ext cx="2987826" cy="1932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МП «ПРОТИВОДЕЙТСВИЕ КОРРУПЦИИ»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Доля проведенных заседаний комиссии при главе муниципального образования Адамовский район Оренбургской области по противодействию коррупции, % 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93858"/>
              </p:ext>
            </p:extLst>
          </p:nvPr>
        </p:nvGraphicFramePr>
        <p:xfrm>
          <a:off x="6228186" y="4725144"/>
          <a:ext cx="2915814" cy="1932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23279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«УКРЕПЛЕНИЕ ЗДОРОВЬЯ»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Доля населения</a:t>
                      </a:r>
                      <a:r>
                        <a:rPr lang="ru-RU" sz="1400" kern="12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охваченного профилактическими мероприятиями, направленными на снижение инфекционных заболеваний</a:t>
                      </a: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, 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26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29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32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35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40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574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hnschrift Condensed" pitchFamily="34" charset="0"/>
              </a:rPr>
              <a:t>Межбюджетные трансферты муниципального образования Адамовский район </a:t>
            </a:r>
            <a:endParaRPr lang="ru-RU" sz="24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03018"/>
              </p:ext>
            </p:extLst>
          </p:nvPr>
        </p:nvGraphicFramePr>
        <p:xfrm>
          <a:off x="35496" y="682659"/>
          <a:ext cx="9108504" cy="2761328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3264066"/>
                <a:gridCol w="1948146"/>
                <a:gridCol w="1948146"/>
                <a:gridCol w="1948146"/>
              </a:tblGrid>
              <a:tr h="413606">
                <a:tc rowSpan="2">
                  <a:txBody>
                    <a:bodyPr/>
                    <a:lstStyle/>
                    <a:p>
                      <a:pPr marL="1809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Межбюджетные трансферты, в том числе:</a:t>
                      </a:r>
                      <a:endParaRPr lang="ru-RU" sz="2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202</a:t>
                      </a:r>
                      <a:r>
                        <a:rPr lang="en-US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3</a:t>
                      </a:r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202</a:t>
                      </a:r>
                      <a:r>
                        <a:rPr lang="en-US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4</a:t>
                      </a:r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202</a:t>
                      </a:r>
                      <a:r>
                        <a:rPr lang="en-US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5</a:t>
                      </a:r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1477">
                <a:tc vMerge="1">
                  <a:txBody>
                    <a:bodyPr/>
                    <a:lstStyle/>
                    <a:p>
                      <a:pPr marL="1809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84 580,0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62 939,0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61 138,0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6209">
                <a:tc>
                  <a:txBody>
                    <a:bodyPr/>
                    <a:lstStyle/>
                    <a:p>
                      <a:pPr marL="529200" lvl="1" indent="0" algn="l" fontAlgn="b"/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Дотации бюджетам сельских поселений на   выравнивание бюджетной обеспеченности 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70 110,0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62 939,0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61 138,0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80000">
                <a:tc>
                  <a:txBody>
                    <a:bodyPr/>
                    <a:lstStyle/>
                    <a:p>
                      <a:pPr marL="529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Иные дотации бюджетам сельских поселений, в том числе:</a:t>
                      </a:r>
                      <a:endParaRPr lang="ru-RU" sz="14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14 080,0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80000">
                <a:tc>
                  <a:txBody>
                    <a:bodyPr/>
                    <a:lstStyle/>
                    <a:p>
                      <a:pPr marL="1000125" lvl="2" indent="0" algn="l" fontAlgn="b"/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3573016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11317911"/>
              </p:ext>
            </p:extLst>
          </p:nvPr>
        </p:nvGraphicFramePr>
        <p:xfrm>
          <a:off x="0" y="3501008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76456" y="17934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с.18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hnschrift Condensed" pitchFamily="34" charset="0"/>
              </a:rPr>
              <a:t>Сведения о реализации национальных (приоритетных) проектов </a:t>
            </a:r>
            <a:endParaRPr lang="ru-RU" sz="24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76456" y="17934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с.19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8" y="988375"/>
            <a:ext cx="2551048" cy="5634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19043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НАЦИОНАЛЬНЫЕ ПРОЕКТЫ</a:t>
            </a:r>
            <a:endParaRPr lang="ru-RU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4615151"/>
              </p:ext>
            </p:extLst>
          </p:nvPr>
        </p:nvGraphicFramePr>
        <p:xfrm>
          <a:off x="3203848" y="803709"/>
          <a:ext cx="5760640" cy="370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18" y="4653136"/>
            <a:ext cx="2316475" cy="192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5"/>
            <a:ext cx="2042202" cy="192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35887"/>
            <a:ext cx="2132856" cy="204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0395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Содержание</a:t>
            </a:r>
            <a:endParaRPr lang="ru-RU" sz="2800" b="1" dirty="0">
              <a:latin typeface="Bahnschrif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7"/>
            <a:ext cx="874948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Глоссарий……………………………………………………………………………………………..………….3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Административно-территориальное деление муниципального образования Адамовский район……………………………………………………………………………...........................4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Прогноз социально-экономического развития……………………………………………………….5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бюджетной и налоговой политики……………………………………..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характеристики бюджета…………………………………………………………………….7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Налоговые и неналоговые доходы бюджета…………………………………………………………8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Безвозмездные поступления от других бюджетов…………………………………………………9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Ведомственная структура расходов бюджета………………………………………………….…..10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расходов бюджета по разделам и подразделам………………….……………11-12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Расходы бюджета по целевым группам…………………………………………….………………..13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Расходы бюджета в рамках муниципальных программ………………………..............…14-15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Сведения о целевых показателях муниципальных программ……………………....……16-17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Межбюджетные трансферты ……………………………………………………………………………18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Сведения о реализации национальных (приоритетных)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проектов…………………….19-20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Долговая политика муниципального образования……………………………………………….21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Сведения об оценке объема предоставляемых налоговых льгот……………………...……22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финансами…....23</a:t>
            </a:r>
          </a:p>
          <a:p>
            <a:pPr lvl="0"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информация..………………………………………………………………………………...24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7655" y="17934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hnschrift Condensed" pitchFamily="34" charset="0"/>
              </a:rPr>
              <a:t>Сведения о реализации национальных (приоритетных) проектов </a:t>
            </a:r>
            <a:endParaRPr lang="ru-RU" sz="24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04448" y="17934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с.20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8" y="988375"/>
            <a:ext cx="2551048" cy="5634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19043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ahnschrift Condensed" panose="020B0502040204020203" pitchFamily="34" charset="0"/>
              </a:rPr>
              <a:t>НАЦИОНАЛЬНЫЕ ПРОЕКТЫ</a:t>
            </a:r>
            <a:endParaRPr lang="ru-RU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2523063"/>
              </p:ext>
            </p:extLst>
          </p:nvPr>
        </p:nvGraphicFramePr>
        <p:xfrm>
          <a:off x="3203848" y="803709"/>
          <a:ext cx="5760640" cy="370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52440"/>
            <a:ext cx="4248472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35862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hnschrift Condensed" pitchFamily="34" charset="0"/>
              </a:rPr>
              <a:t>Долговая политика муниципального образования  Адамовский район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179512" y="98072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45144" y="17934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с.21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2" name="Рисунок 11" descr="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293096"/>
            <a:ext cx="919342" cy="9565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sticker-png-cash-icon-money-icon-design-finance-petty-cash-blackandwhite-hand-li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8384" y="4221088"/>
            <a:ext cx="894706" cy="959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4626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Сведения об оценке объема предоставляемых налоговых льгот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67783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023290"/>
              </p:ext>
            </p:extLst>
          </p:nvPr>
        </p:nvGraphicFramePr>
        <p:xfrm>
          <a:off x="0" y="548677"/>
          <a:ext cx="9144000" cy="630932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77169"/>
                <a:gridCol w="1332876"/>
                <a:gridCol w="1443444"/>
                <a:gridCol w="1554851"/>
                <a:gridCol w="1517830"/>
                <a:gridCol w="1517830"/>
              </a:tblGrid>
              <a:tr h="4356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Наименование ППО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Наименования налогов, по которым предусматриваются налоговые льготы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Размер налоговой ставки (в %)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Сумма </a:t>
                      </a:r>
                      <a:r>
                        <a:rPr lang="ru-RU" sz="1600" dirty="0" smtClean="0">
                          <a:latin typeface="Bahnschrift Condensed" pitchFamily="34" charset="0"/>
                        </a:rPr>
                        <a:t>льгот  (тыс</a:t>
                      </a:r>
                      <a:r>
                        <a:rPr lang="ru-RU" sz="1600" dirty="0">
                          <a:latin typeface="Bahnschrift Condensed" pitchFamily="34" charset="0"/>
                        </a:rPr>
                        <a:t>. рублей)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2000" b="1" dirty="0">
                          <a:latin typeface="Bahnschrift Condensed" pitchFamily="34" charset="0"/>
                        </a:rPr>
                        <a:t>год</a:t>
                      </a:r>
                      <a:endParaRPr lang="ru-RU" sz="2000" b="1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Bahnschrift Condensed" pitchFamily="34" charset="0"/>
                        </a:rPr>
                        <a:t>2024 год</a:t>
                      </a:r>
                      <a:endParaRPr lang="ru-RU" sz="2000" b="1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Bahnschrift Condensed" pitchFamily="34" charset="0"/>
                        </a:rPr>
                        <a:t>2025 </a:t>
                      </a:r>
                      <a:r>
                        <a:rPr lang="ru-RU" sz="2000" b="1" dirty="0">
                          <a:latin typeface="Bahnschrift Condensed" pitchFamily="34" charset="0"/>
                        </a:rPr>
                        <a:t>год</a:t>
                      </a:r>
                      <a:endParaRPr lang="ru-RU" sz="2000" b="1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Адамовский поссовет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1 591,6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1 591,6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1 591,6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Аниховский сельсовет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1 294,5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1 294,5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1 294,5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Брацлавский сельсовет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961,8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961,8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961,8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Елизаветинский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Комсомольский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887,7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887,7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887,7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003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Майский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262,1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262,1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262,1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Обильновский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689,6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689,6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689,6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Совхозный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212,0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212,0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212,0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Теренсайский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1 008,2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1 008,2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1 008,2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Шильдинский поссовет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117,4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117,4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117,4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631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Юбилейный сельсовет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437,1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437,1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</a:rPr>
                        <a:t>437,1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45145" y="108933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</a:t>
            </a:r>
            <a:endParaRPr lang="ru-RU" sz="2000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61808118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37798" y="467380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с.23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5656" y="94080"/>
            <a:ext cx="6660232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Контактная информация.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Почтовый адрес: 462830 Оренбургская область, Адамовский район, поселок Адамовка, улица 8 марта 11 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Телефон/факс: 8 (353-65) 2-17-36, 2-27-73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Официальный сайт: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2"/>
              </a:rPr>
              <a:t>http://adamfin.ru</a:t>
            </a: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Социальные сети: </a:t>
            </a:r>
            <a:r>
              <a:rPr lang="en-US" dirty="0"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3"/>
              </a:rPr>
              <a:t>vk.com/club211208773</a:t>
            </a: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Адрес электронной почты: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4"/>
              </a:rPr>
              <a:t>finadam@mail.orb.ru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График работы финансового отдела администрации МО Адамовский район: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понедельник-пятница с 9.00 до  17.00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обеденный  перерыв с 13.00 до 14.00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выходные  дни - суббота, воскресенье;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График личного приема граждан заместителя главы по финансово -экономическим вопросам - начальника финансового отдела: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понедельник-пятница с 9.00 до  17.00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обеденный  перерыв с 13.00 до 14.00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выходные  дни - суббота, воскресенье;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  <p:pic>
        <p:nvPicPr>
          <p:cNvPr id="9" name="Рисунок 8" descr="1077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48680"/>
            <a:ext cx="576064" cy="576064"/>
          </a:xfrm>
          <a:prstGeom prst="rect">
            <a:avLst/>
          </a:prstGeom>
        </p:spPr>
      </p:pic>
      <p:pic>
        <p:nvPicPr>
          <p:cNvPr id="12" name="Рисунок 11" descr="1229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961255"/>
            <a:ext cx="432048" cy="432048"/>
          </a:xfrm>
          <a:prstGeom prst="rect">
            <a:avLst/>
          </a:prstGeom>
        </p:spPr>
      </p:pic>
      <p:pic>
        <p:nvPicPr>
          <p:cNvPr id="13" name="Рисунок 12" descr="159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196752"/>
            <a:ext cx="432048" cy="432048"/>
          </a:xfrm>
          <a:prstGeom prst="rect">
            <a:avLst/>
          </a:prstGeom>
        </p:spPr>
      </p:pic>
      <p:pic>
        <p:nvPicPr>
          <p:cNvPr id="15" name="Рисунок 14" descr="1240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341" y="3933056"/>
            <a:ext cx="585606" cy="585606"/>
          </a:xfrm>
          <a:prstGeom prst="rect">
            <a:avLst/>
          </a:prstGeom>
        </p:spPr>
      </p:pic>
      <p:pic>
        <p:nvPicPr>
          <p:cNvPr id="16" name="Рисунок 15" descr="9579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512" y="5373216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145" y="11057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с.24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7" name="Рисунок 16" descr="kisspng-web-development-computer-icons-website-5abbea17879f68.454302141522264599555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9248" y="1772816"/>
            <a:ext cx="476672" cy="476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32141"/>
            <a:ext cx="432048" cy="3934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5536" y="620688"/>
            <a:ext cx="8424936" cy="513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Бюджет</a:t>
            </a:r>
            <a:r>
              <a:rPr lang="ru-RU" dirty="0" smtClean="0">
                <a:latin typeface="Century Gothic" pitchFamily="34" charset="0"/>
              </a:rPr>
              <a:t>  - это план доходов и расходов на определенный период.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Доходы бюджета </a:t>
            </a:r>
            <a:r>
              <a:rPr lang="ru-RU" dirty="0" smtClean="0">
                <a:latin typeface="Century Gothic" pitchFamily="34" charset="0"/>
              </a:rPr>
              <a:t>– поступающие в бюджет денежные средства в виде: налогов,  неналоговых поступлений, безвозмездных поступлений, кредитов.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Расходы бюджета</a:t>
            </a:r>
            <a:r>
              <a:rPr lang="ru-RU" dirty="0" smtClean="0">
                <a:latin typeface="Century Gothic" pitchFamily="34" charset="0"/>
              </a:rPr>
              <a:t> - это денежные средства, направляемые на финансовое обеспечение задач и функций муниципального образования.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Профицит бюджета </a:t>
            </a:r>
            <a:r>
              <a:rPr lang="ru-RU" dirty="0" smtClean="0">
                <a:latin typeface="Century Gothic" pitchFamily="34" charset="0"/>
              </a:rPr>
              <a:t>- превышение доходов бюджета над его расходами.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Дефицит бюджета  </a:t>
            </a:r>
            <a:r>
              <a:rPr lang="ru-RU" dirty="0" smtClean="0">
                <a:latin typeface="Century Gothic" pitchFamily="34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Муниципальная программа</a:t>
            </a:r>
            <a:r>
              <a:rPr lang="ru-RU" dirty="0" smtClean="0">
                <a:latin typeface="Century Gothic" pitchFamily="34" charset="0"/>
              </a:rPr>
              <a:t> - документ стратегического планирования,</a:t>
            </a:r>
          </a:p>
          <a:p>
            <a:pPr algn="just">
              <a:lnSpc>
                <a:spcPct val="70000"/>
              </a:lnSpc>
            </a:pPr>
            <a:r>
              <a:rPr lang="ru-RU" dirty="0" smtClean="0">
                <a:latin typeface="Century Gothic" pitchFamily="34" charset="0"/>
              </a:rPr>
              <a:t>содержащий комплекс планируемых мероприятий, взаимоувязанных по задачам, срокам осуществления, исполнителям и ресурсам.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Расходные обязательства </a:t>
            </a:r>
            <a:r>
              <a:rPr lang="ru-RU" dirty="0" smtClean="0">
                <a:latin typeface="Century Gothic" pitchFamily="34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предоставить физическим или юридическим лицам, органам местного самоуправления средства бюджета.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2928" y="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с.3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Глоссарий</a:t>
            </a:r>
            <a:endParaRPr lang="ru-RU" sz="2800" b="1" dirty="0">
              <a:latin typeface="Bahnschrift Condensed" pitchFamily="34" charset="0"/>
            </a:endParaRPr>
          </a:p>
        </p:txBody>
      </p:sp>
    </p:spTree>
  </p:cSld>
  <p:clrMapOvr>
    <a:masterClrMapping/>
  </p:clrMapOvr>
  <p:transition spd="slow" advTm="132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555555555.jpg"/>
          <p:cNvPicPr>
            <a:picLocks noChangeAspect="1"/>
          </p:cNvPicPr>
          <p:nvPr/>
        </p:nvPicPr>
        <p:blipFill>
          <a:blip r:embed="rId2" cstate="print"/>
          <a:srcRect l="18349" t="15281" r="17288" b="10500"/>
          <a:stretch>
            <a:fillRect/>
          </a:stretch>
        </p:blipFill>
        <p:spPr>
          <a:xfrm>
            <a:off x="0" y="1556792"/>
            <a:ext cx="6660232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4766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Административно-территориальное деление муниципального образования Адамовский район</a:t>
            </a:r>
            <a:endParaRPr lang="ru-RU" sz="2000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Адамовский район расположен на востоке Оренбургской области в 440 км от областного центра. Район занимает площадь 630,0 тысяч гектар, что составляет 5 процентов от территории области. Наибольшая протяженность с севера на юг — 95 км, с запада на восток — 130 км. </a:t>
            </a:r>
            <a:endParaRPr lang="ru-RU" dirty="0" smtClean="0">
              <a:latin typeface="Bahnschrift Condensed" pitchFamily="34" charset="0"/>
              <a:cs typeface="Arial" pitchFamily="34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Адамовский муниципальный район включает  11  муниципальных образований </a:t>
            </a: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сельских поселений:</a:t>
            </a:r>
          </a:p>
          <a:p>
            <a:pPr marL="2243138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ahnschrift Condensed" pitchFamily="34" charset="0"/>
              </a:rPr>
              <a:t>Адамовский и Шильдинский поссоветы; Аниховский, Брацлавский, Елизаветинский, Комсомольский, Майский, Обильновский, Совхозный, Теренсайский и Юбилейный сельсоветы.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5652120" y="2348880"/>
          <a:ext cx="33843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Соединительная линия уступом 27"/>
          <p:cNvCxnSpPr/>
          <p:nvPr/>
        </p:nvCxnSpPr>
        <p:spPr>
          <a:xfrm flipV="1">
            <a:off x="2843808" y="2780928"/>
            <a:ext cx="6048672" cy="1872208"/>
          </a:xfrm>
          <a:prstGeom prst="bentConnector3">
            <a:avLst>
              <a:gd name="adj1" fmla="val 61653"/>
            </a:avLst>
          </a:prstGeom>
          <a:ln w="22225">
            <a:solidFill>
              <a:srgbClr val="C00000"/>
            </a:solidFill>
            <a:prstDash val="dash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2924944"/>
            <a:ext cx="223224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Condensed" pitchFamily="34" charset="0"/>
              </a:rPr>
              <a:t>Численность населения на 1 января 2022 года составляет:</a:t>
            </a:r>
          </a:p>
          <a:p>
            <a:r>
              <a:rPr lang="ru-RU" smtClean="0">
                <a:latin typeface="Bahnschrift Condensed" pitchFamily="34" charset="0"/>
              </a:rPr>
              <a:t> 20 331 тыс</a:t>
            </a:r>
            <a:r>
              <a:rPr lang="ru-RU" dirty="0" smtClean="0">
                <a:latin typeface="Bahnschrift Condensed" pitchFamily="34" charset="0"/>
              </a:rPr>
              <a:t>. человек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4293096"/>
            <a:ext cx="223224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Bahnschrift Condensed" pitchFamily="34" charset="0"/>
              </a:rPr>
              <a:t>Район граничит с Кваркенским, Новоорским, Домбаровским, Ясненским и Светлинским районами Оренбургской области и Костанайской областью республики Казахстан.</a:t>
            </a:r>
            <a:endParaRPr lang="ru-RU" dirty="0">
              <a:latin typeface="Bahnschrift Condensed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5724128" y="2780928"/>
            <a:ext cx="864096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88224" y="4725144"/>
            <a:ext cx="0" cy="172819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4914" y="10734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с.4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Condensed" pitchFamily="34" charset="0"/>
              </a:rPr>
              <a:t>Основные показатели прогноза социально-экономического развития</a:t>
            </a:r>
            <a:br>
              <a:rPr lang="ru-RU" sz="1800" b="1" dirty="0" smtClean="0">
                <a:latin typeface="Bahnschrift Condensed" pitchFamily="34" charset="0"/>
              </a:rPr>
            </a:br>
            <a:r>
              <a:rPr lang="ru-RU" sz="1800" b="1" dirty="0" smtClean="0">
                <a:latin typeface="Bahnschrift Condensed" pitchFamily="34" charset="0"/>
              </a:rPr>
              <a:t> муниципального образования Адамовский район</a:t>
            </a:r>
            <a:endParaRPr lang="ru-RU" sz="18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9722" y="24609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с.5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33227428"/>
              </p:ext>
            </p:extLst>
          </p:nvPr>
        </p:nvGraphicFramePr>
        <p:xfrm>
          <a:off x="179512" y="764704"/>
          <a:ext cx="4248472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5084840"/>
              </p:ext>
            </p:extLst>
          </p:nvPr>
        </p:nvGraphicFramePr>
        <p:xfrm>
          <a:off x="4744410" y="3848254"/>
          <a:ext cx="419745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50670282"/>
              </p:ext>
            </p:extLst>
          </p:nvPr>
        </p:nvGraphicFramePr>
        <p:xfrm>
          <a:off x="179513" y="3861048"/>
          <a:ext cx="4248472" cy="281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19507509"/>
              </p:ext>
            </p:extLst>
          </p:nvPr>
        </p:nvGraphicFramePr>
        <p:xfrm>
          <a:off x="4716016" y="764704"/>
          <a:ext cx="4225845" cy="281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92876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182323"/>
              </p:ext>
            </p:extLst>
          </p:nvPr>
        </p:nvGraphicFramePr>
        <p:xfrm>
          <a:off x="4402304" y="1087394"/>
          <a:ext cx="4541962" cy="567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80"/>
            <a:ext cx="9144000" cy="5486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Bahnschrift Condensed" pitchFamily="34" charset="0"/>
              </a:rPr>
              <a:t>Основные направления бюджетной и налоговой политики</a:t>
            </a:r>
            <a:br>
              <a:rPr lang="ru-RU" sz="2200" b="1" dirty="0" smtClean="0">
                <a:latin typeface="Bahnschrift Condensed" pitchFamily="34" charset="0"/>
              </a:rPr>
            </a:br>
            <a:r>
              <a:rPr lang="ru-RU" sz="2200" b="1" dirty="0" smtClean="0">
                <a:latin typeface="Bahnschrift Condensed" pitchFamily="34" charset="0"/>
              </a:rPr>
              <a:t> муниципального образования Адамовский район</a:t>
            </a:r>
            <a:endParaRPr lang="ru-RU" sz="22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59671" y="25135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с.6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60602992"/>
              </p:ext>
            </p:extLst>
          </p:nvPr>
        </p:nvGraphicFramePr>
        <p:xfrm>
          <a:off x="179512" y="1115969"/>
          <a:ext cx="4032448" cy="567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738833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БЮДЖЕТНАЯ ПОЛИТИКА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39" y="738833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НАЛОГОВАЯ ПОЛИТИКА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Основные характеристики бюджета муниципального образования Адамовский район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39722" y="16561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с.7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56013397"/>
              </p:ext>
            </p:extLst>
          </p:nvPr>
        </p:nvGraphicFramePr>
        <p:xfrm>
          <a:off x="107504" y="1124744"/>
          <a:ext cx="48965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32244849"/>
              </p:ext>
            </p:extLst>
          </p:nvPr>
        </p:nvGraphicFramePr>
        <p:xfrm>
          <a:off x="5148064" y="980728"/>
          <a:ext cx="3995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4176" y="980728"/>
            <a:ext cx="1229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</a:rPr>
              <a:t>тыс. рублей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Налоговые и неналоговые доходы бюджета муниципального образования Адамовский район  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99436"/>
              </p:ext>
            </p:extLst>
          </p:nvPr>
        </p:nvGraphicFramePr>
        <p:xfrm>
          <a:off x="0" y="692696"/>
          <a:ext cx="9144001" cy="369973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4740760"/>
                <a:gridCol w="1521812"/>
                <a:gridCol w="1402253"/>
                <a:gridCol w="1479176"/>
              </a:tblGrid>
              <a:tr h="403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2024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2025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69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Налоговые и неналоговые доходы, в том</a:t>
                      </a:r>
                      <a:r>
                        <a:rPr lang="ru-RU" sz="1600" baseline="0" dirty="0" smtClean="0">
                          <a:latin typeface="Bahnschrift Condensed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Bahnschrift Condensed" pitchFamily="34" charset="0"/>
                        </a:rPr>
                        <a:t> числе: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123 967,3</a:t>
                      </a:r>
                      <a:endParaRPr lang="ru-RU" sz="1600" b="1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129 126,5</a:t>
                      </a:r>
                      <a:endParaRPr lang="ru-RU" sz="1600" b="1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134 395,0</a:t>
                      </a:r>
                      <a:endParaRPr lang="ru-RU" sz="1600" b="1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Налог на доходы физических лиц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95 393,0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99 372,2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103 236,7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Налоги на совокупный доход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16 641,5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17 696,5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18 970,5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Государственная  пошлина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3 368,0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3 368,0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3 368,0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73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Доходы от использования имущества, находящегося в государственной  и  муниципальной собственности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7 760,0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7 880,0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8 000,0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Платежи при пользовании природными ресурсами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133,8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133,8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133,8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73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95,0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100,0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100,0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576,0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576,0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576,0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 Black" pitchFamily="34" charset="0"/>
              </a:rPr>
              <a:t>(тыс. рублей)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743657"/>
              </p:ext>
            </p:extLst>
          </p:nvPr>
        </p:nvGraphicFramePr>
        <p:xfrm>
          <a:off x="179512" y="4365104"/>
          <a:ext cx="878497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44532" y="10734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с.8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85325892"/>
              </p:ext>
            </p:extLst>
          </p:nvPr>
        </p:nvGraphicFramePr>
        <p:xfrm>
          <a:off x="5004048" y="764704"/>
          <a:ext cx="413995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Безвозмездные поступления от других бюджетов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65796"/>
              </p:ext>
            </p:extLst>
          </p:nvPr>
        </p:nvGraphicFramePr>
        <p:xfrm>
          <a:off x="0" y="764703"/>
          <a:ext cx="5004046" cy="6093296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766132"/>
                <a:gridCol w="1103834"/>
                <a:gridCol w="1103834"/>
                <a:gridCol w="1030246"/>
              </a:tblGrid>
              <a:tr h="741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2023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2024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 2025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2174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Безвозмездные поступления от других бюджетов,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Bahnschrift Condensed" pitchFamily="34" charset="0"/>
                        </a:rPr>
                        <a:t> том числе: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627 771,9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593 052,7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580 959,1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899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Дотации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203 724,0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173 412,0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176 353,0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160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Субсидии 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33 120,4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36</a:t>
                      </a:r>
                      <a:r>
                        <a:rPr lang="ru-RU" sz="1400" baseline="0" dirty="0" smtClean="0">
                          <a:latin typeface="Bahnschrift Condensed" pitchFamily="34" charset="0"/>
                        </a:rPr>
                        <a:t> 259,7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22 883,3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909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Субвенции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320 201,2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312 654,7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310 996,5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16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Иные </a:t>
                      </a:r>
                      <a:r>
                        <a:rPr lang="ru-RU" sz="1400" dirty="0">
                          <a:latin typeface="Bahnschrift Condensed" pitchFamily="34" charset="0"/>
                        </a:rPr>
                        <a:t>межбюджетные трансферты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ru-RU" sz="1400" baseline="0" dirty="0" smtClean="0">
                          <a:latin typeface="Bahnschrift Condensed" pitchFamily="34" charset="0"/>
                          <a:ea typeface="+mn-ea"/>
                          <a:cs typeface="+mn-cs"/>
                        </a:rPr>
                        <a:t> 726,3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70 726,3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70 726,3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3573016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504" y="4509120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5661248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75602" y="11900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с.9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2921</Words>
  <Application>Microsoft Office PowerPoint</Application>
  <PresentationFormat>Экран (4:3)</PresentationFormat>
  <Paragraphs>1031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Бюджет  для граждан </vt:lpstr>
      <vt:lpstr>Содержание</vt:lpstr>
      <vt:lpstr>Глоссарий</vt:lpstr>
      <vt:lpstr>Административно-территориальное деление муниципального образования Адамовский район</vt:lpstr>
      <vt:lpstr>Основные показатели прогноза социально-экономического развития  муниципального образования Адамовский район</vt:lpstr>
      <vt:lpstr>Основные направления бюджетной и налоговой политики  муниципального образования Адамовский район</vt:lpstr>
      <vt:lpstr>Основные характеристики бюджета муниципального образования Адамовский район</vt:lpstr>
      <vt:lpstr>Налоговые и неналоговые доходы бюджета муниципального образования Адамовский район  </vt:lpstr>
      <vt:lpstr>Безвозмездные поступления от других бюджетов</vt:lpstr>
      <vt:lpstr>Ведомственная структура расходов бюджета муниципального образования Адамовский район</vt:lpstr>
      <vt:lpstr>Структура расходов бюджета по разделам и подразделам  муниципального образования Адамовский район</vt:lpstr>
      <vt:lpstr>Структура расходов бюджета по разделам и подразделам  муниципального образования Адамовский район</vt:lpstr>
      <vt:lpstr>Расходы бюджета муниципального образования Адамовский район по целевым группам</vt:lpstr>
      <vt:lpstr>Расходы бюджета муниципального образования Адамовский район  в рамках муниципальных программ</vt:lpstr>
      <vt:lpstr>Расходы бюджета муниципального образования Адамовский район  в рамках муниципальных программ</vt:lpstr>
      <vt:lpstr>Сведения о отдельных целевых показателях муниципальных программ  </vt:lpstr>
      <vt:lpstr>Сведения о отдельных целевых показателях муниципальных программ  </vt:lpstr>
      <vt:lpstr>Межбюджетные трансферты муниципального образования Адамовский район </vt:lpstr>
      <vt:lpstr>Сведения о реализации национальных (приоритетных) проектов </vt:lpstr>
      <vt:lpstr>Сведения о реализации национальных (приоритетных) проектов </vt:lpstr>
      <vt:lpstr>Долговая политика муниципального образования  Адамовский район</vt:lpstr>
      <vt:lpstr>Сведения об оценке объема предоставляемых налоговых льгот</vt:lpstr>
      <vt:lpstr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основе решения о бюджете муниципального образования Адамовский район на 2020 год и на плановый период 2021 и 2022 годов.</dc:title>
  <dc:creator>Виктор</dc:creator>
  <cp:lastModifiedBy>Виктор</cp:lastModifiedBy>
  <cp:revision>512</cp:revision>
  <cp:lastPrinted>2022-11-22T11:01:06Z</cp:lastPrinted>
  <dcterms:created xsi:type="dcterms:W3CDTF">2020-03-02T05:18:39Z</dcterms:created>
  <dcterms:modified xsi:type="dcterms:W3CDTF">2023-02-01T09:53:39Z</dcterms:modified>
</cp:coreProperties>
</file>