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7" r:id="rId4"/>
    <p:sldId id="257" r:id="rId6"/>
    <p:sldId id="281" r:id="rId7"/>
    <p:sldId id="290" r:id="rId8"/>
    <p:sldId id="259" r:id="rId9"/>
    <p:sldId id="289" r:id="rId10"/>
    <p:sldId id="262" r:id="rId11"/>
    <p:sldId id="263" r:id="rId12"/>
    <p:sldId id="273" r:id="rId13"/>
    <p:sldId id="264" r:id="rId14"/>
    <p:sldId id="292" r:id="rId15"/>
    <p:sldId id="267" r:id="rId16"/>
    <p:sldId id="268" r:id="rId17"/>
    <p:sldId id="269" r:id="rId18"/>
    <p:sldId id="271" r:id="rId19"/>
    <p:sldId id="293" r:id="rId20"/>
    <p:sldId id="282" r:id="rId21"/>
    <p:sldId id="294" r:id="rId22"/>
    <p:sldId id="288" r:id="rId23"/>
    <p:sldId id="275" r:id="rId24"/>
    <p:sldId id="276" r:id="rId25"/>
    <p:sldId id="277" r:id="rId26"/>
  </p:sldIdLst>
  <p:sldSz cx="9144000" cy="6858000" type="screen4x3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2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343"/>
    <a:srgbClr val="FEF6F0"/>
    <a:srgbClr val="FEF2E8"/>
    <a:srgbClr val="F7F5F9"/>
    <a:srgbClr val="F0ECF4"/>
    <a:srgbClr val="F8FAF4"/>
    <a:srgbClr val="FAFBF7"/>
    <a:srgbClr val="9EF3FC"/>
    <a:srgbClr val="D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10" autoAdjust="0"/>
  </p:normalViewPr>
  <p:slideViewPr>
    <p:cSldViewPr showGuides="1">
      <p:cViewPr>
        <p:scale>
          <a:sx n="110" d="100"/>
          <a:sy n="110" d="100"/>
        </p:scale>
        <p:origin x="-1560" y="-126"/>
      </p:cViewPr>
      <p:guideLst>
        <p:guide orient="horz" pos="2169"/>
        <p:guide pos="2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
 (в среднегодовом исчислении, тыс. чел.)
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mtClean="0"/>
                      <a:t>19,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19,0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19.8</c:v>
                </c:pt>
                <c:pt idx="1">
                  <c:v>19.8</c:v>
                </c:pt>
                <c:pt idx="2">
                  <c:v>19.2</c:v>
                </c:pt>
                <c:pt idx="3">
                  <c:v>19.2</c:v>
                </c:pt>
                <c:pt idx="4">
                  <c:v>19.2</c:v>
                </c:pt>
                <c:pt idx="5" c:formatCode="#,##0.0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40480"/>
        <c:axId val="129542016"/>
      </c:barChart>
      <c:catAx>
        <c:axId val="1295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9542016"/>
        <c:crosses val="autoZero"/>
        <c:auto val="1"/>
        <c:lblAlgn val="ctr"/>
        <c:lblOffset val="100"/>
        <c:noMultiLvlLbl val="0"/>
      </c:catAx>
      <c:valAx>
        <c:axId val="129542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29540480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e33a767b-a826-462b-8cee-9eabd2b9afce}"/>
      </c:ext>
    </c:extLst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lang="ru-RU" sz="14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 smtClean="0"/>
              <a:t>Ввод в действие жилых домов    </a:t>
            </a:r>
            <a:endParaRPr lang="ru-RU" sz="1400" dirty="0" smtClean="0"/>
          </a:p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 smtClean="0"/>
              <a:t>(тыс. кв. м.)</a:t>
            </a:r>
            <a:r>
              <a:rPr lang="ru-RU" sz="1400" dirty="0"/>
              <a:t>
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в действие жилых домов
 (тыс. кв.м.)
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1.42</c:v>
                </c:pt>
                <c:pt idx="1">
                  <c:v>0.8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171264"/>
        <c:axId val="132172800"/>
      </c:barChart>
      <c:catAx>
        <c:axId val="13217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2172800"/>
        <c:crosses val="autoZero"/>
        <c:auto val="1"/>
        <c:lblAlgn val="ctr"/>
        <c:lblOffset val="100"/>
        <c:noMultiLvlLbl val="0"/>
      </c:catAx>
      <c:valAx>
        <c:axId val="13217280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2171264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e2e7da16-f20e-438c-bb1f-da772825e614}"/>
      </c:ext>
    </c:extLst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lang="ru-RU" sz="14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
 тыс.руб.)
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28.6</c:v>
                </c:pt>
                <c:pt idx="1">
                  <c:v>34.9</c:v>
                </c:pt>
                <c:pt idx="2">
                  <c:v>41.7</c:v>
                </c:pt>
                <c:pt idx="3">
                  <c:v>45</c:v>
                </c:pt>
                <c:pt idx="4">
                  <c:v>48</c:v>
                </c:pt>
                <c:pt idx="5">
                  <c:v>50.9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59840"/>
        <c:axId val="132678016"/>
      </c:barChart>
      <c:catAx>
        <c:axId val="1326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2678016"/>
        <c:crosses val="autoZero"/>
        <c:auto val="1"/>
        <c:lblAlgn val="ctr"/>
        <c:lblOffset val="100"/>
        <c:noMultiLvlLbl val="0"/>
      </c:catAx>
      <c:valAx>
        <c:axId val="13267801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2659840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b4b0b3e5-c796-40b4-b0d7-ae4c1268666e}"/>
      </c:ext>
    </c:extLst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lang="ru-RU" sz="14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зарегистрированной безработицы на конец года (проценты)
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1.5</c:v>
                </c:pt>
                <c:pt idx="1">
                  <c:v>1.5</c:v>
                </c:pt>
                <c:pt idx="2">
                  <c:v>0.8</c:v>
                </c:pt>
                <c:pt idx="3">
                  <c:v>0.8</c:v>
                </c:pt>
                <c:pt idx="4">
                  <c:v>0.7</c:v>
                </c:pt>
                <c:pt idx="5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722688"/>
        <c:axId val="132724224"/>
      </c:barChart>
      <c:catAx>
        <c:axId val="13272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2724224"/>
        <c:crosses val="autoZero"/>
        <c:auto val="1"/>
        <c:lblAlgn val="ctr"/>
        <c:lblOffset val="100"/>
        <c:noMultiLvlLbl val="0"/>
      </c:catAx>
      <c:valAx>
        <c:axId val="13272422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132722688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0b0dec32-127e-493d-916e-76219c18cd2f}"/>
      </c:ext>
    </c:extLst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lang="ru-RU" sz="1400">
          <a:latin typeface="Times New Roman" panose="02020603050405020304" pitchFamily="18" charset="0"/>
          <a:cs typeface="Times New Roman" panose="02020603050405020304" pitchFamily="18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901868298191"/>
                      <c:h val="0.0924264392563977"/>
                    </c:manualLayout>
                  </c15:layout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584045390116"/>
                      <c:h val="0.092426439256397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195461088465881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723639217445"/>
                      <c:h val="0.09242643925639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Microsoft YaHei Light" panose="020B0502040204020203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2027</c:v>
                </c:pt>
                <c:pt idx="1">
                  <c:v>2026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904886.4</c:v>
                </c:pt>
                <c:pt idx="1">
                  <c:v>898583.6</c:v>
                </c:pt>
                <c:pt idx="2">
                  <c:v>952606.8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2347585147"/>
                      <c:h val="0.0924264392563977"/>
                    </c:manualLayout>
                  </c15:layout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804435306271"/>
                      <c:h val="0.092426439256397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219297806571477"/>
                  <c:y val="0.001562765881146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06352454093"/>
                      <c:h val="0.09242643925639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Microsoft YaHei Light" panose="020B0502040204020203" pitchFamily="34" charset="-122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2027</c:v>
                </c:pt>
                <c:pt idx="1">
                  <c:v>2026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904886.4</c:v>
                </c:pt>
                <c:pt idx="1">
                  <c:v>898583.6</c:v>
                </c:pt>
                <c:pt idx="2">
                  <c:v>952606.8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48992"/>
        <c:axId val="133754880"/>
      </c:barChart>
      <c:catAx>
        <c:axId val="133748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Microsoft YaHei Light" panose="020B0502040204020203" pitchFamily="34" charset="-122"/>
                <a:cs typeface="+mn-cs"/>
              </a:defRPr>
            </a:pPr>
          </a:p>
        </c:txPr>
        <c:crossAx val="133754880"/>
        <c:crosses val="autoZero"/>
        <c:auto val="1"/>
        <c:lblAlgn val="ctr"/>
        <c:lblOffset val="100"/>
        <c:noMultiLvlLbl val="0"/>
      </c:catAx>
      <c:valAx>
        <c:axId val="13375488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Microsoft YaHei Light" panose="020B0502040204020203" pitchFamily="34" charset="-122"/>
                <a:cs typeface="+mn-cs"/>
              </a:defRPr>
            </a:pPr>
          </a:p>
        </c:txPr>
        <c:crossAx val="133748992"/>
        <c:crosses val="autoZero"/>
        <c:crossBetween val="between"/>
      </c:valAx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Microsoft YaHei Light" panose="020B0502040204020203" pitchFamily="34" charset="-122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c29d66d-d379-4ac9-91df-a9703a26a332}"/>
      </c:ext>
    </c:extLst>
  </c:chart>
  <c:txPr>
    <a:bodyPr/>
    <a:lstStyle/>
    <a:p>
      <a:pPr>
        <a:defRPr lang="ru-RU" sz="1800">
          <a:latin typeface="Bahnschrift Condensed" panose="020B0502040204020203" pitchFamily="34" charset="0"/>
          <a:ea typeface="Microsoft YaHei Light" panose="020B0502040204020203" pitchFamily="34" charset="-122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39366573113006"/>
          <c:y val="0.0275101729073335"/>
          <c:w val="0.920161193382885"/>
          <c:h val="0.813015464744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0.0059994472381028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175083.5</c:v>
                </c:pt>
                <c:pt idx="1">
                  <c:v>185421.4</c:v>
                </c:pt>
                <c:pt idx="2">
                  <c:v>196766.7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21248"/>
        <c:axId val="133622784"/>
      </c:barChart>
      <c:catAx>
        <c:axId val="13362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0" i="0" u="none" strike="noStrike" kern="1200" baseline="0">
                <a:solidFill>
                  <a:schemeClr val="tx1"/>
                </a:solidFill>
                <a:latin typeface="Bahnschrift SemiBold Condensed" panose="020B0502040204020203" pitchFamily="34" charset="0"/>
                <a:ea typeface="+mn-ea"/>
                <a:cs typeface="+mn-cs"/>
              </a:defRPr>
            </a:pPr>
          </a:p>
        </c:txPr>
        <c:crossAx val="133622784"/>
        <c:crosses val="autoZero"/>
        <c:auto val="1"/>
        <c:lblAlgn val="ctr"/>
        <c:lblOffset val="100"/>
        <c:noMultiLvlLbl val="0"/>
      </c:catAx>
      <c:valAx>
        <c:axId val="13362278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Bahnschrift SemiBold Condensed" panose="020B0502040204020203" pitchFamily="34" charset="0"/>
                <a:ea typeface="+mn-ea"/>
                <a:cs typeface="+mn-cs"/>
              </a:defRPr>
            </a:pPr>
          </a:p>
        </c:txPr>
        <c:crossAx val="133621248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b27e0895-df8a-4752-bd99-5d20b44e75a8}"/>
      </c:ext>
    </c:extLst>
  </c:chart>
  <c:txPr>
    <a:bodyPr/>
    <a:lstStyle/>
    <a:p>
      <a:pPr>
        <a:defRPr lang="ru-RU" sz="1800">
          <a:latin typeface="Bahnschrift SemiBold Condensed" panose="020B0502040204020203" pitchFamily="34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dk1"/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777523.3</c:v>
                </c:pt>
                <c:pt idx="1">
                  <c:v>713162.2</c:v>
                </c:pt>
                <c:pt idx="2">
                  <c:v>708119.7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95136"/>
        <c:axId val="134001024"/>
      </c:barChart>
      <c:catAx>
        <c:axId val="1339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dk1"/>
                </a:solidFill>
                <a:latin typeface="Bahnschrift SemiBold Condensed" panose="020B0502040204020203" pitchFamily="34" charset="0"/>
                <a:ea typeface="+mn-ea"/>
                <a:cs typeface="+mn-cs"/>
              </a:defRPr>
            </a:pPr>
          </a:p>
        </c:txPr>
        <c:crossAx val="134001024"/>
        <c:crosses val="autoZero"/>
        <c:auto val="1"/>
        <c:lblAlgn val="ctr"/>
        <c:lblOffset val="100"/>
        <c:noMultiLvlLbl val="0"/>
      </c:catAx>
      <c:valAx>
        <c:axId val="13400102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dk1"/>
                </a:solidFill>
                <a:latin typeface="Bahnschrift SemiBold Condensed" panose="020B0502040204020203" pitchFamily="34" charset="0"/>
                <a:ea typeface="+mn-ea"/>
                <a:cs typeface="+mn-cs"/>
              </a:defRPr>
            </a:pPr>
          </a:p>
        </c:txPr>
        <c:crossAx val="133995136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4237b493-3533-4470-92de-b24515cac13c}"/>
      </c:ext>
    </c:extLst>
  </c:chart>
  <c:spPr>
    <a:noFill/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lang="ru-RU">
          <a:solidFill>
            <a:schemeClr val="dk1"/>
          </a:solidFill>
          <a:latin typeface="Bahnschrift SemiBold Condensed" panose="020B0502040204020203" pitchFamily="34" charset="0"/>
          <a:ea typeface="+mn-ea"/>
          <a:cs typeface="+mn-cs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0.0334407259328199"/>
                  <c:y val="-0.06195412048233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682708287827994"/>
                  <c:y val="-0.048157398465697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38290724508305"/>
                  <c:y val="-0.02312510148445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26060076543937"/>
                  <c:y val="0.1009553069601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289062574193487"/>
                  <c:y val="0.033919664196855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88224009724689"/>
                  <c:y val="-0.03635101797805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695780586710225"/>
                  <c:y val="-0.054944749728662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СД</c:v>
                </c:pt>
                <c:pt idx="2">
                  <c:v>ФО</c:v>
                </c:pt>
                <c:pt idx="3">
                  <c:v>КРК</c:v>
                </c:pt>
                <c:pt idx="4">
                  <c:v>РОО</c:v>
                </c:pt>
                <c:pt idx="5">
                  <c:v>ОК</c:v>
                </c:pt>
                <c:pt idx="6">
                  <c:v>УУР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133297.9</c:v>
                </c:pt>
                <c:pt idx="1">
                  <c:v>300</c:v>
                </c:pt>
                <c:pt idx="2">
                  <c:v>127935</c:v>
                </c:pt>
                <c:pt idx="3">
                  <c:v>1362.5</c:v>
                </c:pt>
                <c:pt idx="4">
                  <c:v>582521.2</c:v>
                </c:pt>
                <c:pt idx="5">
                  <c:v>107190.2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b"/>
      <c:layout>
        <c:manualLayout>
          <c:xMode val="edge"/>
          <c:yMode val="edge"/>
          <c:x val="0.0698028946143838"/>
          <c:y val="0.704888559390837"/>
          <c:w val="0.884515997302918"/>
          <c:h val="0.281544571970636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Bahnschrift Condensed" panose="020B0502040204020203" pitchFamily="34" charset="0"/>
              <a:ea typeface="+mn-ea"/>
              <a:cs typeface="+mn-cs"/>
            </a:defRPr>
          </a:pPr>
        </a:p>
      </c:txPr>
    </c:legend>
    <c:plotVisOnly val="1"/>
    <c:dispBlanksAs val="zero"/>
    <c:showDLblsOverMax val="0"/>
    <c:extLst>
      <c:ext uri="{0b15fc19-7d7d-44ad-8c2d-2c3a37ce22c3}">
        <chartProps xmlns="https://web.wps.cn/et/2018/main" chartId="{9732c97e-c3b1-4fca-96af-d24faec6aca6}"/>
      </c:ext>
    </c:extLst>
  </c:chart>
  <c:txPr>
    <a:bodyPr/>
    <a:lstStyle/>
    <a:p>
      <a:pPr>
        <a:defRPr lang="ru-RU" sz="1800">
          <a:latin typeface="Bahnschrift Condensed" panose="020B0502040204020203" pitchFamily="34" charset="0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trendline>
            <c:spPr>
              <a:ln w="19050" cap="flat" cmpd="sng" algn="ctr">
                <a:solidFill>
                  <a:schemeClr val="accent2">
                    <a:lumMod val="75000"/>
                  </a:schemeClr>
                </a:solidFill>
                <a:prstDash val="dash"/>
                <a:miter lim="800000"/>
                <a:headEnd type="oval"/>
                <a:tailEnd type="oval"/>
              </a:ln>
            </c:spPr>
            <c:trendlineType val="poly"/>
            <c:order val="2"/>
            <c:dispRSqr val="0"/>
            <c:dispEq val="0"/>
          </c:trendline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92080.5</c:v>
                </c:pt>
                <c:pt idx="1">
                  <c:v>67933.5</c:v>
                </c:pt>
                <c:pt idx="2">
                  <c:v>66836.5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77664</c:v>
                </c:pt>
                <c:pt idx="1" c:formatCode="General">
                  <c:v>67817</c:v>
                </c:pt>
                <c:pt idx="2" c:formatCode="General">
                  <c:v>66720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48992"/>
        <c:axId val="137350528"/>
      </c:barChart>
      <c:catAx>
        <c:axId val="13734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</a:p>
        </c:txPr>
        <c:crossAx val="137350528"/>
        <c:crosses val="autoZero"/>
        <c:auto val="1"/>
        <c:lblAlgn val="ctr"/>
        <c:lblOffset val="100"/>
        <c:noMultiLvlLbl val="0"/>
      </c:catAx>
      <c:valAx>
        <c:axId val="137350528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</a:p>
        </c:txPr>
        <c:crossAx val="137348992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0b1c8e30-021b-4fd5-b08c-5cfa8276cbc4}"/>
      </c:ext>
    </c:extLst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4D949-22C6-4A8F-AE9E-49AA885A5DE0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B5A9B-BF71-4C03-B866-1216E1FD428E}">
      <dgm:prSet phldr="0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vert="horz" wrap="square"/>
        <a:p>
          <a:pPr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Bahnschrift Condensed" panose="020B0502040204020203" pitchFamily="34" charset="0"/>
            </a:rPr>
            <a:t>Административный центр - посёлок Адамовка.</a:t>
          </a:r>
          <a:r>
            <a:rPr lang="ru-RU" sz="1400" dirty="0">
              <a:latin typeface="Bahnschrift Condensed" panose="020B0502040204020203" pitchFamily="34" charset="0"/>
            </a:rPr>
            <a:t/>
          </a:r>
          <a:endParaRPr lang="ru-RU" sz="1400" dirty="0">
            <a:latin typeface="Bahnschrift Condensed" panose="020B0502040204020203" pitchFamily="34" charset="0"/>
          </a:endParaRPr>
        </a:p>
      </dgm:t>
    </dgm:pt>
    <dgm:pt modelId="{AF2DD5F7-F9EA-4745-8C53-08B49366908D}" cxnId="{80A9AEB9-CA5E-471F-B3FC-476BA9900C11}" type="parTrans">
      <dgm:prSet/>
      <dgm:spPr/>
      <dgm:t>
        <a:bodyPr/>
        <a:lstStyle/>
        <a:p>
          <a:endParaRPr lang="ru-RU" sz="1600"/>
        </a:p>
      </dgm:t>
    </dgm:pt>
    <dgm:pt modelId="{183D4E53-8BEF-4FF2-90BD-9BF2D058BF39}" cxnId="{80A9AEB9-CA5E-471F-B3FC-476BA9900C11}" type="sibTrans">
      <dgm:prSet/>
      <dgm:spPr/>
      <dgm:t>
        <a:bodyPr/>
        <a:lstStyle/>
        <a:p>
          <a:endParaRPr lang="ru-RU" sz="1600"/>
        </a:p>
      </dgm:t>
    </dgm:pt>
    <dgm:pt modelId="{07D7BFE2-163B-4601-A435-147266BF57F5}" type="pres">
      <dgm:prSet presAssocID="{1894D949-22C6-4A8F-AE9E-49AA885A5D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72D963-D8B5-40B3-AB57-A9BC7506577F}" type="pres">
      <dgm:prSet presAssocID="{351B5A9B-BF71-4C03-B866-1216E1FD428E}" presName="parentText" presStyleLbl="node1" presStyleIdx="0" presStyleCnt="1" custLinFactY="75539" custLinFactNeighborX="-21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9AEB9-CA5E-471F-B3FC-476BA9900C11}" srcId="{1894D949-22C6-4A8F-AE9E-49AA885A5DE0}" destId="{351B5A9B-BF71-4C03-B866-1216E1FD428E}" srcOrd="0" destOrd="0" parTransId="{AF2DD5F7-F9EA-4745-8C53-08B49366908D}" sibTransId="{183D4E53-8BEF-4FF2-90BD-9BF2D058BF39}"/>
    <dgm:cxn modelId="{D52B489F-6580-4F53-9736-C7B3892AFA8A}" type="presOf" srcId="{1894D949-22C6-4A8F-AE9E-49AA885A5DE0}" destId="{07D7BFE2-163B-4601-A435-147266BF57F5}" srcOrd="0" destOrd="0" presId="urn:microsoft.com/office/officeart/2005/8/layout/vList2"/>
    <dgm:cxn modelId="{F74CDF1F-F1B2-4148-A21F-BFEC36533C79}" type="presParOf" srcId="{07D7BFE2-163B-4601-A435-147266BF57F5}" destId="{D172D963-D8B5-40B3-AB57-A9BC7506577F}" srcOrd="0" destOrd="0" presId="urn:microsoft.com/office/officeart/2005/8/layout/vList2"/>
    <dgm:cxn modelId="{1E1F703A-8A63-4F93-BBD8-7E70816A65C0}" type="presOf" srcId="{351B5A9B-BF71-4C03-B866-1216E1FD428E}" destId="{D172D963-D8B5-40B3-AB57-A9BC7506577F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Повышения качества администрирования доходов районного бюджета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gm:t>
    </dgm:pt>
    <dgm:pt modelId="{ECEFD8B3-1C0E-483D-9669-D9C909D58F45}" cxnId="{94FCCDB4-87C6-41C6-B670-482163E74864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D9E9DA9F-04AD-4D83-BDEE-43923B8C8BC0}" cxnId="{94FCCDB4-87C6-41C6-B670-482163E74864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</a:rPr>
            <a:t>Анализ неналоговых платежей</a:t>
          </a:r>
          <a:endParaRPr lang="ru-RU" sz="1200" b="1" dirty="0">
            <a:latin typeface="Century Gothic" panose="020B0502020202020204" pitchFamily="34" charset="0"/>
          </a:endParaRPr>
        </a:p>
      </dgm:t>
    </dgm:pt>
    <dgm:pt modelId="{B132CE82-8E8E-4F5A-B994-7C1C4441AA79}" cxnId="{2E5047F8-F0F2-4563-BDE3-537293056C48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9E943454-3EAF-47BE-92F6-497CAFD17E03}" cxnId="{2E5047F8-F0F2-4563-BDE3-537293056C48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EF6F0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gm:t>
    </dgm:pt>
    <dgm:pt modelId="{AF3F775A-5121-48EC-BEE3-72B325B5351F}" cxnId="{2E828C3C-7240-4443-895B-30516BA21502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8E7CCC5B-2BB5-48F7-B096-28954E6DE00F}" cxnId="{2E828C3C-7240-4443-895B-30516BA21502}" type="sib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EF2E8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Повышение эффективности использования муниципальной собственности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gm:t>
    </dgm:pt>
    <dgm:pt modelId="{2DB3306C-A2D2-4B1E-9A9F-9112C45C5092}" cxnId="{2E18FE11-9E31-42CA-8C9A-79D07BD31D00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884686C2-51C3-4BA0-B48E-0E0CB381D1FA}" cxnId="{2E18FE11-9E31-42CA-8C9A-79D07BD31D00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</a:rPr>
            <a:t>Сокращение недоимки по налогам и арендным платежам</a:t>
          </a:r>
          <a:endParaRPr lang="ru-RU" sz="1200" b="1" dirty="0">
            <a:latin typeface="Century Gothic" panose="020B0502020202020204" pitchFamily="34" charset="0"/>
          </a:endParaRPr>
        </a:p>
      </dgm:t>
    </dgm:pt>
    <dgm:pt modelId="{00AB9BBD-A3C8-4717-981C-172FD9FAC5BD}" cxnId="{FCF96A2B-E291-407D-94F5-5CBA697E5A87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0B0DEBB5-E337-4843-803F-DD5691D1BFEB}" cxnId="{FCF96A2B-E291-407D-94F5-5CBA697E5A87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67E57196-2CD3-41D3-AE87-BBF574D9CD9E}" type="pres">
      <dgm:prSet presAssocID="{240A7C38-22F5-4175-B39C-520BB06E67D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096D5-808D-41CD-94AA-4644E843D1EB}" type="pres">
      <dgm:prSet presAssocID="{54DBB401-AFF7-4859-9DD4-5D3C1920D1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2300-6EEE-4A2E-8335-6A1E74636914}" type="pres">
      <dgm:prSet presAssocID="{D9E9DA9F-04AD-4D83-BDEE-43923B8C8B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B084DC6-6D4C-493A-B414-CB20C99A5EEC}" type="pres">
      <dgm:prSet presAssocID="{D9E9DA9F-04AD-4D83-BDEE-43923B8C8B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6C314DB-BCD9-4733-95A7-B7014923491E}" type="pres">
      <dgm:prSet presAssocID="{B861EE57-782A-4CBB-A2EE-C9D898ADC0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3D330-DBDC-4288-8EE1-F0612B124A5A}" type="pres">
      <dgm:prSet presAssocID="{9E943454-3EAF-47BE-92F6-497CAFD17E0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21309D1-47DA-471F-A559-7BF9D333F876}" type="pres">
      <dgm:prSet presAssocID="{9E943454-3EAF-47BE-92F6-497CAFD17E0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74CC52D-305A-414E-BD25-82366C70093B}" type="pres">
      <dgm:prSet presAssocID="{2387613D-C85E-453F-8FF2-08B6F41C34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5E3F5-CF6B-4A40-9918-2BDE101E7EC8}" type="pres">
      <dgm:prSet presAssocID="{0B0DEBB5-E337-4843-803F-DD5691D1BFE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5F00AD9-AF8B-49F2-94E4-38256FADB717}" type="pres">
      <dgm:prSet presAssocID="{0B0DEBB5-E337-4843-803F-DD5691D1BF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B65E363-AE8E-4289-BA03-9C12126F466D}" type="pres">
      <dgm:prSet presAssocID="{B7508171-3E84-4954-A7A5-C1411111A8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DE35D-B408-4915-BDF6-F6D1370A31C4}" type="pres">
      <dgm:prSet presAssocID="{884686C2-51C3-4BA0-B48E-0E0CB381D1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11A9769-1CBD-45B6-866D-45EC3B8BF1BE}" type="pres">
      <dgm:prSet presAssocID="{884686C2-51C3-4BA0-B48E-0E0CB381D1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3F53832-357D-4B83-B4C5-A45A0BC937CB}" type="pres">
      <dgm:prSet presAssocID="{A870A585-968B-43EF-ABA5-8AD551960E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AB5CD-1145-4F3F-A36A-6F72ADC47245}" type="presOf" srcId="{B7508171-3E84-4954-A7A5-C1411111A822}" destId="{9B65E363-AE8E-4289-BA03-9C12126F466D}" srcOrd="0" destOrd="0" presId="urn:microsoft.com/office/officeart/2005/8/layout/process2"/>
    <dgm:cxn modelId="{E0E3EE2F-3FAC-4E1F-8D83-220C21497C9E}" type="presOf" srcId="{884686C2-51C3-4BA0-B48E-0E0CB381D1FA}" destId="{711A9769-1CBD-45B6-866D-45EC3B8BF1BE}" srcOrd="1" destOrd="0" presId="urn:microsoft.com/office/officeart/2005/8/layout/process2"/>
    <dgm:cxn modelId="{2102F5C4-B26D-4F8C-8399-7CE6B67EB95F}" type="presOf" srcId="{D9E9DA9F-04AD-4D83-BDEE-43923B8C8BC0}" destId="{E68A2300-6EEE-4A2E-8335-6A1E74636914}" srcOrd="0" destOrd="0" presId="urn:microsoft.com/office/officeart/2005/8/layout/process2"/>
    <dgm:cxn modelId="{D4D04898-79E2-47E6-8A9B-BD85242254EB}" type="presOf" srcId="{D9E9DA9F-04AD-4D83-BDEE-43923B8C8BC0}" destId="{CB084DC6-6D4C-493A-B414-CB20C99A5EEC}" srcOrd="1" destOrd="0" presId="urn:microsoft.com/office/officeart/2005/8/layout/process2"/>
    <dgm:cxn modelId="{35C87CBD-A20F-450B-99D1-CC5F1392DF73}" type="presOf" srcId="{0B0DEBB5-E337-4843-803F-DD5691D1BFEB}" destId="{E7F5E3F5-CF6B-4A40-9918-2BDE101E7EC8}" srcOrd="0" destOrd="0" presId="urn:microsoft.com/office/officeart/2005/8/layout/process2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AF2F4C00-B17E-4B85-803C-E20319BAE1BB}" type="presOf" srcId="{884686C2-51C3-4BA0-B48E-0E0CB381D1FA}" destId="{06EDE35D-B408-4915-BDF6-F6D1370A31C4}" srcOrd="0" destOrd="0" presId="urn:microsoft.com/office/officeart/2005/8/layout/process2"/>
    <dgm:cxn modelId="{3C4924D7-E07D-4AD3-933F-0CBA65A2025F}" type="presOf" srcId="{B861EE57-782A-4CBB-A2EE-C9D898ADC0F8}" destId="{46C314DB-BCD9-4733-95A7-B7014923491E}" srcOrd="0" destOrd="0" presId="urn:microsoft.com/office/officeart/2005/8/layout/process2"/>
    <dgm:cxn modelId="{85AABD9F-0A1E-499D-9315-42AEC70B5B80}" type="presOf" srcId="{54DBB401-AFF7-4859-9DD4-5D3C1920D169}" destId="{B6F096D5-808D-41CD-94AA-4644E843D1EB}" srcOrd="0" destOrd="0" presId="urn:microsoft.com/office/officeart/2005/8/layout/process2"/>
    <dgm:cxn modelId="{B80142FE-D48A-4B4D-8E6F-14119C33F42B}" type="presOf" srcId="{0B0DEBB5-E337-4843-803F-DD5691D1BFEB}" destId="{75F00AD9-AF8B-49F2-94E4-38256FADB717}" srcOrd="1" destOrd="0" presId="urn:microsoft.com/office/officeart/2005/8/layout/process2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2E828C3C-7240-4443-895B-30516BA21502}" srcId="{240A7C38-22F5-4175-B39C-520BB06E67D4}" destId="{A870A585-968B-43EF-ABA5-8AD551960EE4}" srcOrd="4" destOrd="0" parTransId="{AF3F775A-5121-48EC-BEE3-72B325B5351F}" sibTransId="{8E7CCC5B-2BB5-48F7-B096-28954E6DE00F}"/>
    <dgm:cxn modelId="{FD83491E-CC01-4A40-BDB8-0192FC067D99}" type="presOf" srcId="{9E943454-3EAF-47BE-92F6-497CAFD17E03}" destId="{A6C3D330-DBDC-4288-8EE1-F0612B124A5A}" srcOrd="0" destOrd="0" presId="urn:microsoft.com/office/officeart/2005/8/layout/process2"/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A334D725-CAD8-4EC5-99F0-E13549BFE9AC}" type="presOf" srcId="{A870A585-968B-43EF-ABA5-8AD551960EE4}" destId="{C3F53832-357D-4B83-B4C5-A45A0BC937CB}" srcOrd="0" destOrd="0" presId="urn:microsoft.com/office/officeart/2005/8/layout/process2"/>
    <dgm:cxn modelId="{0B667A7C-7C3D-4318-9746-DC42C9AC71A0}" type="presOf" srcId="{2387613D-C85E-453F-8FF2-08B6F41C34D6}" destId="{474CC52D-305A-414E-BD25-82366C70093B}" srcOrd="0" destOrd="0" presId="urn:microsoft.com/office/officeart/2005/8/layout/process2"/>
    <dgm:cxn modelId="{2E18FE11-9E31-42CA-8C9A-79D07BD31D00}" srcId="{240A7C38-22F5-4175-B39C-520BB06E67D4}" destId="{B7508171-3E84-4954-A7A5-C1411111A822}" srcOrd="3" destOrd="0" parTransId="{2DB3306C-A2D2-4B1E-9A9F-9112C45C5092}" sibTransId="{884686C2-51C3-4BA0-B48E-0E0CB381D1FA}"/>
    <dgm:cxn modelId="{F65BE394-2FFE-41E1-ACB3-ED568E36A9BC}" type="presOf" srcId="{240A7C38-22F5-4175-B39C-520BB06E67D4}" destId="{67E57196-2CD3-41D3-AE87-BBF574D9CD9E}" srcOrd="0" destOrd="0" presId="urn:microsoft.com/office/officeart/2005/8/layout/process2"/>
    <dgm:cxn modelId="{B845D578-06EA-434D-A6AB-3B67D9E2E770}" type="presOf" srcId="{9E943454-3EAF-47BE-92F6-497CAFD17E03}" destId="{721309D1-47DA-471F-A559-7BF9D333F876}" srcOrd="1" destOrd="0" presId="urn:microsoft.com/office/officeart/2005/8/layout/process2"/>
    <dgm:cxn modelId="{9C5DE238-E772-477C-8611-E8675F955AF4}" type="presParOf" srcId="{67E57196-2CD3-41D3-AE87-BBF574D9CD9E}" destId="{B6F096D5-808D-41CD-94AA-4644E843D1EB}" srcOrd="0" destOrd="0" presId="urn:microsoft.com/office/officeart/2005/8/layout/process2"/>
    <dgm:cxn modelId="{C776C1BE-2DEB-443D-8800-81C159EEB56A}" type="presParOf" srcId="{67E57196-2CD3-41D3-AE87-BBF574D9CD9E}" destId="{E68A2300-6EEE-4A2E-8335-6A1E74636914}" srcOrd="1" destOrd="0" presId="urn:microsoft.com/office/officeart/2005/8/layout/process2"/>
    <dgm:cxn modelId="{A03F8FF9-6908-4822-9471-8B4B2A222A4A}" type="presParOf" srcId="{E68A2300-6EEE-4A2E-8335-6A1E74636914}" destId="{CB084DC6-6D4C-493A-B414-CB20C99A5EEC}" srcOrd="0" destOrd="0" presId="urn:microsoft.com/office/officeart/2005/8/layout/process2"/>
    <dgm:cxn modelId="{479C3669-894C-4EB8-AF3A-AD938DCFD52E}" type="presParOf" srcId="{67E57196-2CD3-41D3-AE87-BBF574D9CD9E}" destId="{46C314DB-BCD9-4733-95A7-B7014923491E}" srcOrd="2" destOrd="0" presId="urn:microsoft.com/office/officeart/2005/8/layout/process2"/>
    <dgm:cxn modelId="{246167F1-E458-4ED0-A134-26B54527281B}" type="presParOf" srcId="{67E57196-2CD3-41D3-AE87-BBF574D9CD9E}" destId="{A6C3D330-DBDC-4288-8EE1-F0612B124A5A}" srcOrd="3" destOrd="0" presId="urn:microsoft.com/office/officeart/2005/8/layout/process2"/>
    <dgm:cxn modelId="{B2860B8D-D09F-4855-B276-2FC5EF62F111}" type="presParOf" srcId="{A6C3D330-DBDC-4288-8EE1-F0612B124A5A}" destId="{721309D1-47DA-471F-A559-7BF9D333F876}" srcOrd="0" destOrd="0" presId="urn:microsoft.com/office/officeart/2005/8/layout/process2"/>
    <dgm:cxn modelId="{2BE226F5-6735-430C-A771-901719E306FB}" type="presParOf" srcId="{67E57196-2CD3-41D3-AE87-BBF574D9CD9E}" destId="{474CC52D-305A-414E-BD25-82366C70093B}" srcOrd="4" destOrd="0" presId="urn:microsoft.com/office/officeart/2005/8/layout/process2"/>
    <dgm:cxn modelId="{507FFB22-A8F1-4CA6-9FE7-9B1ED4C65CD7}" type="presParOf" srcId="{67E57196-2CD3-41D3-AE87-BBF574D9CD9E}" destId="{E7F5E3F5-CF6B-4A40-9918-2BDE101E7EC8}" srcOrd="5" destOrd="0" presId="urn:microsoft.com/office/officeart/2005/8/layout/process2"/>
    <dgm:cxn modelId="{825F731D-88E8-41F9-A37F-0EAE190710D5}" type="presParOf" srcId="{E7F5E3F5-CF6B-4A40-9918-2BDE101E7EC8}" destId="{75F00AD9-AF8B-49F2-94E4-38256FADB717}" srcOrd="0" destOrd="0" presId="urn:microsoft.com/office/officeart/2005/8/layout/process2"/>
    <dgm:cxn modelId="{39DF8930-175E-452C-B470-F8CCB697081A}" type="presParOf" srcId="{67E57196-2CD3-41D3-AE87-BBF574D9CD9E}" destId="{9B65E363-AE8E-4289-BA03-9C12126F466D}" srcOrd="6" destOrd="0" presId="urn:microsoft.com/office/officeart/2005/8/layout/process2"/>
    <dgm:cxn modelId="{6122F0A8-686A-4660-903E-0E69C4BA4424}" type="presParOf" srcId="{67E57196-2CD3-41D3-AE87-BBF574D9CD9E}" destId="{06EDE35D-B408-4915-BDF6-F6D1370A31C4}" srcOrd="7" destOrd="0" presId="urn:microsoft.com/office/officeart/2005/8/layout/process2"/>
    <dgm:cxn modelId="{2AEF0E2E-FA72-4181-B68D-8AD0E7AE099C}" type="presParOf" srcId="{06EDE35D-B408-4915-BDF6-F6D1370A31C4}" destId="{711A9769-1CBD-45B6-866D-45EC3B8BF1BE}" srcOrd="0" destOrd="0" presId="urn:microsoft.com/office/officeart/2005/8/layout/process2"/>
    <dgm:cxn modelId="{3B2BBE0A-7826-4C3C-A4CA-A3D139D78CEC}" type="presParOf" srcId="{67E57196-2CD3-41D3-AE87-BBF574D9CD9E}" destId="{C3F53832-357D-4B83-B4C5-A45A0BC937CB}" srcOrd="8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0A7C38-22F5-4175-B39C-520BB06E67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B401-AFF7-4859-9DD4-5D3C1920D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83A343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Реализация задач, поставленных в указах Президента Российской Федерации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gm:t>
    </dgm:pt>
    <dgm:pt modelId="{ECEFD8B3-1C0E-483D-9669-D9C909D58F45}" cxnId="{94FCCDB4-87C6-41C6-B670-482163E74864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D9E9DA9F-04AD-4D83-BDEE-43923B8C8BC0}" cxnId="{94FCCDB4-87C6-41C6-B670-482163E74864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B861EE57-782A-4CBB-A2EE-C9D898ADC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</a:rPr>
            <a:t>Сохранение социальной направленности бюджета</a:t>
          </a:r>
          <a:endParaRPr lang="ru-RU" sz="1200" b="1" dirty="0">
            <a:latin typeface="Century Gothic" panose="020B0502020202020204" pitchFamily="34" charset="0"/>
          </a:endParaRPr>
        </a:p>
      </dgm:t>
    </dgm:pt>
    <dgm:pt modelId="{B132CE82-8E8E-4F5A-B994-7C1C4441AA79}" cxnId="{2E5047F8-F0F2-4563-BDE3-537293056C48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9E943454-3EAF-47BE-92F6-497CAFD17E03}" cxnId="{2E5047F8-F0F2-4563-BDE3-537293056C48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A870A585-968B-43EF-ABA5-8AD551960EE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8FAF4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Повышение открытости и прозрачности бюджетного процесса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gm:t>
    </dgm:pt>
    <dgm:pt modelId="{AF3F775A-5121-48EC-BEE3-72B325B5351F}" cxnId="{2E828C3C-7240-4443-895B-30516BA21502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8E7CCC5B-2BB5-48F7-B096-28954E6DE00F}" cxnId="{2E828C3C-7240-4443-895B-30516BA21502}" type="sib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B7508171-3E84-4954-A7A5-C1411111A82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Обеспечение сбалансированности бюджета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gm:t>
    </dgm:pt>
    <dgm:pt modelId="{2DB3306C-A2D2-4B1E-9A9F-9112C45C5092}" cxnId="{2E18FE11-9E31-42CA-8C9A-79D07BD31D00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884686C2-51C3-4BA0-B48E-0E0CB381D1FA}" cxnId="{2E18FE11-9E31-42CA-8C9A-79D07BD31D00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2387613D-C85E-453F-8FF2-08B6F41C34D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200" b="1" dirty="0" smtClean="0">
              <a:latin typeface="Century Gothic" panose="020B0502020202020204" pitchFamily="34" charset="0"/>
            </a:rPr>
            <a:t>Повышение эффективности бюджетных расходов </a:t>
          </a:r>
          <a:endParaRPr lang="ru-RU" sz="1200" b="1" dirty="0">
            <a:latin typeface="Century Gothic" panose="020B0502020202020204" pitchFamily="34" charset="0"/>
          </a:endParaRPr>
        </a:p>
      </dgm:t>
    </dgm:pt>
    <dgm:pt modelId="{00AB9BBD-A3C8-4717-981C-172FD9FAC5BD}" cxnId="{FCF96A2B-E291-407D-94F5-5CBA697E5A87}" type="parTrans">
      <dgm:prSet/>
      <dgm:spPr/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0B0DEBB5-E337-4843-803F-DD5691D1BFEB}" cxnId="{FCF96A2B-E291-407D-94F5-5CBA697E5A87}" type="sibTrans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ru-RU" sz="1200" b="1">
            <a:latin typeface="Century Gothic" panose="020B0502020202020204" pitchFamily="34" charset="0"/>
          </a:endParaRPr>
        </a:p>
      </dgm:t>
    </dgm:pt>
    <dgm:pt modelId="{07330566-B349-4026-B628-B22BCC57D963}" type="pres">
      <dgm:prSet presAssocID="{240A7C38-22F5-4175-B39C-520BB06E67D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DDD77C-BECC-4B69-A212-D3B2260273BD}" type="pres">
      <dgm:prSet presAssocID="{54DBB401-AFF7-4859-9DD4-5D3C1920D1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27D38-ED1E-43A0-BFDA-85FBC7C79050}" type="pres">
      <dgm:prSet presAssocID="{D9E9DA9F-04AD-4D83-BDEE-43923B8C8BC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DBEFA70-7CB7-4EC4-87A3-725687E3F02D}" type="pres">
      <dgm:prSet presAssocID="{D9E9DA9F-04AD-4D83-BDEE-43923B8C8BC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7054ED5-779C-4D91-93E1-30433ADF7496}" type="pres">
      <dgm:prSet presAssocID="{B861EE57-782A-4CBB-A2EE-C9D898ADC0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0024E-4683-4DB5-ACBB-74B13D23D2EA}" type="pres">
      <dgm:prSet presAssocID="{9E943454-3EAF-47BE-92F6-497CAFD17E0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42CE5AD-C693-4B5D-9A24-855D2DA3C7A6}" type="pres">
      <dgm:prSet presAssocID="{9E943454-3EAF-47BE-92F6-497CAFD17E0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D0535CD-27A0-4D72-973F-B6F277C65CAA}" type="pres">
      <dgm:prSet presAssocID="{2387613D-C85E-453F-8FF2-08B6F41C34D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6BA9B-C98B-4463-8EE7-85606455B4A6}" type="pres">
      <dgm:prSet presAssocID="{0B0DEBB5-E337-4843-803F-DD5691D1BFE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4543E6-6B8F-480D-A413-23CA8AD5D10D}" type="pres">
      <dgm:prSet presAssocID="{0B0DEBB5-E337-4843-803F-DD5691D1BFE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520E47F-5989-46F1-B1C3-F9F61255C434}" type="pres">
      <dgm:prSet presAssocID="{B7508171-3E84-4954-A7A5-C1411111A8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96B08-0635-420F-90AA-2D1AB08D7B98}" type="pres">
      <dgm:prSet presAssocID="{884686C2-51C3-4BA0-B48E-0E0CB381D1FA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2F40749-7D9F-44C2-A98B-CB1FB206F7B0}" type="pres">
      <dgm:prSet presAssocID="{884686C2-51C3-4BA0-B48E-0E0CB381D1F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C26F965-BB2C-405F-838B-A31741418044}" type="pres">
      <dgm:prSet presAssocID="{A870A585-968B-43EF-ABA5-8AD551960E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023E73-6765-4261-A7EE-76602E1798A6}" type="presOf" srcId="{884686C2-51C3-4BA0-B48E-0E0CB381D1FA}" destId="{C2F40749-7D9F-44C2-A98B-CB1FB206F7B0}" srcOrd="1" destOrd="0" presId="urn:microsoft.com/office/officeart/2005/8/layout/process2"/>
    <dgm:cxn modelId="{4CF08050-BE57-4C01-8202-A637D016157E}" type="presOf" srcId="{0B0DEBB5-E337-4843-803F-DD5691D1BFEB}" destId="{BE96BA9B-C98B-4463-8EE7-85606455B4A6}" srcOrd="0" destOrd="0" presId="urn:microsoft.com/office/officeart/2005/8/layout/process2"/>
    <dgm:cxn modelId="{7931A5D7-ECC5-4350-87F4-2F3A677E4F13}" type="presOf" srcId="{D9E9DA9F-04AD-4D83-BDEE-43923B8C8BC0}" destId="{85527D38-ED1E-43A0-BFDA-85FBC7C79050}" srcOrd="0" destOrd="0" presId="urn:microsoft.com/office/officeart/2005/8/layout/process2"/>
    <dgm:cxn modelId="{00222E82-1235-4C68-B906-9DEAE76CAC73}" type="presOf" srcId="{B861EE57-782A-4CBB-A2EE-C9D898ADC0F8}" destId="{97054ED5-779C-4D91-93E1-30433ADF7496}" srcOrd="0" destOrd="0" presId="urn:microsoft.com/office/officeart/2005/8/layout/process2"/>
    <dgm:cxn modelId="{A11B6B17-0E0F-4D79-A96F-1199F0AA5070}" type="presOf" srcId="{0B0DEBB5-E337-4843-803F-DD5691D1BFEB}" destId="{094543E6-6B8F-480D-A413-23CA8AD5D10D}" srcOrd="1" destOrd="0" presId="urn:microsoft.com/office/officeart/2005/8/layout/process2"/>
    <dgm:cxn modelId="{F9DE2C02-06A9-4493-B714-C25BDE2392A1}" type="presOf" srcId="{240A7C38-22F5-4175-B39C-520BB06E67D4}" destId="{07330566-B349-4026-B628-B22BCC57D963}" srcOrd="0" destOrd="0" presId="urn:microsoft.com/office/officeart/2005/8/layout/process2"/>
    <dgm:cxn modelId="{2E5047F8-F0F2-4563-BDE3-537293056C48}" srcId="{240A7C38-22F5-4175-B39C-520BB06E67D4}" destId="{B861EE57-782A-4CBB-A2EE-C9D898ADC0F8}" srcOrd="1" destOrd="0" parTransId="{B132CE82-8E8E-4F5A-B994-7C1C4441AA79}" sibTransId="{9E943454-3EAF-47BE-92F6-497CAFD17E03}"/>
    <dgm:cxn modelId="{A492DF53-3D30-4D33-9A74-CDCEE8A9B39B}" type="presOf" srcId="{54DBB401-AFF7-4859-9DD4-5D3C1920D169}" destId="{ACDDD77C-BECC-4B69-A212-D3B2260273BD}" srcOrd="0" destOrd="0" presId="urn:microsoft.com/office/officeart/2005/8/layout/process2"/>
    <dgm:cxn modelId="{397464A2-7752-42FA-9FF0-32DEC16BD40D}" type="presOf" srcId="{2387613D-C85E-453F-8FF2-08B6F41C34D6}" destId="{9D0535CD-27A0-4D72-973F-B6F277C65CAA}" srcOrd="0" destOrd="0" presId="urn:microsoft.com/office/officeart/2005/8/layout/process2"/>
    <dgm:cxn modelId="{FCF96A2B-E291-407D-94F5-5CBA697E5A87}" srcId="{240A7C38-22F5-4175-B39C-520BB06E67D4}" destId="{2387613D-C85E-453F-8FF2-08B6F41C34D6}" srcOrd="2" destOrd="0" parTransId="{00AB9BBD-A3C8-4717-981C-172FD9FAC5BD}" sibTransId="{0B0DEBB5-E337-4843-803F-DD5691D1BFEB}"/>
    <dgm:cxn modelId="{8295DAB0-A60E-4226-8019-10C2E33375ED}" type="presOf" srcId="{B7508171-3E84-4954-A7A5-C1411111A822}" destId="{F520E47F-5989-46F1-B1C3-F9F61255C434}" srcOrd="0" destOrd="0" presId="urn:microsoft.com/office/officeart/2005/8/layout/process2"/>
    <dgm:cxn modelId="{2E828C3C-7240-4443-895B-30516BA21502}" srcId="{240A7C38-22F5-4175-B39C-520BB06E67D4}" destId="{A870A585-968B-43EF-ABA5-8AD551960EE4}" srcOrd="4" destOrd="0" parTransId="{AF3F775A-5121-48EC-BEE3-72B325B5351F}" sibTransId="{8E7CCC5B-2BB5-48F7-B096-28954E6DE00F}"/>
    <dgm:cxn modelId="{B8D049EB-4BC6-44F9-A223-EDBDB885164E}" type="presOf" srcId="{A870A585-968B-43EF-ABA5-8AD551960EE4}" destId="{9C26F965-BB2C-405F-838B-A31741418044}" srcOrd="0" destOrd="0" presId="urn:microsoft.com/office/officeart/2005/8/layout/process2"/>
    <dgm:cxn modelId="{94FCCDB4-87C6-41C6-B670-482163E74864}" srcId="{240A7C38-22F5-4175-B39C-520BB06E67D4}" destId="{54DBB401-AFF7-4859-9DD4-5D3C1920D169}" srcOrd="0" destOrd="0" parTransId="{ECEFD8B3-1C0E-483D-9669-D9C909D58F45}" sibTransId="{D9E9DA9F-04AD-4D83-BDEE-43923B8C8BC0}"/>
    <dgm:cxn modelId="{DB81FF90-9495-4E23-A21B-047B12C195F7}" type="presOf" srcId="{9E943454-3EAF-47BE-92F6-497CAFD17E03}" destId="{FA60024E-4683-4DB5-ACBB-74B13D23D2EA}" srcOrd="0" destOrd="0" presId="urn:microsoft.com/office/officeart/2005/8/layout/process2"/>
    <dgm:cxn modelId="{6ECDEE22-2D0C-4422-955A-973460B4C85A}" type="presOf" srcId="{D9E9DA9F-04AD-4D83-BDEE-43923B8C8BC0}" destId="{5DBEFA70-7CB7-4EC4-87A3-725687E3F02D}" srcOrd="1" destOrd="0" presId="urn:microsoft.com/office/officeart/2005/8/layout/process2"/>
    <dgm:cxn modelId="{2E18FE11-9E31-42CA-8C9A-79D07BD31D00}" srcId="{240A7C38-22F5-4175-B39C-520BB06E67D4}" destId="{B7508171-3E84-4954-A7A5-C1411111A822}" srcOrd="3" destOrd="0" parTransId="{2DB3306C-A2D2-4B1E-9A9F-9112C45C5092}" sibTransId="{884686C2-51C3-4BA0-B48E-0E0CB381D1FA}"/>
    <dgm:cxn modelId="{FEF90185-C5FE-4DE6-9297-7919B7E42925}" type="presOf" srcId="{884686C2-51C3-4BA0-B48E-0E0CB381D1FA}" destId="{2EE96B08-0635-420F-90AA-2D1AB08D7B98}" srcOrd="0" destOrd="0" presId="urn:microsoft.com/office/officeart/2005/8/layout/process2"/>
    <dgm:cxn modelId="{A9873C56-F8CE-4CC4-BEDC-2C38102C8DA3}" type="presOf" srcId="{9E943454-3EAF-47BE-92F6-497CAFD17E03}" destId="{A42CE5AD-C693-4B5D-9A24-855D2DA3C7A6}" srcOrd="1" destOrd="0" presId="urn:microsoft.com/office/officeart/2005/8/layout/process2"/>
    <dgm:cxn modelId="{18BB5A44-0B15-40C8-AB05-84BB7089F2E5}" type="presParOf" srcId="{07330566-B349-4026-B628-B22BCC57D963}" destId="{ACDDD77C-BECC-4B69-A212-D3B2260273BD}" srcOrd="0" destOrd="0" presId="urn:microsoft.com/office/officeart/2005/8/layout/process2"/>
    <dgm:cxn modelId="{7CB9345B-32E0-46E2-81FF-772DB4F23C21}" type="presParOf" srcId="{07330566-B349-4026-B628-B22BCC57D963}" destId="{85527D38-ED1E-43A0-BFDA-85FBC7C79050}" srcOrd="1" destOrd="0" presId="urn:microsoft.com/office/officeart/2005/8/layout/process2"/>
    <dgm:cxn modelId="{B304D324-DC7C-4449-8664-543EE0562023}" type="presParOf" srcId="{85527D38-ED1E-43A0-BFDA-85FBC7C79050}" destId="{5DBEFA70-7CB7-4EC4-87A3-725687E3F02D}" srcOrd="0" destOrd="0" presId="urn:microsoft.com/office/officeart/2005/8/layout/process2"/>
    <dgm:cxn modelId="{1D50ABC3-D824-4E9B-B508-E56101A138B9}" type="presParOf" srcId="{07330566-B349-4026-B628-B22BCC57D963}" destId="{97054ED5-779C-4D91-93E1-30433ADF7496}" srcOrd="2" destOrd="0" presId="urn:microsoft.com/office/officeart/2005/8/layout/process2"/>
    <dgm:cxn modelId="{A397B59A-AA07-4A0C-B78A-B37CDE2B1D4A}" type="presParOf" srcId="{07330566-B349-4026-B628-B22BCC57D963}" destId="{FA60024E-4683-4DB5-ACBB-74B13D23D2EA}" srcOrd="3" destOrd="0" presId="urn:microsoft.com/office/officeart/2005/8/layout/process2"/>
    <dgm:cxn modelId="{5EB99EFE-1583-43A9-82E6-D8FA8DC9BFCC}" type="presParOf" srcId="{FA60024E-4683-4DB5-ACBB-74B13D23D2EA}" destId="{A42CE5AD-C693-4B5D-9A24-855D2DA3C7A6}" srcOrd="0" destOrd="0" presId="urn:microsoft.com/office/officeart/2005/8/layout/process2"/>
    <dgm:cxn modelId="{0B005229-D630-4FE9-BDF0-52577DA13712}" type="presParOf" srcId="{07330566-B349-4026-B628-B22BCC57D963}" destId="{9D0535CD-27A0-4D72-973F-B6F277C65CAA}" srcOrd="4" destOrd="0" presId="urn:microsoft.com/office/officeart/2005/8/layout/process2"/>
    <dgm:cxn modelId="{795FBECE-21DC-484F-B865-783BCF3FC33E}" type="presParOf" srcId="{07330566-B349-4026-B628-B22BCC57D963}" destId="{BE96BA9B-C98B-4463-8EE7-85606455B4A6}" srcOrd="5" destOrd="0" presId="urn:microsoft.com/office/officeart/2005/8/layout/process2"/>
    <dgm:cxn modelId="{36E532DA-DECD-4EE6-89DC-B2CDB616C03D}" type="presParOf" srcId="{BE96BA9B-C98B-4463-8EE7-85606455B4A6}" destId="{094543E6-6B8F-480D-A413-23CA8AD5D10D}" srcOrd="0" destOrd="0" presId="urn:microsoft.com/office/officeart/2005/8/layout/process2"/>
    <dgm:cxn modelId="{50CE97B2-D33B-4067-8DCE-39001CC46E89}" type="presParOf" srcId="{07330566-B349-4026-B628-B22BCC57D963}" destId="{F520E47F-5989-46F1-B1C3-F9F61255C434}" srcOrd="6" destOrd="0" presId="urn:microsoft.com/office/officeart/2005/8/layout/process2"/>
    <dgm:cxn modelId="{E47491F6-4493-4C6B-B26D-F0BC6C3E1C3F}" type="presParOf" srcId="{07330566-B349-4026-B628-B22BCC57D963}" destId="{2EE96B08-0635-420F-90AA-2D1AB08D7B98}" srcOrd="7" destOrd="0" presId="urn:microsoft.com/office/officeart/2005/8/layout/process2"/>
    <dgm:cxn modelId="{F2965D74-CA9A-408A-8EDE-D6956BB52C06}" type="presParOf" srcId="{2EE96B08-0635-420F-90AA-2D1AB08D7B98}" destId="{C2F40749-7D9F-44C2-A98B-CB1FB206F7B0}" srcOrd="0" destOrd="0" presId="urn:microsoft.com/office/officeart/2005/8/layout/process2"/>
    <dgm:cxn modelId="{407B623F-8E4A-458A-A7FB-53B84A2ECAE5}" type="presParOf" srcId="{07330566-B349-4026-B628-B22BCC57D963}" destId="{9C26F965-BB2C-405F-838B-A31741418044}" srcOrd="8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06D82-432F-47BF-BEF1-62EFB429F86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3D6AA-B85F-4298-9DC6-867E4D14598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ДОХОДЫ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3FB14883-C036-43AC-B2BD-A85DBDE4F7A0}" cxnId="{9A12268E-E435-4388-B889-8C76C68A51C6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87A58EB-D3E8-485B-AF68-0A3C7C9E0689}" cxnId="{9A12268E-E435-4388-B889-8C76C68A51C6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C2CDEB4-82FC-4084-B7F3-1BBDA65A31A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2025-  952 606,8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14BD6716-14E7-4E0C-9717-04B68A231ED6}" cxnId="{3053746F-6FD2-4DF2-A335-BB5C0033D0D1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2939CFA1-2697-467D-9381-736E0421C51F}" cxnId="{3053746F-6FD2-4DF2-A335-BB5C0033D0D1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4F8CEEED-3FF0-47A0-AF88-6803FBB7B62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РАСХОДЫ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A016FCF5-B041-4E40-8065-8E6834240489}" cxnId="{FD7CAA5B-6699-4337-B5DC-62FF6D7C68DC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74428D73-48AC-4D5D-8B41-F2ECBFE4ED61}" cxnId="{FD7CAA5B-6699-4337-B5DC-62FF6D7C68DC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BDCD1CD-5432-4C81-BAB4-B52477A2C3D6}">
      <dgm:prSet phldrT="[Текст]" custLinFactNeighborX="-118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2025-  952 606,8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5BAAD974-6106-40FF-9515-9EB7A7EB32F1}" cxnId="{84412F22-52D8-40D3-9C30-3D3BB6CD8805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83756C0-A827-47FE-9ACC-E9D6617DA3D7}" cxnId="{84412F22-52D8-40D3-9C30-3D3BB6CD8805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1B2D6E8-B5B7-4C85-AE37-972D588D8BD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Профицит/дефицит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DCA8A433-1C8D-48C1-A0C2-AB6A98AB146A}" cxnId="{4DFBA173-D693-462E-945F-C191814B500E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AAA37CF6-6A86-4987-AEB6-536BF39C00E0}" cxnId="{4DFBA173-D693-462E-945F-C191814B500E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6314B019-E815-4B99-827C-6EC263E0C32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2025-2027- 0,0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047FF7C9-E6D7-4927-B150-EEEDED33604C}" cxnId="{08952CB7-F1A6-44CA-A59A-9031960F6C72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0118FF77-7AD2-425D-A586-3D7DF4CEDBD9}" cxnId="{08952CB7-F1A6-44CA-A59A-9031960F6C72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5049318A-3845-4107-B056-3D28B3CED5F6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2027 – 904 886,4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7978F7F5-9D2C-4937-88D4-5CF1E59EBE2C}" cxnId="{D570115B-8797-4BCC-A05D-A90E15BB5F6B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10AC36F1-4F87-41A7-ABB1-76E68CF76E5B}" cxnId="{D570115B-8797-4BCC-A05D-A90E15BB5F6B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508231BC-AAF5-4FC5-A0FD-2969889B466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2026 – 898 583,6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gm:t>
    </dgm:pt>
    <dgm:pt modelId="{DED93F8D-D1FE-4529-B685-47321B8F4286}" cxnId="{A6B8752E-CB28-42BB-AF8D-BDD7B2E7B8DB}" type="par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A1D6AE71-E52F-48BB-8FC7-4575A376638B}" cxnId="{A6B8752E-CB28-42BB-AF8D-BDD7B2E7B8DB}" type="sibTrans">
      <dgm:prSet/>
      <dgm:spPr/>
      <dgm:t>
        <a:bodyPr/>
        <a:lstStyle/>
        <a:p>
          <a:endParaRPr lang="ru-RU">
            <a:latin typeface="Microsoft YaHei Light" panose="020B0502040204020203" pitchFamily="34" charset="-122"/>
            <a:ea typeface="Microsoft YaHei Light" panose="020B0502040204020203" pitchFamily="34" charset="-122"/>
          </a:endParaRPr>
        </a:p>
      </dgm:t>
    </dgm:pt>
    <dgm:pt modelId="{D54077B8-4A4E-47E7-A985-B69ACAF75B68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2026 – 898 583,6 тыс. рублей</a:t>
          </a:r>
        </a:p>
      </dgm:t>
    </dgm:pt>
    <dgm:pt modelId="{2C3B41A7-2A41-44B0-964D-5E1F153A2962}" cxnId="{78A3C70C-B856-4350-8079-20469CC74744}" type="parTrans">
      <dgm:prSet/>
      <dgm:spPr/>
      <dgm:t>
        <a:bodyPr/>
        <a:lstStyle/>
        <a:p>
          <a:endParaRPr lang="ru-RU"/>
        </a:p>
      </dgm:t>
    </dgm:pt>
    <dgm:pt modelId="{FAD34EE5-DD86-487C-BA12-31A045EFB1EA}" cxnId="{78A3C70C-B856-4350-8079-20469CC74744}" type="sibTrans">
      <dgm:prSet/>
      <dgm:spPr/>
      <dgm:t>
        <a:bodyPr/>
        <a:lstStyle/>
        <a:p>
          <a:endParaRPr lang="ru-RU"/>
        </a:p>
      </dgm:t>
    </dgm:pt>
    <dgm:pt modelId="{7F6F495F-0442-4A04-89C5-E990C71B2E93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2027 – 904 886,4 тыс. рублей</a:t>
          </a:r>
        </a:p>
      </dgm:t>
    </dgm:pt>
    <dgm:pt modelId="{FAC5C9ED-A66A-480D-90A5-8F8CC33D5A28}" cxnId="{2B7682D0-779A-4BF1-B4F6-3B8333C31F7C}" type="parTrans">
      <dgm:prSet/>
      <dgm:spPr/>
      <dgm:t>
        <a:bodyPr/>
        <a:lstStyle/>
        <a:p>
          <a:endParaRPr lang="ru-RU"/>
        </a:p>
      </dgm:t>
    </dgm:pt>
    <dgm:pt modelId="{6C8CD9E5-7B83-4E00-8EBD-F82802E6345D}" cxnId="{2B7682D0-779A-4BF1-B4F6-3B8333C31F7C}" type="sibTrans">
      <dgm:prSet/>
      <dgm:spPr/>
      <dgm:t>
        <a:bodyPr/>
        <a:lstStyle/>
        <a:p>
          <a:endParaRPr lang="ru-RU"/>
        </a:p>
      </dgm:t>
    </dgm:pt>
    <dgm:pt modelId="{FB6D5524-AC3A-4E35-94E2-002C3B5DB17C}" type="pres">
      <dgm:prSet presAssocID="{29406D82-432F-47BF-BEF1-62EFB429F8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D38005-DC5F-4E6C-967F-3DDB5BE1A9AB}" type="pres">
      <dgm:prSet presAssocID="{1643D6AA-B85F-4298-9DC6-867E4D14598C}" presName="comp" presStyleCnt="0"/>
      <dgm:spPr/>
    </dgm:pt>
    <dgm:pt modelId="{DAEEDBE3-5A4B-44BC-82C6-D3385E70E0BC}" type="pres">
      <dgm:prSet presAssocID="{1643D6AA-B85F-4298-9DC6-867E4D14598C}" presName="box" presStyleLbl="node1" presStyleIdx="0" presStyleCnt="3" custLinFactNeighborX="-1181"/>
      <dgm:spPr/>
      <dgm:t>
        <a:bodyPr/>
        <a:lstStyle/>
        <a:p>
          <a:endParaRPr lang="ru-RU"/>
        </a:p>
      </dgm:t>
    </dgm:pt>
    <dgm:pt modelId="{5583C991-A5E7-4B48-8F50-CC830BC541CE}" type="pres">
      <dgm:prSet presAssocID="{1643D6AA-B85F-4298-9DC6-867E4D14598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AACAC0-CAFD-47FF-8E2A-10F2182A0078}" type="pres">
      <dgm:prSet presAssocID="{1643D6AA-B85F-4298-9DC6-867E4D1459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14950-5AD7-4F72-B207-EDF5B034ACD2}" type="pres">
      <dgm:prSet presAssocID="{787A58EB-D3E8-485B-AF68-0A3C7C9E0689}" presName="spacer" presStyleCnt="0"/>
      <dgm:spPr/>
    </dgm:pt>
    <dgm:pt modelId="{49A9F792-F306-4856-AB33-6C1B6DCFEB04}" type="pres">
      <dgm:prSet presAssocID="{4F8CEEED-3FF0-47A0-AF88-6803FBB7B62A}" presName="comp" presStyleCnt="0"/>
      <dgm:spPr/>
    </dgm:pt>
    <dgm:pt modelId="{87AB41CF-640C-4AFC-AB8D-A16F115BE48C}" type="pres">
      <dgm:prSet presAssocID="{4F8CEEED-3FF0-47A0-AF88-6803FBB7B62A}" presName="box" presStyleLbl="node1" presStyleIdx="1" presStyleCnt="3" custLinFactNeighborY="-3333"/>
      <dgm:spPr/>
      <dgm:t>
        <a:bodyPr/>
        <a:lstStyle/>
        <a:p>
          <a:endParaRPr lang="ru-RU"/>
        </a:p>
      </dgm:t>
    </dgm:pt>
    <dgm:pt modelId="{F17D4833-05D5-433D-B2FD-1664EAB031DE}" type="pres">
      <dgm:prSet presAssocID="{4F8CEEED-3FF0-47A0-AF88-6803FBB7B62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1F2915-ABC7-4663-AA46-CFE34E2599C9}" type="pres">
      <dgm:prSet presAssocID="{4F8CEEED-3FF0-47A0-AF88-6803FBB7B62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F723C-B7BA-4972-B277-E3A521069E06}" type="pres">
      <dgm:prSet presAssocID="{74428D73-48AC-4D5D-8B41-F2ECBFE4ED61}" presName="spacer" presStyleCnt="0"/>
      <dgm:spPr/>
    </dgm:pt>
    <dgm:pt modelId="{2D125B77-0FC9-4F48-AB31-BAAF0EFBBAF1}" type="pres">
      <dgm:prSet presAssocID="{11B2D6E8-B5B7-4C85-AE37-972D588D8BD1}" presName="comp" presStyleCnt="0"/>
      <dgm:spPr/>
    </dgm:pt>
    <dgm:pt modelId="{080FF634-9701-439A-A6AE-8E4053A08D5F}" type="pres">
      <dgm:prSet presAssocID="{11B2D6E8-B5B7-4C85-AE37-972D588D8BD1}" presName="box" presStyleLbl="node1" presStyleIdx="2" presStyleCnt="3" custLinFactNeighborX="0" custLinFactNeighborY="-7550"/>
      <dgm:spPr/>
      <dgm:t>
        <a:bodyPr/>
        <a:lstStyle/>
        <a:p>
          <a:endParaRPr lang="ru-RU"/>
        </a:p>
      </dgm:t>
    </dgm:pt>
    <dgm:pt modelId="{925180BB-63F2-4421-BCA8-6A7C7BD1CAE9}" type="pres">
      <dgm:prSet presAssocID="{11B2D6E8-B5B7-4C85-AE37-972D588D8BD1}" presName="img" presStyleLbl="fgImgPlace1" presStyleIdx="2" presStyleCnt="3" custLinFactNeighborX="-1667" custLinFactNeighborY="-972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7B5F30-FC61-414E-91B9-2B544E81B666}" type="pres">
      <dgm:prSet presAssocID="{11B2D6E8-B5B7-4C85-AE37-972D588D8BD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07B97-5D26-47DF-8F42-F955DC3063F5}" type="presOf" srcId="{7F6F495F-0442-4A04-89C5-E990C71B2E93}" destId="{661F2915-ABC7-4663-AA46-CFE34E2599C9}" srcOrd="1" destOrd="3" presId="urn:microsoft.com/office/officeart/2005/8/layout/vList4#1"/>
    <dgm:cxn modelId="{751A194B-C921-421C-8303-7261EC36CE34}" type="presOf" srcId="{508231BC-AAF5-4FC5-A0FD-2969889B4660}" destId="{DAEEDBE3-5A4B-44BC-82C6-D3385E70E0BC}" srcOrd="0" destOrd="2" presId="urn:microsoft.com/office/officeart/2005/8/layout/vList4#1"/>
    <dgm:cxn modelId="{86A935E6-582B-475F-A665-21BE4B221329}" type="presOf" srcId="{1643D6AA-B85F-4298-9DC6-867E4D14598C}" destId="{DAEEDBE3-5A4B-44BC-82C6-D3385E70E0BC}" srcOrd="0" destOrd="0" presId="urn:microsoft.com/office/officeart/2005/8/layout/vList4#1"/>
    <dgm:cxn modelId="{88133A15-0C8D-4A48-9905-249942C4DB08}" type="presOf" srcId="{0BDCD1CD-5432-4C81-BAB4-B52477A2C3D6}" destId="{87AB41CF-640C-4AFC-AB8D-A16F115BE48C}" srcOrd="0" destOrd="1" presId="urn:microsoft.com/office/officeart/2005/8/layout/vList4#1"/>
    <dgm:cxn modelId="{3B02DEFA-7BB9-47B9-8DC0-EA234269C26E}" type="presOf" srcId="{0BDCD1CD-5432-4C81-BAB4-B52477A2C3D6}" destId="{661F2915-ABC7-4663-AA46-CFE34E2599C9}" srcOrd="1" destOrd="1" presId="urn:microsoft.com/office/officeart/2005/8/layout/vList4#1"/>
    <dgm:cxn modelId="{3053746F-6FD2-4DF2-A335-BB5C0033D0D1}" srcId="{1643D6AA-B85F-4298-9DC6-867E4D14598C}" destId="{2C2CDEB4-82FC-4084-B7F3-1BBDA65A31AC}" srcOrd="0" destOrd="0" parTransId="{14BD6716-14E7-4E0C-9717-04B68A231ED6}" sibTransId="{2939CFA1-2697-467D-9381-736E0421C51F}"/>
    <dgm:cxn modelId="{78A3C70C-B856-4350-8079-20469CC74744}" srcId="{4F8CEEED-3FF0-47A0-AF88-6803FBB7B62A}" destId="{D54077B8-4A4E-47E7-A985-B69ACAF75B68}" srcOrd="1" destOrd="0" parTransId="{2C3B41A7-2A41-44B0-964D-5E1F153A2962}" sibTransId="{FAD34EE5-DD86-487C-BA12-31A045EFB1EA}"/>
    <dgm:cxn modelId="{A6B8752E-CB28-42BB-AF8D-BDD7B2E7B8DB}" srcId="{1643D6AA-B85F-4298-9DC6-867E4D14598C}" destId="{508231BC-AAF5-4FC5-A0FD-2969889B4660}" srcOrd="1" destOrd="0" parTransId="{DED93F8D-D1FE-4529-B685-47321B8F4286}" sibTransId="{A1D6AE71-E52F-48BB-8FC7-4575A376638B}"/>
    <dgm:cxn modelId="{4DFBA173-D693-462E-945F-C191814B500E}" srcId="{29406D82-432F-47BF-BEF1-62EFB429F867}" destId="{11B2D6E8-B5B7-4C85-AE37-972D588D8BD1}" srcOrd="2" destOrd="0" parTransId="{DCA8A433-1C8D-48C1-A0C2-AB6A98AB146A}" sibTransId="{AAA37CF6-6A86-4987-AEB6-536BF39C00E0}"/>
    <dgm:cxn modelId="{84412F22-52D8-40D3-9C30-3D3BB6CD8805}" srcId="{4F8CEEED-3FF0-47A0-AF88-6803FBB7B62A}" destId="{0BDCD1CD-5432-4C81-BAB4-B52477A2C3D6}" srcOrd="0" destOrd="0" parTransId="{5BAAD974-6106-40FF-9515-9EB7A7EB32F1}" sibTransId="{083756C0-A827-47FE-9ACC-E9D6617DA3D7}"/>
    <dgm:cxn modelId="{1431AEBC-0E7C-462B-90BC-23A17D0BD517}" type="presOf" srcId="{4F8CEEED-3FF0-47A0-AF88-6803FBB7B62A}" destId="{661F2915-ABC7-4663-AA46-CFE34E2599C9}" srcOrd="1" destOrd="0" presId="urn:microsoft.com/office/officeart/2005/8/layout/vList4#1"/>
    <dgm:cxn modelId="{2B7682D0-779A-4BF1-B4F6-3B8333C31F7C}" srcId="{4F8CEEED-3FF0-47A0-AF88-6803FBB7B62A}" destId="{7F6F495F-0442-4A04-89C5-E990C71B2E93}" srcOrd="2" destOrd="0" parTransId="{FAC5C9ED-A66A-480D-90A5-8F8CC33D5A28}" sibTransId="{6C8CD9E5-7B83-4E00-8EBD-F82802E6345D}"/>
    <dgm:cxn modelId="{16C7DFD3-1278-4838-84E0-F465574A8868}" type="presOf" srcId="{2C2CDEB4-82FC-4084-B7F3-1BBDA65A31AC}" destId="{54AACAC0-CAFD-47FF-8E2A-10F2182A0078}" srcOrd="1" destOrd="1" presId="urn:microsoft.com/office/officeart/2005/8/layout/vList4#1"/>
    <dgm:cxn modelId="{1E22F319-2E89-4FFE-A099-BFB93685D70A}" type="presOf" srcId="{1643D6AA-B85F-4298-9DC6-867E4D14598C}" destId="{54AACAC0-CAFD-47FF-8E2A-10F2182A0078}" srcOrd="1" destOrd="0" presId="urn:microsoft.com/office/officeart/2005/8/layout/vList4#1"/>
    <dgm:cxn modelId="{F05FFB51-B6A1-4930-AD11-C2B0AB78ED59}" type="presOf" srcId="{508231BC-AAF5-4FC5-A0FD-2969889B4660}" destId="{54AACAC0-CAFD-47FF-8E2A-10F2182A0078}" srcOrd="1" destOrd="2" presId="urn:microsoft.com/office/officeart/2005/8/layout/vList4#1"/>
    <dgm:cxn modelId="{6CD60AF7-9C7B-4AD9-B438-A136914BB8D1}" type="presOf" srcId="{4F8CEEED-3FF0-47A0-AF88-6803FBB7B62A}" destId="{87AB41CF-640C-4AFC-AB8D-A16F115BE48C}" srcOrd="0" destOrd="0" presId="urn:microsoft.com/office/officeart/2005/8/layout/vList4#1"/>
    <dgm:cxn modelId="{A8F3D6AA-49B2-4981-9097-40ABC0BE6061}" type="presOf" srcId="{11B2D6E8-B5B7-4C85-AE37-972D588D8BD1}" destId="{080FF634-9701-439A-A6AE-8E4053A08D5F}" srcOrd="0" destOrd="0" presId="urn:microsoft.com/office/officeart/2005/8/layout/vList4#1"/>
    <dgm:cxn modelId="{6F6F3F08-24B3-439E-B7AF-EFE5F90058DC}" type="presOf" srcId="{5049318A-3845-4107-B056-3D28B3CED5F6}" destId="{DAEEDBE3-5A4B-44BC-82C6-D3385E70E0BC}" srcOrd="0" destOrd="3" presId="urn:microsoft.com/office/officeart/2005/8/layout/vList4#1"/>
    <dgm:cxn modelId="{03657B80-DD57-4E13-81E8-B4B35CFEDE70}" type="presOf" srcId="{6314B019-E815-4B99-827C-6EC263E0C327}" destId="{080FF634-9701-439A-A6AE-8E4053A08D5F}" srcOrd="0" destOrd="1" presId="urn:microsoft.com/office/officeart/2005/8/layout/vList4#1"/>
    <dgm:cxn modelId="{D570115B-8797-4BCC-A05D-A90E15BB5F6B}" srcId="{1643D6AA-B85F-4298-9DC6-867E4D14598C}" destId="{5049318A-3845-4107-B056-3D28B3CED5F6}" srcOrd="2" destOrd="0" parTransId="{7978F7F5-9D2C-4937-88D4-5CF1E59EBE2C}" sibTransId="{10AC36F1-4F87-41A7-ABB1-76E68CF76E5B}"/>
    <dgm:cxn modelId="{DBCCF056-6DD6-432B-A1F1-C54A30C0AE57}" type="presOf" srcId="{D54077B8-4A4E-47E7-A985-B69ACAF75B68}" destId="{661F2915-ABC7-4663-AA46-CFE34E2599C9}" srcOrd="1" destOrd="2" presId="urn:microsoft.com/office/officeart/2005/8/layout/vList4#1"/>
    <dgm:cxn modelId="{E4B889E1-49FA-45FC-BA92-70C941C21B7E}" type="presOf" srcId="{6314B019-E815-4B99-827C-6EC263E0C327}" destId="{D37B5F30-FC61-414E-91B9-2B544E81B666}" srcOrd="1" destOrd="1" presId="urn:microsoft.com/office/officeart/2005/8/layout/vList4#1"/>
    <dgm:cxn modelId="{655E6BCA-847D-4DE7-B781-4959B55BFBCE}" type="presOf" srcId="{7F6F495F-0442-4A04-89C5-E990C71B2E93}" destId="{87AB41CF-640C-4AFC-AB8D-A16F115BE48C}" srcOrd="0" destOrd="3" presId="urn:microsoft.com/office/officeart/2005/8/layout/vList4#1"/>
    <dgm:cxn modelId="{1DD2FE85-2E55-489C-AB63-61006F38D1CF}" type="presOf" srcId="{5049318A-3845-4107-B056-3D28B3CED5F6}" destId="{54AACAC0-CAFD-47FF-8E2A-10F2182A0078}" srcOrd="1" destOrd="3" presId="urn:microsoft.com/office/officeart/2005/8/layout/vList4#1"/>
    <dgm:cxn modelId="{08952CB7-F1A6-44CA-A59A-9031960F6C72}" srcId="{11B2D6E8-B5B7-4C85-AE37-972D588D8BD1}" destId="{6314B019-E815-4B99-827C-6EC263E0C327}" srcOrd="0" destOrd="0" parTransId="{047FF7C9-E6D7-4927-B150-EEEDED33604C}" sibTransId="{0118FF77-7AD2-425D-A586-3D7DF4CEDBD9}"/>
    <dgm:cxn modelId="{9A12268E-E435-4388-B889-8C76C68A51C6}" srcId="{29406D82-432F-47BF-BEF1-62EFB429F867}" destId="{1643D6AA-B85F-4298-9DC6-867E4D14598C}" srcOrd="0" destOrd="0" parTransId="{3FB14883-C036-43AC-B2BD-A85DBDE4F7A0}" sibTransId="{787A58EB-D3E8-485B-AF68-0A3C7C9E0689}"/>
    <dgm:cxn modelId="{EE3FD7C6-9FA9-4293-8E4C-9A188941BFC0}" type="presOf" srcId="{2C2CDEB4-82FC-4084-B7F3-1BBDA65A31AC}" destId="{DAEEDBE3-5A4B-44BC-82C6-D3385E70E0BC}" srcOrd="0" destOrd="1" presId="urn:microsoft.com/office/officeart/2005/8/layout/vList4#1"/>
    <dgm:cxn modelId="{B3E374CD-F522-469A-A888-C2E4C8AB3F38}" type="presOf" srcId="{11B2D6E8-B5B7-4C85-AE37-972D588D8BD1}" destId="{D37B5F30-FC61-414E-91B9-2B544E81B666}" srcOrd="1" destOrd="0" presId="urn:microsoft.com/office/officeart/2005/8/layout/vList4#1"/>
    <dgm:cxn modelId="{E34ECB65-1C63-46FF-AD3C-5F7A1FDAB511}" type="presOf" srcId="{29406D82-432F-47BF-BEF1-62EFB429F867}" destId="{FB6D5524-AC3A-4E35-94E2-002C3B5DB17C}" srcOrd="0" destOrd="0" presId="urn:microsoft.com/office/officeart/2005/8/layout/vList4#1"/>
    <dgm:cxn modelId="{FD7CAA5B-6699-4337-B5DC-62FF6D7C68DC}" srcId="{29406D82-432F-47BF-BEF1-62EFB429F867}" destId="{4F8CEEED-3FF0-47A0-AF88-6803FBB7B62A}" srcOrd="1" destOrd="0" parTransId="{A016FCF5-B041-4E40-8065-8E6834240489}" sibTransId="{74428D73-48AC-4D5D-8B41-F2ECBFE4ED61}"/>
    <dgm:cxn modelId="{0CCF95D0-C7ED-4920-BEA7-694F58C22B80}" type="presOf" srcId="{D54077B8-4A4E-47E7-A985-B69ACAF75B68}" destId="{87AB41CF-640C-4AFC-AB8D-A16F115BE48C}" srcOrd="0" destOrd="2" presId="urn:microsoft.com/office/officeart/2005/8/layout/vList4#1"/>
    <dgm:cxn modelId="{C8F61D7C-348C-4EC1-886F-43C7B1F72EDD}" type="presParOf" srcId="{FB6D5524-AC3A-4E35-94E2-002C3B5DB17C}" destId="{1ED38005-DC5F-4E6C-967F-3DDB5BE1A9AB}" srcOrd="0" destOrd="0" presId="urn:microsoft.com/office/officeart/2005/8/layout/vList4#1"/>
    <dgm:cxn modelId="{891C2E7A-FD20-43B2-95EC-0D1C530846BB}" type="presParOf" srcId="{1ED38005-DC5F-4E6C-967F-3DDB5BE1A9AB}" destId="{DAEEDBE3-5A4B-44BC-82C6-D3385E70E0BC}" srcOrd="0" destOrd="0" presId="urn:microsoft.com/office/officeart/2005/8/layout/vList4#1"/>
    <dgm:cxn modelId="{834C935A-9D53-4F61-8384-E1803BD2CAA4}" type="presParOf" srcId="{1ED38005-DC5F-4E6C-967F-3DDB5BE1A9AB}" destId="{5583C991-A5E7-4B48-8F50-CC830BC541CE}" srcOrd="1" destOrd="0" presId="urn:microsoft.com/office/officeart/2005/8/layout/vList4#1"/>
    <dgm:cxn modelId="{EE6E5509-7AE5-4B04-8AA9-6F34B00C1A94}" type="presParOf" srcId="{1ED38005-DC5F-4E6C-967F-3DDB5BE1A9AB}" destId="{54AACAC0-CAFD-47FF-8E2A-10F2182A0078}" srcOrd="2" destOrd="0" presId="urn:microsoft.com/office/officeart/2005/8/layout/vList4#1"/>
    <dgm:cxn modelId="{EFB23040-473E-4553-89BB-9D8C1A9D4FA5}" type="presParOf" srcId="{FB6D5524-AC3A-4E35-94E2-002C3B5DB17C}" destId="{56914950-5AD7-4F72-B207-EDF5B034ACD2}" srcOrd="1" destOrd="0" presId="urn:microsoft.com/office/officeart/2005/8/layout/vList4#1"/>
    <dgm:cxn modelId="{4AB0EB69-9ED3-4268-AD49-51B024295225}" type="presParOf" srcId="{FB6D5524-AC3A-4E35-94E2-002C3B5DB17C}" destId="{49A9F792-F306-4856-AB33-6C1B6DCFEB04}" srcOrd="2" destOrd="0" presId="urn:microsoft.com/office/officeart/2005/8/layout/vList4#1"/>
    <dgm:cxn modelId="{EA06B4E7-938C-4BCA-B75A-1922BF0957DB}" type="presParOf" srcId="{49A9F792-F306-4856-AB33-6C1B6DCFEB04}" destId="{87AB41CF-640C-4AFC-AB8D-A16F115BE48C}" srcOrd="0" destOrd="0" presId="urn:microsoft.com/office/officeart/2005/8/layout/vList4#1"/>
    <dgm:cxn modelId="{40066099-F258-43BE-8192-B93D1DC1764D}" type="presParOf" srcId="{49A9F792-F306-4856-AB33-6C1B6DCFEB04}" destId="{F17D4833-05D5-433D-B2FD-1664EAB031DE}" srcOrd="1" destOrd="0" presId="urn:microsoft.com/office/officeart/2005/8/layout/vList4#1"/>
    <dgm:cxn modelId="{D670C371-C4DE-4390-9356-A66E2A1E4C6E}" type="presParOf" srcId="{49A9F792-F306-4856-AB33-6C1B6DCFEB04}" destId="{661F2915-ABC7-4663-AA46-CFE34E2599C9}" srcOrd="2" destOrd="0" presId="urn:microsoft.com/office/officeart/2005/8/layout/vList4#1"/>
    <dgm:cxn modelId="{17F01230-4464-409E-8B1A-EC6912473D24}" type="presParOf" srcId="{FB6D5524-AC3A-4E35-94E2-002C3B5DB17C}" destId="{095F723C-B7BA-4972-B277-E3A521069E06}" srcOrd="3" destOrd="0" presId="urn:microsoft.com/office/officeart/2005/8/layout/vList4#1"/>
    <dgm:cxn modelId="{46037E74-C922-412C-84B1-C90884801BB5}" type="presParOf" srcId="{FB6D5524-AC3A-4E35-94E2-002C3B5DB17C}" destId="{2D125B77-0FC9-4F48-AB31-BAAF0EFBBAF1}" srcOrd="4" destOrd="0" presId="urn:microsoft.com/office/officeart/2005/8/layout/vList4#1"/>
    <dgm:cxn modelId="{6A35B4BC-1904-4BD9-9D56-701E84E96885}" type="presParOf" srcId="{2D125B77-0FC9-4F48-AB31-BAAF0EFBBAF1}" destId="{080FF634-9701-439A-A6AE-8E4053A08D5F}" srcOrd="0" destOrd="0" presId="urn:microsoft.com/office/officeart/2005/8/layout/vList4#1"/>
    <dgm:cxn modelId="{44F920EC-C67B-403A-9A1C-85D2F4D81A2C}" type="presParOf" srcId="{2D125B77-0FC9-4F48-AB31-BAAF0EFBBAF1}" destId="{925180BB-63F2-4421-BCA8-6A7C7BD1CAE9}" srcOrd="1" destOrd="0" presId="urn:microsoft.com/office/officeart/2005/8/layout/vList4#1"/>
    <dgm:cxn modelId="{FEBFA954-5191-4B6F-8DCD-EF27CDE811E9}" type="presParOf" srcId="{2D125B77-0FC9-4F48-AB31-BAAF0EFBBAF1}" destId="{D37B5F30-FC61-414E-91B9-2B544E81B66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8F321-521A-4864-BBFA-5F9F96A8A06D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739526B-9BC3-4596-84D6-EB89BAB6C8BA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Национальный проект  - «Культура»</a:t>
          </a:r>
          <a:endParaRPr lang="ru-RU" dirty="0">
            <a:latin typeface="Bahnschrift Condensed" panose="020B0502040204020203" pitchFamily="34" charset="0"/>
          </a:endParaRPr>
        </a:p>
      </dgm:t>
    </dgm:pt>
    <dgm:pt modelId="{4C987CDD-64FB-431E-8085-1BBA08A13E00}" cxnId="{F16E3CC8-AABF-4256-904F-E8C574B80D1A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659165AD-F401-4297-B9E4-03A9F5E9C08B}" cxnId="{F16E3CC8-AABF-4256-904F-E8C574B80D1A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1CBA91EE-01BC-4767-8368-A110303B16A9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Федеральный проект – «Культурная среда»</a:t>
          </a:r>
          <a:endParaRPr lang="ru-RU" dirty="0">
            <a:latin typeface="Bahnschrift Condensed" panose="020B0502040204020203" pitchFamily="34" charset="0"/>
          </a:endParaRPr>
        </a:p>
      </dgm:t>
    </dgm:pt>
    <dgm:pt modelId="{1E42AE13-7646-4B59-AC66-CA47C0A03203}" cxnId="{0B3BE0F5-ECB6-4E47-B438-AD2AB66E1397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A039E589-1647-42A9-8EC9-579A2097C54E}" cxnId="{0B3BE0F5-ECB6-4E47-B438-AD2AB66E1397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8CC8A0F6-2F4C-44F5-85EF-6AB03ABC3DB9}">
      <dgm:prSet phldrT="[Текст]"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Мероприятия проекта</a:t>
          </a:r>
          <a:endParaRPr lang="ru-RU" dirty="0">
            <a:latin typeface="Bahnschrift Condensed" panose="020B0502040204020203" pitchFamily="34" charset="0"/>
          </a:endParaRPr>
        </a:p>
      </dgm:t>
    </dgm:pt>
    <dgm:pt modelId="{DCA8C8FA-78B6-4E38-9913-85E0C3561EF9}" cxnId="{78394F5C-F89B-42E2-A399-C6152C18A6A3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7DBB629-5D1D-40E7-A4B7-FBFFA5E985CA}" cxnId="{78394F5C-F89B-42E2-A399-C6152C18A6A3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5BBB1FCE-A9A8-465B-BA26-40CDC5D596EC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Поддержка отрасли культуры</a:t>
          </a:r>
          <a:endParaRPr lang="ru-RU" dirty="0">
            <a:latin typeface="Bahnschrift Condensed" panose="020B0502040204020203" pitchFamily="34" charset="0"/>
          </a:endParaRPr>
        </a:p>
      </dgm:t>
    </dgm:pt>
    <dgm:pt modelId="{E37CE306-6944-4320-80F4-8E3EDC5B4DC6}" cxnId="{50814889-5E42-4975-9DE5-4F125C871AF7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2C2960C5-ECC5-44A3-AC6D-CE897FDDFD98}" cxnId="{50814889-5E42-4975-9DE5-4F125C871AF7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5CB27F6D-DE90-4E18-82AE-59AF00326B6D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Место реализации</a:t>
          </a:r>
          <a:endParaRPr lang="ru-RU" dirty="0">
            <a:latin typeface="Bahnschrift Condensed" panose="020B0502040204020203" pitchFamily="34" charset="0"/>
          </a:endParaRPr>
        </a:p>
      </dgm:t>
    </dgm:pt>
    <dgm:pt modelId="{89D18002-ECE2-49FC-B3FB-C9EBD1BC0706}" cxnId="{3F8DD08E-D14C-45B1-8720-F91FEAE88F77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E12A24B8-5869-4DAA-992D-3E0496D4F21F}" cxnId="{3F8DD08E-D14C-45B1-8720-F91FEAE88F77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720F6DE7-7EE8-46DC-B6D2-37F5BF661353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п. Адамовка, ул. Пушкинская, 69</a:t>
          </a:r>
          <a:endParaRPr lang="ru-RU" dirty="0">
            <a:latin typeface="Bahnschrift Condensed" panose="020B0502040204020203" pitchFamily="34" charset="0"/>
          </a:endParaRPr>
        </a:p>
      </dgm:t>
    </dgm:pt>
    <dgm:pt modelId="{9B157382-1E6C-463C-B262-FD9DCEB36B8D}" cxnId="{ADAE874A-2D85-4030-9B11-958783045E24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9F317086-3D85-4385-B2F2-3DCAD198E82A}" cxnId="{ADAE874A-2D85-4030-9B11-958783045E24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1996F8C3-E819-48A7-A426-9C8BB3D6EEF9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Объем финансирования</a:t>
          </a:r>
          <a:endParaRPr lang="ru-RU" dirty="0">
            <a:latin typeface="Bahnschrift Condensed" panose="020B0502040204020203" pitchFamily="34" charset="0"/>
          </a:endParaRPr>
        </a:p>
      </dgm:t>
    </dgm:pt>
    <dgm:pt modelId="{03A1C4AA-8264-4411-BDE9-6760AA223C3C}" cxnId="{C52C8317-3EC0-4FD5-BCCE-CB2C31FD586F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FC79051-D214-4BC0-95F3-13D828678DF8}" cxnId="{C52C8317-3EC0-4FD5-BCCE-CB2C31FD586F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7B0D805-23BE-4401-8350-7F7EC9192CDF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5 050,6 тыс. рублей в том числе: </a:t>
          </a:r>
          <a:endParaRPr lang="ru-RU" dirty="0">
            <a:latin typeface="Bahnschrift Condensed" panose="020B0502040204020203" pitchFamily="34" charset="0"/>
          </a:endParaRPr>
        </a:p>
      </dgm:t>
    </dgm:pt>
    <dgm:pt modelId="{7B1D3835-1B2A-43D5-B550-63241EF9CB1C}" cxnId="{B19033B2-C99E-4577-BA5D-58EE96EC78DB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BBFD9F03-2AAD-432E-9D7C-3EB805373E4A}" cxnId="{B19033B2-C99E-4577-BA5D-58EE96EC78DB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6CA8C0FB-0628-4DD7-9E04-326983D28881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Федеральный бюджет –900,0 млн. рублей</a:t>
          </a:r>
          <a:endParaRPr lang="ru-RU" dirty="0">
            <a:latin typeface="Bahnschrift Condensed" panose="020B0502040204020203" pitchFamily="34" charset="0"/>
          </a:endParaRPr>
        </a:p>
      </dgm:t>
    </dgm:pt>
    <dgm:pt modelId="{CAE79903-ADB6-4295-B0BE-755D4EA534E8}" cxnId="{29357D9A-F2FC-49E7-BFC9-599BFBBCC377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F28F58A3-D149-461F-9C7F-8DA32BBCDCD8}" cxnId="{29357D9A-F2FC-49E7-BFC9-599BFBBCC377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45B71188-4AF2-423D-BEE1-4165DC36C42D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Местный бюджет – 50,6 млн</a:t>
          </a:r>
          <a:endParaRPr lang="ru-RU" dirty="0">
            <a:latin typeface="Bahnschrift Condensed" panose="020B0502040204020203" pitchFamily="34" charset="0"/>
          </a:endParaRPr>
        </a:p>
      </dgm:t>
    </dgm:pt>
    <dgm:pt modelId="{E09DC487-095B-4FAB-BF5B-6A2C51566B42}" cxnId="{79DB9CF3-53E0-4F21-9E9C-22157AE7FCD6}" type="par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D46C117E-91DB-4BA5-AFF6-B022D6B5E340}" cxnId="{79DB9CF3-53E0-4F21-9E9C-22157AE7FCD6}" type="sibTrans">
      <dgm:prSet/>
      <dgm:spPr/>
      <dgm:t>
        <a:bodyPr/>
        <a:lstStyle/>
        <a:p>
          <a:endParaRPr lang="ru-RU">
            <a:latin typeface="Bahnschrift Condensed" panose="020B0502040204020203" pitchFamily="34" charset="0"/>
          </a:endParaRPr>
        </a:p>
      </dgm:t>
    </dgm:pt>
    <dgm:pt modelId="{E88D0A78-3486-4F50-8532-8F4EDAC75E05}">
      <dgm:prSet/>
      <dgm:spPr/>
      <dgm:t>
        <a:bodyPr/>
        <a:lstStyle/>
        <a:p>
          <a:r>
            <a:rPr lang="ru-RU" dirty="0" smtClean="0">
              <a:latin typeface="Bahnschrift Condensed" panose="020B0502040204020203" pitchFamily="34" charset="0"/>
            </a:rPr>
            <a:t>Областной бюджет – 4 100,0 млн. рублей</a:t>
          </a:r>
          <a:endParaRPr lang="ru-RU" dirty="0">
            <a:latin typeface="Bahnschrift Condensed" panose="020B0502040204020203" pitchFamily="34" charset="0"/>
          </a:endParaRPr>
        </a:p>
      </dgm:t>
    </dgm:pt>
    <dgm:pt modelId="{122FDA55-4BD2-4C5A-AFA1-C0F8BE5C96B6}" cxnId="{8D61E348-0F21-4B8D-9CA0-46AA9985F0CD}" type="parTrans">
      <dgm:prSet/>
      <dgm:spPr/>
      <dgm:t>
        <a:bodyPr/>
        <a:lstStyle/>
        <a:p>
          <a:endParaRPr lang="ru-RU"/>
        </a:p>
      </dgm:t>
    </dgm:pt>
    <dgm:pt modelId="{F6DCB17E-CDB4-4FF9-A18E-C6FDB2710830}" cxnId="{8D61E348-0F21-4B8D-9CA0-46AA9985F0CD}" type="sibTrans">
      <dgm:prSet/>
      <dgm:spPr/>
      <dgm:t>
        <a:bodyPr/>
        <a:lstStyle/>
        <a:p>
          <a:endParaRPr lang="ru-RU"/>
        </a:p>
      </dgm:t>
    </dgm:pt>
    <dgm:pt modelId="{E5009E5F-4413-4527-9721-AE60C648471A}" type="pres">
      <dgm:prSet presAssocID="{AD58F321-521A-4864-BBFA-5F9F96A8A0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D03DEE-DF00-4DBB-AD6A-28266837244A}" type="pres">
      <dgm:prSet presAssocID="{E739526B-9BC3-4596-84D6-EB89BAB6C8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B9514-0D30-4D5B-9945-66ACA6285435}" type="pres">
      <dgm:prSet presAssocID="{659165AD-F401-4297-B9E4-03A9F5E9C08B}" presName="spacer" presStyleCnt="0"/>
      <dgm:spPr/>
    </dgm:pt>
    <dgm:pt modelId="{ED8643C0-C71F-46E6-A32B-5C7A36DBBA46}" type="pres">
      <dgm:prSet presAssocID="{1CBA91EE-01BC-4767-8368-A110303B16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06F44-CD01-4123-850C-D38174A1EA48}" type="pres">
      <dgm:prSet presAssocID="{A039E589-1647-42A9-8EC9-579A2097C54E}" presName="spacer" presStyleCnt="0"/>
      <dgm:spPr/>
    </dgm:pt>
    <dgm:pt modelId="{F93FAE7A-0265-4C7A-AFF3-BF14E22CDD80}" type="pres">
      <dgm:prSet presAssocID="{8CC8A0F6-2F4C-44F5-85EF-6AB03ABC3D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4AAF0-E371-48FA-BD61-AA1753D344B8}" type="pres">
      <dgm:prSet presAssocID="{8CC8A0F6-2F4C-44F5-85EF-6AB03ABC3DB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ADF5B-2069-4AC8-AFF7-5AEBB10C87EF}" type="pres">
      <dgm:prSet presAssocID="{5CB27F6D-DE90-4E18-82AE-59AF00326B6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65FC5-7B6E-47CC-BFD6-54EB4FA4DB50}" type="pres">
      <dgm:prSet presAssocID="{5CB27F6D-DE90-4E18-82AE-59AF00326B6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CB47C-A5D6-45BD-8A35-6A466221D68F}" type="pres">
      <dgm:prSet presAssocID="{1996F8C3-E819-48A7-A426-9C8BB3D6EE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F33D4-05F3-475E-A721-E4ED70B812AA}" type="pres">
      <dgm:prSet presAssocID="{1996F8C3-E819-48A7-A426-9C8BB3D6EEF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21E6E2-EC92-4023-90F8-05F5BF794C53}" type="presOf" srcId="{1996F8C3-E819-48A7-A426-9C8BB3D6EEF9}" destId="{06FCB47C-A5D6-45BD-8A35-6A466221D68F}" srcOrd="0" destOrd="0" presId="urn:microsoft.com/office/officeart/2005/8/layout/vList2"/>
    <dgm:cxn modelId="{76DC2CC0-F221-4416-B3A4-60A92DCCD021}" type="presOf" srcId="{6CA8C0FB-0628-4DD7-9E04-326983D28881}" destId="{68FF33D4-05F3-475E-A721-E4ED70B812AA}" srcOrd="0" destOrd="1" presId="urn:microsoft.com/office/officeart/2005/8/layout/vList2"/>
    <dgm:cxn modelId="{B19033B2-C99E-4577-BA5D-58EE96EC78DB}" srcId="{1996F8C3-E819-48A7-A426-9C8BB3D6EEF9}" destId="{47B0D805-23BE-4401-8350-7F7EC9192CDF}" srcOrd="0" destOrd="0" parTransId="{7B1D3835-1B2A-43D5-B550-63241EF9CB1C}" sibTransId="{BBFD9F03-2AAD-432E-9D7C-3EB805373E4A}"/>
    <dgm:cxn modelId="{4303EFDD-61D2-486E-AFF0-7BB797AC248F}" type="presOf" srcId="{5BBB1FCE-A9A8-465B-BA26-40CDC5D596EC}" destId="{B314AAF0-E371-48FA-BD61-AA1753D344B8}" srcOrd="0" destOrd="0" presId="urn:microsoft.com/office/officeart/2005/8/layout/vList2"/>
    <dgm:cxn modelId="{468BFF95-53B0-42CC-A992-A932BE579A06}" type="presOf" srcId="{AD58F321-521A-4864-BBFA-5F9F96A8A06D}" destId="{E5009E5F-4413-4527-9721-AE60C648471A}" srcOrd="0" destOrd="0" presId="urn:microsoft.com/office/officeart/2005/8/layout/vList2"/>
    <dgm:cxn modelId="{C3B42A4D-8DE2-4DBA-976F-55B2E0F62FAB}" type="presOf" srcId="{1CBA91EE-01BC-4767-8368-A110303B16A9}" destId="{ED8643C0-C71F-46E6-A32B-5C7A36DBBA46}" srcOrd="0" destOrd="0" presId="urn:microsoft.com/office/officeart/2005/8/layout/vList2"/>
    <dgm:cxn modelId="{B3D0816C-F742-4DAC-873E-B22085B8900B}" type="presOf" srcId="{E739526B-9BC3-4596-84D6-EB89BAB6C8BA}" destId="{19D03DEE-DF00-4DBB-AD6A-28266837244A}" srcOrd="0" destOrd="0" presId="urn:microsoft.com/office/officeart/2005/8/layout/vList2"/>
    <dgm:cxn modelId="{7F84C546-3741-471A-9580-64D9BF27B985}" type="presOf" srcId="{E88D0A78-3486-4F50-8532-8F4EDAC75E05}" destId="{68FF33D4-05F3-475E-A721-E4ED70B812AA}" srcOrd="0" destOrd="2" presId="urn:microsoft.com/office/officeart/2005/8/layout/vList2"/>
    <dgm:cxn modelId="{62648E16-B7D0-481F-8C6E-67155DA4189A}" type="presOf" srcId="{8CC8A0F6-2F4C-44F5-85EF-6AB03ABC3DB9}" destId="{F93FAE7A-0265-4C7A-AFF3-BF14E22CDD80}" srcOrd="0" destOrd="0" presId="urn:microsoft.com/office/officeart/2005/8/layout/vList2"/>
    <dgm:cxn modelId="{79DB9CF3-53E0-4F21-9E9C-22157AE7FCD6}" srcId="{1996F8C3-E819-48A7-A426-9C8BB3D6EEF9}" destId="{45B71188-4AF2-423D-BEE1-4165DC36C42D}" srcOrd="3" destOrd="0" parTransId="{E09DC487-095B-4FAB-BF5B-6A2C51566B42}" sibTransId="{D46C117E-91DB-4BA5-AFF6-B022D6B5E340}"/>
    <dgm:cxn modelId="{78394F5C-F89B-42E2-A399-C6152C18A6A3}" srcId="{AD58F321-521A-4864-BBFA-5F9F96A8A06D}" destId="{8CC8A0F6-2F4C-44F5-85EF-6AB03ABC3DB9}" srcOrd="2" destOrd="0" parTransId="{DCA8C8FA-78B6-4E38-9913-85E0C3561EF9}" sibTransId="{47DBB629-5D1D-40E7-A4B7-FBFFA5E985CA}"/>
    <dgm:cxn modelId="{8B2BE7F5-A5A0-43D8-8B50-F4B494847DBD}" type="presOf" srcId="{45B71188-4AF2-423D-BEE1-4165DC36C42D}" destId="{68FF33D4-05F3-475E-A721-E4ED70B812AA}" srcOrd="0" destOrd="3" presId="urn:microsoft.com/office/officeart/2005/8/layout/vList2"/>
    <dgm:cxn modelId="{6865F0CD-4C11-4BA5-A757-AA48162CB36E}" type="presOf" srcId="{47B0D805-23BE-4401-8350-7F7EC9192CDF}" destId="{68FF33D4-05F3-475E-A721-E4ED70B812AA}" srcOrd="0" destOrd="0" presId="urn:microsoft.com/office/officeart/2005/8/layout/vList2"/>
    <dgm:cxn modelId="{1BE10F14-87FE-4314-B2C6-248938E2F3AE}" type="presOf" srcId="{720F6DE7-7EE8-46DC-B6D2-37F5BF661353}" destId="{1A065FC5-7B6E-47CC-BFD6-54EB4FA4DB50}" srcOrd="0" destOrd="0" presId="urn:microsoft.com/office/officeart/2005/8/layout/vList2"/>
    <dgm:cxn modelId="{29357D9A-F2FC-49E7-BFC9-599BFBBCC377}" srcId="{1996F8C3-E819-48A7-A426-9C8BB3D6EEF9}" destId="{6CA8C0FB-0628-4DD7-9E04-326983D28881}" srcOrd="1" destOrd="0" parTransId="{CAE79903-ADB6-4295-B0BE-755D4EA534E8}" sibTransId="{F28F58A3-D149-461F-9C7F-8DA32BBCDCD8}"/>
    <dgm:cxn modelId="{ADAE874A-2D85-4030-9B11-958783045E24}" srcId="{5CB27F6D-DE90-4E18-82AE-59AF00326B6D}" destId="{720F6DE7-7EE8-46DC-B6D2-37F5BF661353}" srcOrd="0" destOrd="0" parTransId="{9B157382-1E6C-463C-B262-FD9DCEB36B8D}" sibTransId="{9F317086-3D85-4385-B2F2-3DCAD198E82A}"/>
    <dgm:cxn modelId="{3F8DD08E-D14C-45B1-8720-F91FEAE88F77}" srcId="{AD58F321-521A-4864-BBFA-5F9F96A8A06D}" destId="{5CB27F6D-DE90-4E18-82AE-59AF00326B6D}" srcOrd="3" destOrd="0" parTransId="{89D18002-ECE2-49FC-B3FB-C9EBD1BC0706}" sibTransId="{E12A24B8-5869-4DAA-992D-3E0496D4F21F}"/>
    <dgm:cxn modelId="{C52C8317-3EC0-4FD5-BCCE-CB2C31FD586F}" srcId="{AD58F321-521A-4864-BBFA-5F9F96A8A06D}" destId="{1996F8C3-E819-48A7-A426-9C8BB3D6EEF9}" srcOrd="4" destOrd="0" parTransId="{03A1C4AA-8264-4411-BDE9-6760AA223C3C}" sibTransId="{4FC79051-D214-4BC0-95F3-13D828678DF8}"/>
    <dgm:cxn modelId="{8D61E348-0F21-4B8D-9CA0-46AA9985F0CD}" srcId="{1996F8C3-E819-48A7-A426-9C8BB3D6EEF9}" destId="{E88D0A78-3486-4F50-8532-8F4EDAC75E05}" srcOrd="2" destOrd="0" parTransId="{122FDA55-4BD2-4C5A-AFA1-C0F8BE5C96B6}" sibTransId="{F6DCB17E-CDB4-4FF9-A18E-C6FDB2710830}"/>
    <dgm:cxn modelId="{50814889-5E42-4975-9DE5-4F125C871AF7}" srcId="{8CC8A0F6-2F4C-44F5-85EF-6AB03ABC3DB9}" destId="{5BBB1FCE-A9A8-465B-BA26-40CDC5D596EC}" srcOrd="0" destOrd="0" parTransId="{E37CE306-6944-4320-80F4-8E3EDC5B4DC6}" sibTransId="{2C2960C5-ECC5-44A3-AC6D-CE897FDDFD98}"/>
    <dgm:cxn modelId="{C11A133A-BF4C-40C8-BF5D-B32BB7DCA570}" type="presOf" srcId="{5CB27F6D-DE90-4E18-82AE-59AF00326B6D}" destId="{037ADF5B-2069-4AC8-AFF7-5AEBB10C87EF}" srcOrd="0" destOrd="0" presId="urn:microsoft.com/office/officeart/2005/8/layout/vList2"/>
    <dgm:cxn modelId="{0B3BE0F5-ECB6-4E47-B438-AD2AB66E1397}" srcId="{AD58F321-521A-4864-BBFA-5F9F96A8A06D}" destId="{1CBA91EE-01BC-4767-8368-A110303B16A9}" srcOrd="1" destOrd="0" parTransId="{1E42AE13-7646-4B59-AC66-CA47C0A03203}" sibTransId="{A039E589-1647-42A9-8EC9-579A2097C54E}"/>
    <dgm:cxn modelId="{F16E3CC8-AABF-4256-904F-E8C574B80D1A}" srcId="{AD58F321-521A-4864-BBFA-5F9F96A8A06D}" destId="{E739526B-9BC3-4596-84D6-EB89BAB6C8BA}" srcOrd="0" destOrd="0" parTransId="{4C987CDD-64FB-431E-8085-1BBA08A13E00}" sibTransId="{659165AD-F401-4297-B9E4-03A9F5E9C08B}"/>
    <dgm:cxn modelId="{48D08CF0-02AA-4BB4-B442-3B432DBAB58E}" type="presParOf" srcId="{E5009E5F-4413-4527-9721-AE60C648471A}" destId="{19D03DEE-DF00-4DBB-AD6A-28266837244A}" srcOrd="0" destOrd="0" presId="urn:microsoft.com/office/officeart/2005/8/layout/vList2"/>
    <dgm:cxn modelId="{52F163A2-B5B7-4B7B-9842-F1ED5DE75605}" type="presParOf" srcId="{E5009E5F-4413-4527-9721-AE60C648471A}" destId="{F75B9514-0D30-4D5B-9945-66ACA6285435}" srcOrd="1" destOrd="0" presId="urn:microsoft.com/office/officeart/2005/8/layout/vList2"/>
    <dgm:cxn modelId="{CB30DD67-0D7C-449A-8118-D15246A36EC9}" type="presParOf" srcId="{E5009E5F-4413-4527-9721-AE60C648471A}" destId="{ED8643C0-C71F-46E6-A32B-5C7A36DBBA46}" srcOrd="2" destOrd="0" presId="urn:microsoft.com/office/officeart/2005/8/layout/vList2"/>
    <dgm:cxn modelId="{56DF2647-E7D1-4D81-82D4-4412874F4106}" type="presParOf" srcId="{E5009E5F-4413-4527-9721-AE60C648471A}" destId="{B9E06F44-CD01-4123-850C-D38174A1EA48}" srcOrd="3" destOrd="0" presId="urn:microsoft.com/office/officeart/2005/8/layout/vList2"/>
    <dgm:cxn modelId="{1CE687FC-AA8E-4BD0-AEF7-B5A5BA04E8F0}" type="presParOf" srcId="{E5009E5F-4413-4527-9721-AE60C648471A}" destId="{F93FAE7A-0265-4C7A-AFF3-BF14E22CDD80}" srcOrd="4" destOrd="0" presId="urn:microsoft.com/office/officeart/2005/8/layout/vList2"/>
    <dgm:cxn modelId="{C8757BD9-B6D0-4528-A8A5-25F546CE4106}" type="presParOf" srcId="{E5009E5F-4413-4527-9721-AE60C648471A}" destId="{B314AAF0-E371-48FA-BD61-AA1753D344B8}" srcOrd="5" destOrd="0" presId="urn:microsoft.com/office/officeart/2005/8/layout/vList2"/>
    <dgm:cxn modelId="{C315D3FB-9281-4C2E-868F-0EA74395B552}" type="presParOf" srcId="{E5009E5F-4413-4527-9721-AE60C648471A}" destId="{037ADF5B-2069-4AC8-AFF7-5AEBB10C87EF}" srcOrd="6" destOrd="0" presId="urn:microsoft.com/office/officeart/2005/8/layout/vList2"/>
    <dgm:cxn modelId="{6F38F00C-637D-41AB-BAE9-3A913C3C3179}" type="presParOf" srcId="{E5009E5F-4413-4527-9721-AE60C648471A}" destId="{1A065FC5-7B6E-47CC-BFD6-54EB4FA4DB50}" srcOrd="7" destOrd="0" presId="urn:microsoft.com/office/officeart/2005/8/layout/vList2"/>
    <dgm:cxn modelId="{7BDDBA52-17C5-4E25-8CC2-B214FD65AD9D}" type="presParOf" srcId="{E5009E5F-4413-4527-9721-AE60C648471A}" destId="{06FCB47C-A5D6-45BD-8A35-6A466221D68F}" srcOrd="8" destOrd="0" presId="urn:microsoft.com/office/officeart/2005/8/layout/vList2"/>
    <dgm:cxn modelId="{8C591BBE-4C05-4419-8782-7383A444B63E}" type="presParOf" srcId="{E5009E5F-4413-4527-9721-AE60C648471A}" destId="{68FF33D4-05F3-475E-A721-E4ED70B812A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0914F3-C54B-479B-A43E-BF4DB7B0D10E}" type="doc">
      <dgm:prSet loTypeId="urn:microsoft.com/office/officeart/2005/8/layout/hList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10972BE-AE61-476D-B5CF-CAC8916B696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83A343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accent3">
                  <a:lumMod val="50000"/>
                </a:schemeClr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Внутренние заимствования</a:t>
          </a:r>
          <a:endParaRPr lang="ru-RU" sz="2800" b="1" dirty="0">
            <a:solidFill>
              <a:schemeClr val="accent3">
                <a:lumMod val="50000"/>
              </a:schemeClr>
            </a:solidFill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ECB4B690-D1A2-49D3-BAB5-794E8994AEB6}" cxnId="{ABCD4168-030A-4564-BCD5-CC754E31E755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38AAD453-B252-4B7E-8813-14EB38706BFC}" cxnId="{ABCD4168-030A-4564-BCD5-CC754E31E755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B6355EAB-70CF-421E-B6B2-ADF6F4E647A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83A343"/>
          </a:solidFill>
        </a:ln>
      </dgm:spPr>
      <dgm:t>
        <a:bodyPr anchor="ctr"/>
        <a:lstStyle/>
        <a:p>
          <a:pPr indent="171450" algn="l"/>
          <a:r>
            <a:rPr lang="ru-RU" sz="1800" dirty="0" smtClean="0">
              <a:latin typeface="Bahnschrift Condensed" panose="020B0502040204020203" pitchFamily="34" charset="0"/>
            </a:rPr>
            <a:t>Муниципальные заимствования администрацией муниципального образования Адамовский район не осуществляются</a:t>
          </a:r>
          <a:r>
            <a:rPr lang="ru-RU" sz="1600" dirty="0" smtClean="0">
              <a:latin typeface="Bahnschrift Condensed" panose="020B0502040204020203" pitchFamily="34" charset="0"/>
            </a:rPr>
            <a:t>.</a:t>
          </a:r>
          <a:endParaRPr lang="ru-RU" sz="1600" dirty="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6F3412D4-8271-4A75-A615-7540B0C91286}" cxnId="{23F0585E-EA1D-47F6-8139-0E5FEBD8BE73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1B838EF4-960D-4EC0-8BEA-A99E392E1BA5}" cxnId="{23F0585E-EA1D-47F6-8139-0E5FEBD8BE73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B07F59D6-B7FE-419A-B260-1BD97D4AD15A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 anchor="ctr"/>
        <a:lstStyle/>
        <a:p>
          <a:pPr indent="171450" algn="just"/>
          <a:r>
            <a:rPr lang="ru-RU" sz="1800" dirty="0" smtClean="0">
              <a:latin typeface="Bahnschrift Condensed" panose="020B0502040204020203" pitchFamily="34" charset="0"/>
            </a:rPr>
            <a:t>Предоставление муниципальных гарантий муниципальным образованием Адамовский район не планируется</a:t>
          </a:r>
          <a:endParaRPr lang="ru-RU" sz="1800" dirty="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68054A15-516E-4530-9366-D247F9FC9D01}" cxnId="{89DB59F2-24FF-4A34-93F2-174416296023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7899E914-C22B-4002-80D7-A40AD6A097F0}" cxnId="{89DB59F2-24FF-4A34-93F2-174416296023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F134D2E4-E51C-4235-A362-D9C870D72B5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Bahnschrift Condensed" panose="020B0502040204020203" pitchFamily="34" charset="0"/>
            </a:rPr>
            <a:t>Муниципальные гарантии</a:t>
          </a:r>
          <a:endParaRPr lang="ru-RU" sz="2800" b="1" dirty="0">
            <a:solidFill>
              <a:srgbClr val="C00000"/>
            </a:solidFill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8223E0D6-3381-4167-9284-636FE8E7998E}" cxnId="{AC77D01E-9C1F-45F9-98FC-3C92DBC09F16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2F2AE01A-1E96-4FA8-AB45-8B520E48BFBE}" cxnId="{AC77D01E-9C1F-45F9-98FC-3C92DBC09F16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8580F474-908B-40E2-A4AF-A1809345560D}" type="pres">
      <dgm:prSet presAssocID="{A30914F3-C54B-479B-A43E-BF4DB7B0D1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6C29C-09A3-445B-B6EF-509D43EEAC22}" type="pres">
      <dgm:prSet presAssocID="{F134D2E4-E51C-4235-A362-D9C870D72B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D517E-13C4-43FA-A8CD-6DB0DC92274B}" type="pres">
      <dgm:prSet presAssocID="{8223E0D6-3381-4167-9284-636FE8E7998E}" presName="sibTrans" presStyleCnt="0"/>
      <dgm:spPr/>
    </dgm:pt>
    <dgm:pt modelId="{AF1D586A-D681-46DE-A78F-B03910C03F60}" type="pres">
      <dgm:prSet presAssocID="{110972BE-AE61-476D-B5CF-CAC8916B69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EAAC2-FB45-4697-85BB-8FB3F430F5D7}" type="presOf" srcId="{110972BE-AE61-476D-B5CF-CAC8916B6964}" destId="{AF1D586A-D681-46DE-A78F-B03910C03F60}" srcOrd="0" destOrd="0" presId="urn:microsoft.com/office/officeart/2005/8/layout/hList6"/>
    <dgm:cxn modelId="{E0E0E66B-A155-44DA-9EB9-69C38D9F1AD5}" type="presOf" srcId="{A30914F3-C54B-479B-A43E-BF4DB7B0D10E}" destId="{8580F474-908B-40E2-A4AF-A1809345560D}" srcOrd="0" destOrd="0" presId="urn:microsoft.com/office/officeart/2005/8/layout/hList6"/>
    <dgm:cxn modelId="{71D409B0-4D62-4171-A010-2B946E0D74DE}" type="presOf" srcId="{B6355EAB-70CF-421E-B6B2-ADF6F4E647AD}" destId="{AF1D586A-D681-46DE-A78F-B03910C03F60}" srcOrd="0" destOrd="1" presId="urn:microsoft.com/office/officeart/2005/8/layout/hList6"/>
    <dgm:cxn modelId="{23F0585E-EA1D-47F6-8139-0E5FEBD8BE73}" srcId="{110972BE-AE61-476D-B5CF-CAC8916B6964}" destId="{B6355EAB-70CF-421E-B6B2-ADF6F4E647AD}" srcOrd="0" destOrd="0" parTransId="{6F3412D4-8271-4A75-A615-7540B0C91286}" sibTransId="{1B838EF4-960D-4EC0-8BEA-A99E392E1BA5}"/>
    <dgm:cxn modelId="{89DB59F2-24FF-4A34-93F2-174416296023}" srcId="{F134D2E4-E51C-4235-A362-D9C870D72B57}" destId="{B07F59D6-B7FE-419A-B260-1BD97D4AD15A}" srcOrd="0" destOrd="0" parTransId="{7899E914-C22B-4002-80D7-A40AD6A097F0}" sibTransId="{68054A15-516E-4530-9366-D247F9FC9D01}"/>
    <dgm:cxn modelId="{EB7DB1E2-B4BA-4467-9573-C7BC8D8A2DD2}" type="presOf" srcId="{F134D2E4-E51C-4235-A362-D9C870D72B57}" destId="{1F96C29C-09A3-445B-B6EF-509D43EEAC22}" srcOrd="0" destOrd="0" presId="urn:microsoft.com/office/officeart/2005/8/layout/hList6"/>
    <dgm:cxn modelId="{5C653C20-9625-48DB-8C73-E30C6DE1697B}" type="presOf" srcId="{B07F59D6-B7FE-419A-B260-1BD97D4AD15A}" destId="{1F96C29C-09A3-445B-B6EF-509D43EEAC22}" srcOrd="0" destOrd="1" presId="urn:microsoft.com/office/officeart/2005/8/layout/hList6"/>
    <dgm:cxn modelId="{AC77D01E-9C1F-45F9-98FC-3C92DBC09F16}" srcId="{A30914F3-C54B-479B-A43E-BF4DB7B0D10E}" destId="{F134D2E4-E51C-4235-A362-D9C870D72B57}" srcOrd="0" destOrd="0" parTransId="{2F2AE01A-1E96-4FA8-AB45-8B520E48BFBE}" sibTransId="{8223E0D6-3381-4167-9284-636FE8E7998E}"/>
    <dgm:cxn modelId="{ABCD4168-030A-4564-BCD5-CC754E31E755}" srcId="{A30914F3-C54B-479B-A43E-BF4DB7B0D10E}" destId="{110972BE-AE61-476D-B5CF-CAC8916B6964}" srcOrd="1" destOrd="0" parTransId="{ECB4B690-D1A2-49D3-BAB5-794E8994AEB6}" sibTransId="{38AAD453-B252-4B7E-8813-14EB38706BFC}"/>
    <dgm:cxn modelId="{57ACBF1A-BB4F-49A6-BB21-B36391B91352}" type="presParOf" srcId="{8580F474-908B-40E2-A4AF-A1809345560D}" destId="{1F96C29C-09A3-445B-B6EF-509D43EEAC22}" srcOrd="0" destOrd="0" presId="urn:microsoft.com/office/officeart/2005/8/layout/hList6"/>
    <dgm:cxn modelId="{A5FC2BB6-2097-4CCA-9638-D51E087FDB37}" type="presParOf" srcId="{8580F474-908B-40E2-A4AF-A1809345560D}" destId="{CF6D517E-13C4-43FA-A8CD-6DB0DC92274B}" srcOrd="1" destOrd="0" presId="urn:microsoft.com/office/officeart/2005/8/layout/hList6"/>
    <dgm:cxn modelId="{B277E31C-D383-4FE1-A98C-02957DD6DE4F}" type="presParOf" srcId="{8580F474-908B-40E2-A4AF-A1809345560D}" destId="{AF1D586A-D681-46DE-A78F-B03910C03F6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0914F3-C54B-479B-A43E-BF4DB7B0D10E}" type="doc">
      <dgm:prSet loTypeId="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134D2E4-E51C-4235-A362-D9C870D72B57}">
      <dgm:prSet phldrT="[Текст]" phldr="0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spc="-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>Управление муниципальными финансами</a:t>
          </a:r>
          <a:r>
            <a:rPr lang="ru-RU" sz="2400" b="0" spc="-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/>
          </a:r>
          <a:endParaRPr lang="ru-RU" sz="2400" b="0" spc="-1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gm:t>
    </dgm:pt>
    <dgm:pt modelId="{2F2AE01A-1E96-4FA8-AB45-8B520E48BFBE}" cxnId="{E85E7555-F513-4247-861F-795D4D1D1AE1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8223E0D6-3381-4167-9284-636FE8E7998E}" cxnId="{E85E7555-F513-4247-861F-795D4D1D1AE1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B07F59D6-B7FE-419A-B260-1BD97D4AD15A}">
      <dgm:prSet phldrT="[Текст]" phldr="0" custT="1"/>
      <dgm:spPr/>
      <dgm:t>
        <a:bodyPr vert="horz" wrap="square" anchor="ctr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i="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В соответствии </a:t>
          </a:r>
          <a:r>
            <a:rPr lang="ru-RU" sz="14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с постановлением правительства Оренбургской области от 15.02.2012 г. №414-п  «Об утверждении методики проведения оценки качества управления муниципальными финансами и результативности мер по повышению эффективности бюджетных расходов городских округов и муниципальных районов» министерством финансов Оренбургской области ежегодно проводится оценка качества  управления финансами. Оценка производится по 38 индикаторам. </a:t>
          </a:r>
          <a:r>
            <a:rPr lang="ru-RU" sz="1400" spc="-100" dirty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/>
          </a:r>
          <a:endParaRPr lang="ru-RU" sz="1400" spc="-100" dirty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gm:t>
    </dgm:pt>
    <dgm:pt modelId="{7899E914-C22B-4002-80D7-A40AD6A097F0}" cxnId="{8D3F8ABE-1E85-4B99-9B71-6E141E99EF6D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68054A15-516E-4530-9366-D247F9FC9D01}" cxnId="{8D3F8ABE-1E85-4B99-9B71-6E141E99EF6D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0015D362-B24F-4ECE-9BA2-6813BF966F50}">
      <dgm:prSet phldr="0" custT="1"/>
      <dgm:spPr/>
      <dgm:t>
        <a:bodyPr vert="horz" wrap="square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По итогам оценки за 2023 год Адамовский район занял 16 место среди муниципальных образования (городских округов) Оренбургской области из 42 возможных.</a:t>
          </a:r>
          <a:r>
            <a:rPr lang="ru-RU" sz="14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/>
          </a:r>
          <a:endParaRPr lang="ru-RU" sz="1400" spc="-100" dirty="0" smtClean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gm:t>
    </dgm:pt>
    <dgm:pt modelId="{E479DE96-B3E6-4584-BB96-D793FB813E61}" cxnId="{029144EE-9FB6-4153-96EE-DF8A7480BD0A}" type="parTrans">
      <dgm:prSet/>
      <dgm:spPr/>
    </dgm:pt>
    <dgm:pt modelId="{5BA3A278-2C00-405A-87BA-0F0EE52AD4D0}" cxnId="{029144EE-9FB6-4153-96EE-DF8A7480BD0A}" type="sibTrans">
      <dgm:prSet/>
      <dgm:spPr/>
    </dgm:pt>
    <dgm:pt modelId="{110972BE-AE61-476D-B5CF-CAC8916B6964}">
      <dgm:prSet phldrT="[Текст]" phldr="0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spc="-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>Открытость бюджетных данных</a:t>
          </a:r>
          <a:r>
            <a:rPr lang="ru-RU" sz="2400" b="0" spc="-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/>
          </a:r>
          <a:endParaRPr lang="ru-RU" sz="2400" b="0" spc="-1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gm:t>
    </dgm:pt>
    <dgm:pt modelId="{ECB4B690-D1A2-49D3-BAB5-794E8994AEB6}" cxnId="{D8E30971-7163-4A0E-80F1-228FCAAA4C39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38AAD453-B252-4B7E-8813-14EB38706BFC}" cxnId="{D8E30971-7163-4A0E-80F1-228FCAAA4C39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B6355EAB-70CF-421E-B6B2-ADF6F4E647AD}">
      <dgm:prSet phldrT="[Текст]" phldr="0" custT="1"/>
      <dgm:spPr/>
      <dgm:t>
        <a:bodyPr vert="horz" wrap="square" anchor="t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600" i="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В соответствии </a:t>
          </a:r>
          <a:r>
            <a:rPr lang="ru-RU" sz="16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с постановлением  правительства Оренбургской области от 05.12.2016 №915-п министерством финансов Оренбургской области составлен рейтинг городских округов и муниципальных районов Оренбургской области по уровню открытости бюджетных данных. </a:t>
          </a:r>
          <a:r>
            <a:rPr lang="ru-RU" sz="1600" spc="-100" dirty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/>
          </a:r>
          <a:endParaRPr lang="ru-RU" sz="1600" spc="-100" dirty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gm:t>
    </dgm:pt>
    <dgm:pt modelId="{6F3412D4-8271-4A75-A615-7540B0C91286}" cxnId="{1F43F959-F402-4DA9-8933-FC8BBB1E73C7}" type="par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1B838EF4-960D-4EC0-8BEA-A99E392E1BA5}" cxnId="{1F43F959-F402-4DA9-8933-FC8BBB1E73C7}" type="sibTrans">
      <dgm:prSet/>
      <dgm:spPr/>
      <dgm:t>
        <a:bodyPr/>
        <a:lstStyle/>
        <a:p>
          <a:endParaRPr lang="ru-RU" sz="1800">
            <a:latin typeface="Bahnschrift Condensed" panose="020B0502040204020203" pitchFamily="34" charset="0"/>
            <a:cs typeface="Times New Roman" panose="02020603050405020304" pitchFamily="18" charset="0"/>
          </a:endParaRPr>
        </a:p>
      </dgm:t>
    </dgm:pt>
    <dgm:pt modelId="{23FE299C-584B-4D2F-B9E6-FB2E2E1FC04B}">
      <dgm:prSet phldr="0" custT="1"/>
      <dgm:spPr/>
      <dgm:t>
        <a:bodyPr vert="horz" wrap="square" anchor="t"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6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По итогам оценки за 2023 год Адамовский район занял 1 место и набрал 154 балла из 154 возможных баллов. </a:t>
          </a:r>
          <a:r>
            <a:rPr lang="ru-RU" sz="16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/>
          </a:r>
          <a:endParaRPr lang="ru-RU" sz="1600" spc="-100" dirty="0" smtClean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gm:t>
    </dgm:pt>
    <dgm:pt modelId="{1D7702F3-DD7B-41C9-9921-5A5358E9784D}" cxnId="{401CD576-EB92-4FB5-9839-9F39B0178BEB}" type="parTrans">
      <dgm:prSet/>
      <dgm:spPr/>
    </dgm:pt>
    <dgm:pt modelId="{4D47FDED-E49C-4B1A-8AD4-5246E0199B8B}" cxnId="{401CD576-EB92-4FB5-9839-9F39B0178BEB}" type="sibTrans">
      <dgm:prSet/>
      <dgm:spPr/>
    </dgm:pt>
    <dgm:pt modelId="{8799BFDC-21DC-4DE5-9B80-473EDD3D4A85}" type="pres">
      <dgm:prSet presAssocID="{A30914F3-C54B-479B-A43E-BF4DB7B0D1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269E8-9D63-469D-B944-789DCCEF7E53}" type="pres">
      <dgm:prSet presAssocID="{F134D2E4-E51C-4235-A362-D9C870D72B57}" presName="composite" presStyleCnt="0"/>
      <dgm:spPr/>
    </dgm:pt>
    <dgm:pt modelId="{8676A8F2-D569-4CD8-ADCD-A2BA9F7CC77F}" type="pres">
      <dgm:prSet presAssocID="{F134D2E4-E51C-4235-A362-D9C870D72B5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658BC-5B41-469F-B5F1-62BB9E29BB8A}" type="pres">
      <dgm:prSet presAssocID="{F134D2E4-E51C-4235-A362-D9C870D72B5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4121-6801-4617-822F-BBCC08E0AEC9}" type="pres">
      <dgm:prSet presAssocID="{8223E0D6-3381-4167-9284-636FE8E7998E}" presName="space" presStyleCnt="0"/>
      <dgm:spPr/>
    </dgm:pt>
    <dgm:pt modelId="{915D83A9-C47D-4BAA-A545-37AC9A4110DB}" type="pres">
      <dgm:prSet presAssocID="{110972BE-AE61-476D-B5CF-CAC8916B6964}" presName="composite" presStyleCnt="0"/>
      <dgm:spPr/>
    </dgm:pt>
    <dgm:pt modelId="{928A9876-F66D-41E4-BE39-C2DF5433B19D}" type="pres">
      <dgm:prSet presAssocID="{110972BE-AE61-476D-B5CF-CAC8916B696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5E6D9-14D4-421D-A7BF-AC61845A073D}" type="pres">
      <dgm:prSet presAssocID="{110972BE-AE61-476D-B5CF-CAC8916B696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E7555-F513-4247-861F-795D4D1D1AE1}" srcId="{A30914F3-C54B-479B-A43E-BF4DB7B0D10E}" destId="{F134D2E4-E51C-4235-A362-D9C870D72B57}" srcOrd="0" destOrd="0" parTransId="{2F2AE01A-1E96-4FA8-AB45-8B520E48BFBE}" sibTransId="{8223E0D6-3381-4167-9284-636FE8E7998E}"/>
    <dgm:cxn modelId="{8D3F8ABE-1E85-4B99-9B71-6E141E99EF6D}" srcId="{F134D2E4-E51C-4235-A362-D9C870D72B57}" destId="{B07F59D6-B7FE-419A-B260-1BD97D4AD15A}" srcOrd="0" destOrd="0" parTransId="{7899E914-C22B-4002-80D7-A40AD6A097F0}" sibTransId="{68054A15-516E-4530-9366-D247F9FC9D01}"/>
    <dgm:cxn modelId="{029144EE-9FB6-4153-96EE-DF8A7480BD0A}" srcId="{B07F59D6-B7FE-419A-B260-1BD97D4AD15A}" destId="{0015D362-B24F-4ECE-9BA2-6813BF966F50}" srcOrd="0" destOrd="0" parTransId="{E479DE96-B3E6-4584-BB96-D793FB813E61}" sibTransId="{5BA3A278-2C00-405A-87BA-0F0EE52AD4D0}"/>
    <dgm:cxn modelId="{D8E30971-7163-4A0E-80F1-228FCAAA4C39}" srcId="{A30914F3-C54B-479B-A43E-BF4DB7B0D10E}" destId="{110972BE-AE61-476D-B5CF-CAC8916B6964}" srcOrd="1" destOrd="0" parTransId="{ECB4B690-D1A2-49D3-BAB5-794E8994AEB6}" sibTransId="{38AAD453-B252-4B7E-8813-14EB38706BFC}"/>
    <dgm:cxn modelId="{1F43F959-F402-4DA9-8933-FC8BBB1E73C7}" srcId="{110972BE-AE61-476D-B5CF-CAC8916B6964}" destId="{B6355EAB-70CF-421E-B6B2-ADF6F4E647AD}" srcOrd="0" destOrd="1" parTransId="{6F3412D4-8271-4A75-A615-7540B0C91286}" sibTransId="{1B838EF4-960D-4EC0-8BEA-A99E392E1BA5}"/>
    <dgm:cxn modelId="{401CD576-EB92-4FB5-9839-9F39B0178BEB}" srcId="{110972BE-AE61-476D-B5CF-CAC8916B6964}" destId="{23FE299C-584B-4D2F-B9E6-FB2E2E1FC04B}" srcOrd="1" destOrd="1" parTransId="{1D7702F3-DD7B-41C9-9921-5A5358E9784D}" sibTransId="{4D47FDED-E49C-4B1A-8AD4-5246E0199B8B}"/>
    <dgm:cxn modelId="{00BD8300-2D4E-4103-8B07-75D9EB7936ED}" type="presOf" srcId="{A30914F3-C54B-479B-A43E-BF4DB7B0D10E}" destId="{8799BFDC-21DC-4DE5-9B80-473EDD3D4A85}" srcOrd="0" destOrd="0" presId="urn:microsoft.com/office/officeart/2005/8/layout/hList1"/>
    <dgm:cxn modelId="{0AC30457-D759-4D4B-91BE-F889BA67890B}" type="presParOf" srcId="{8799BFDC-21DC-4DE5-9B80-473EDD3D4A85}" destId="{97F269E8-9D63-469D-B944-789DCCEF7E53}" srcOrd="0" destOrd="0" presId="urn:microsoft.com/office/officeart/2005/8/layout/hList1"/>
    <dgm:cxn modelId="{C871A44D-FF39-4915-8B01-892434C12275}" type="presParOf" srcId="{97F269E8-9D63-469D-B944-789DCCEF7E53}" destId="{8676A8F2-D569-4CD8-ADCD-A2BA9F7CC77F}" srcOrd="0" destOrd="0" presId="urn:microsoft.com/office/officeart/2005/8/layout/hList1"/>
    <dgm:cxn modelId="{70D6BF11-BDF8-44C4-B194-A4AB728B31B5}" type="presOf" srcId="{F134D2E4-E51C-4235-A362-D9C870D72B57}" destId="{8676A8F2-D569-4CD8-ADCD-A2BA9F7CC77F}" srcOrd="0" destOrd="0" presId="urn:microsoft.com/office/officeart/2005/8/layout/hList1"/>
    <dgm:cxn modelId="{77F219EA-6F2A-4A6F-8B3D-7DBD482FE5EC}" type="presParOf" srcId="{97F269E8-9D63-469D-B944-789DCCEF7E53}" destId="{D61658BC-5B41-469F-B5F1-62BB9E29BB8A}" srcOrd="1" destOrd="0" presId="urn:microsoft.com/office/officeart/2005/8/layout/hList1"/>
    <dgm:cxn modelId="{BB011FF1-9303-4362-8134-69ACC83FEC50}" type="presOf" srcId="{B07F59D6-B7FE-419A-B260-1BD97D4AD15A}" destId="{D61658BC-5B41-469F-B5F1-62BB9E29BB8A}" srcOrd="0" destOrd="0" presId="urn:microsoft.com/office/officeart/2005/8/layout/hList1"/>
    <dgm:cxn modelId="{17330C8C-AA4E-4C1F-9FB7-8C13AF1D1C0C}" type="presOf" srcId="{0015D362-B24F-4ECE-9BA2-6813BF966F50}" destId="{D61658BC-5B41-469F-B5F1-62BB9E29BB8A}" srcOrd="0" destOrd="1" presId="urn:microsoft.com/office/officeart/2005/8/layout/hList1"/>
    <dgm:cxn modelId="{57E932A7-711D-44BA-8B6D-0BD6258754AF}" type="presParOf" srcId="{8799BFDC-21DC-4DE5-9B80-473EDD3D4A85}" destId="{73314121-6801-4617-822F-BBCC08E0AEC9}" srcOrd="1" destOrd="0" presId="urn:microsoft.com/office/officeart/2005/8/layout/hList1"/>
    <dgm:cxn modelId="{C3CD46E9-876E-4AAF-86A6-211AE55A1BC5}" type="presParOf" srcId="{8799BFDC-21DC-4DE5-9B80-473EDD3D4A85}" destId="{915D83A9-C47D-4BAA-A545-37AC9A4110DB}" srcOrd="2" destOrd="0" presId="urn:microsoft.com/office/officeart/2005/8/layout/hList1"/>
    <dgm:cxn modelId="{8DD282E1-701E-463B-800E-D65E85A7E78B}" type="presParOf" srcId="{915D83A9-C47D-4BAA-A545-37AC9A4110DB}" destId="{928A9876-F66D-41E4-BE39-C2DF5433B19D}" srcOrd="0" destOrd="2" presId="urn:microsoft.com/office/officeart/2005/8/layout/hList1"/>
    <dgm:cxn modelId="{184BECD8-1863-4455-BC8B-AA0DAAD46CC0}" type="presOf" srcId="{110972BE-AE61-476D-B5CF-CAC8916B6964}" destId="{928A9876-F66D-41E4-BE39-C2DF5433B19D}" srcOrd="0" destOrd="0" presId="urn:microsoft.com/office/officeart/2005/8/layout/hList1"/>
    <dgm:cxn modelId="{1DFEED00-5B2E-4D70-B11B-3BC4518BA4B5}" type="presParOf" srcId="{915D83A9-C47D-4BAA-A545-37AC9A4110DB}" destId="{EB45E6D9-14D4-421D-A7BF-AC61845A073D}" srcOrd="1" destOrd="2" presId="urn:microsoft.com/office/officeart/2005/8/layout/hList1"/>
    <dgm:cxn modelId="{A1D9FDA0-1226-4EA6-A425-8C35022D7483}" type="presOf" srcId="{B6355EAB-70CF-421E-B6B2-ADF6F4E647AD}" destId="{EB45E6D9-14D4-421D-A7BF-AC61845A073D}" srcOrd="0" destOrd="0" presId="urn:microsoft.com/office/officeart/2005/8/layout/hList1"/>
    <dgm:cxn modelId="{E12DAA0E-3432-4804-901F-DD19DA89D0EF}" type="presOf" srcId="{23FE299C-584B-4D2F-B9E6-FB2E2E1FC04B}" destId="{EB45E6D9-14D4-421D-A7BF-AC61845A073D}" srcOrd="0" destOrd="1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027170" cy="369570"/>
        <a:chOff x="0" y="0"/>
        <a:chExt cx="4027170" cy="369570"/>
      </a:xfrm>
    </dsp:grpSpPr>
    <dsp:sp modelId="{D172D963-D8B5-40B3-AB57-A9BC7506577F}">
      <dsp:nvSpPr>
        <dsp:cNvPr id="3" name="Скругленный прямоугольник 2"/>
        <dsp:cNvSpPr/>
      </dsp:nvSpPr>
      <dsp:spPr bwMode="white">
        <a:xfrm>
          <a:off x="0" y="13970"/>
          <a:ext cx="4027170" cy="355600"/>
        </a:xfrm>
        <a:prstGeom prst="roundRect">
          <a:avLst/>
        </a:prstGeom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vert="horz" wrap="square" lIns="53340" tIns="53340" rIns="53340" bIns="5334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 algn="ctr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dirty="0" smtClean="0">
              <a:latin typeface="Bahnschrift Condensed" panose="020B0502040204020203" pitchFamily="34" charset="0"/>
            </a:rPr>
            <a:t>Административный центр - посёлок Адамовка.</a:t>
          </a:r>
          <a:endParaRPr lang="ru-RU" sz="1400" dirty="0">
            <a:latin typeface="Bahnschrift Condensed" panose="020B0502040204020203" pitchFamily="34" charset="0"/>
          </a:endParaRPr>
        </a:p>
      </dsp:txBody>
      <dsp:txXfrm>
        <a:off x="0" y="13970"/>
        <a:ext cx="4027170" cy="355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541962" cy="5675227"/>
        <a:chOff x="0" y="0"/>
        <a:chExt cx="4541962" cy="5675227"/>
      </a:xfrm>
    </dsp:grpSpPr>
    <dsp:sp modelId="{B6F096D5-808D-41CD-94AA-4644E843D1EB}">
      <dsp:nvSpPr>
        <dsp:cNvPr id="3" name="Скругленный прямоугольник 2"/>
        <dsp:cNvSpPr/>
      </dsp:nvSpPr>
      <dsp:spPr bwMode="white">
        <a:xfrm>
          <a:off x="649488" y="0"/>
          <a:ext cx="3242987" cy="8107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Повышения качества администрирования доходов районного бюджета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sp:txBody>
      <dsp:txXfrm>
        <a:off x="649488" y="0"/>
        <a:ext cx="3242987" cy="810747"/>
      </dsp:txXfrm>
    </dsp:sp>
    <dsp:sp modelId="{E68A2300-6EEE-4A2E-8335-6A1E74636914}">
      <dsp:nvSpPr>
        <dsp:cNvPr id="4" name="Стрелка вправо 3"/>
        <dsp:cNvSpPr/>
      </dsp:nvSpPr>
      <dsp:spPr bwMode="white">
        <a:xfrm rot="5399999">
          <a:off x="2118966" y="831015"/>
          <a:ext cx="304030" cy="36483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2118966" y="831015"/>
        <a:ext cx="304030" cy="364836"/>
      </dsp:txXfrm>
    </dsp:sp>
    <dsp:sp modelId="{46C314DB-BCD9-4733-95A7-B7014923491E}">
      <dsp:nvSpPr>
        <dsp:cNvPr id="5" name="Скругленный прямоугольник 4"/>
        <dsp:cNvSpPr/>
      </dsp:nvSpPr>
      <dsp:spPr bwMode="white">
        <a:xfrm>
          <a:off x="649488" y="1216120"/>
          <a:ext cx="3242987" cy="81074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</a:rPr>
            <a:t>Анализ неналоговых платежей</a:t>
          </a:r>
          <a:endParaRPr lang="ru-RU" sz="1200" b="1" dirty="0">
            <a:latin typeface="Century Gothic" panose="020B0502020202020204" pitchFamily="34" charset="0"/>
          </a:endParaRPr>
        </a:p>
      </dsp:txBody>
      <dsp:txXfrm>
        <a:off x="649488" y="1216120"/>
        <a:ext cx="3242987" cy="810747"/>
      </dsp:txXfrm>
    </dsp:sp>
    <dsp:sp modelId="{A6C3D330-DBDC-4288-8EE1-F0612B124A5A}">
      <dsp:nvSpPr>
        <dsp:cNvPr id="6" name="Стрелка вправо 5"/>
        <dsp:cNvSpPr/>
      </dsp:nvSpPr>
      <dsp:spPr bwMode="white">
        <a:xfrm rot="5399999">
          <a:off x="2118966" y="2047135"/>
          <a:ext cx="304030" cy="36483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2118966" y="2047135"/>
        <a:ext cx="304030" cy="364836"/>
      </dsp:txXfrm>
    </dsp:sp>
    <dsp:sp modelId="{474CC52D-305A-414E-BD25-82366C70093B}">
      <dsp:nvSpPr>
        <dsp:cNvPr id="7" name="Скругленный прямоугольник 6"/>
        <dsp:cNvSpPr/>
      </dsp:nvSpPr>
      <dsp:spPr bwMode="white">
        <a:xfrm>
          <a:off x="649488" y="2432240"/>
          <a:ext cx="3242987" cy="81074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</a:rPr>
            <a:t>Сокращение недоимки по налогам и арендным платежам</a:t>
          </a:r>
          <a:endParaRPr lang="ru-RU" sz="1200" b="1" dirty="0">
            <a:latin typeface="Century Gothic" panose="020B0502020202020204" pitchFamily="34" charset="0"/>
          </a:endParaRPr>
        </a:p>
      </dsp:txBody>
      <dsp:txXfrm>
        <a:off x="649488" y="2432240"/>
        <a:ext cx="3242987" cy="810747"/>
      </dsp:txXfrm>
    </dsp:sp>
    <dsp:sp modelId="{E7F5E3F5-CF6B-4A40-9918-2BDE101E7EC8}">
      <dsp:nvSpPr>
        <dsp:cNvPr id="8" name="Стрелка вправо 7"/>
        <dsp:cNvSpPr/>
      </dsp:nvSpPr>
      <dsp:spPr bwMode="white">
        <a:xfrm rot="5399999">
          <a:off x="2118966" y="3263256"/>
          <a:ext cx="304030" cy="36483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2118966" y="3263256"/>
        <a:ext cx="304030" cy="364836"/>
      </dsp:txXfrm>
    </dsp:sp>
    <dsp:sp modelId="{9B65E363-AE8E-4289-BA03-9C12126F466D}">
      <dsp:nvSpPr>
        <dsp:cNvPr id="9" name="Скругленный прямоугольник 8"/>
        <dsp:cNvSpPr/>
      </dsp:nvSpPr>
      <dsp:spPr bwMode="white">
        <a:xfrm>
          <a:off x="649488" y="3648360"/>
          <a:ext cx="3242987" cy="810747"/>
        </a:xfrm>
        <a:prstGeom prst="roundRect">
          <a:avLst>
            <a:gd name="adj" fmla="val 10000"/>
          </a:avLst>
        </a:prstGeom>
        <a:solidFill>
          <a:srgbClr val="FEF2E8"/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Повышение эффективности использования муниципальной собственности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sp:txBody>
      <dsp:txXfrm>
        <a:off x="649488" y="3648360"/>
        <a:ext cx="3242987" cy="810747"/>
      </dsp:txXfrm>
    </dsp:sp>
    <dsp:sp modelId="{06EDE35D-B408-4915-BDF6-F6D1370A31C4}">
      <dsp:nvSpPr>
        <dsp:cNvPr id="10" name="Стрелка вправо 9"/>
        <dsp:cNvSpPr/>
      </dsp:nvSpPr>
      <dsp:spPr bwMode="white">
        <a:xfrm rot="5399999">
          <a:off x="2118966" y="4479376"/>
          <a:ext cx="304030" cy="36483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2118966" y="4479376"/>
        <a:ext cx="304030" cy="364836"/>
      </dsp:txXfrm>
    </dsp:sp>
    <dsp:sp modelId="{C3F53832-357D-4B83-B4C5-A45A0BC937CB}">
      <dsp:nvSpPr>
        <dsp:cNvPr id="11" name="Скругленный прямоугольник 10"/>
        <dsp:cNvSpPr/>
      </dsp:nvSpPr>
      <dsp:spPr bwMode="white">
        <a:xfrm>
          <a:off x="649488" y="4864480"/>
          <a:ext cx="3242987" cy="810747"/>
        </a:xfrm>
        <a:prstGeom prst="roundRect">
          <a:avLst>
            <a:gd name="adj" fmla="val 10000"/>
          </a:avLst>
        </a:prstGeom>
        <a:solidFill>
          <a:srgbClr val="FEF6F0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Осуществление постоянного мониторинга поступления налогов, сборов и иных платежей в районный бюджет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sp:txBody>
      <dsp:txXfrm>
        <a:off x="649488" y="4864480"/>
        <a:ext cx="3242987" cy="810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032448" cy="5679340"/>
        <a:chOff x="0" y="0"/>
        <a:chExt cx="4032448" cy="5679340"/>
      </a:xfrm>
    </dsp:grpSpPr>
    <dsp:sp modelId="{ACDDD77C-BECC-4B69-A212-D3B2260273BD}">
      <dsp:nvSpPr>
        <dsp:cNvPr id="3" name="Скругленный прямоугольник 2"/>
        <dsp:cNvSpPr/>
      </dsp:nvSpPr>
      <dsp:spPr bwMode="white">
        <a:xfrm>
          <a:off x="648752" y="0"/>
          <a:ext cx="2734945" cy="811334"/>
        </a:xfrm>
        <a:prstGeom prst="roundRect">
          <a:avLst>
            <a:gd name="adj" fmla="val 10000"/>
          </a:avLst>
        </a:prstGeom>
        <a:solidFill>
          <a:srgbClr val="83A343"/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Реализация задач, поставленных в указах Президента Российской Федерации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sp:txBody>
      <dsp:txXfrm>
        <a:off x="648752" y="0"/>
        <a:ext cx="2734945" cy="811334"/>
      </dsp:txXfrm>
    </dsp:sp>
    <dsp:sp modelId="{85527D38-ED1E-43A0-BFDA-85FBC7C79050}">
      <dsp:nvSpPr>
        <dsp:cNvPr id="4" name="Стрелка вправо 3"/>
        <dsp:cNvSpPr/>
      </dsp:nvSpPr>
      <dsp:spPr bwMode="white">
        <a:xfrm rot="5399999">
          <a:off x="1864099" y="831618"/>
          <a:ext cx="304250" cy="36510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1864099" y="831618"/>
        <a:ext cx="304250" cy="365100"/>
      </dsp:txXfrm>
    </dsp:sp>
    <dsp:sp modelId="{97054ED5-779C-4D91-93E1-30433ADF7496}">
      <dsp:nvSpPr>
        <dsp:cNvPr id="5" name="Скругленный прямоугольник 4"/>
        <dsp:cNvSpPr/>
      </dsp:nvSpPr>
      <dsp:spPr bwMode="white">
        <a:xfrm>
          <a:off x="648752" y="1217001"/>
          <a:ext cx="2734945" cy="81133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</a:rPr>
            <a:t>Сохранение социальной направленности бюджета</a:t>
          </a:r>
          <a:endParaRPr lang="ru-RU" sz="1200" b="1" dirty="0">
            <a:latin typeface="Century Gothic" panose="020B0502020202020204" pitchFamily="34" charset="0"/>
          </a:endParaRPr>
        </a:p>
      </dsp:txBody>
      <dsp:txXfrm>
        <a:off x="648752" y="1217001"/>
        <a:ext cx="2734945" cy="811334"/>
      </dsp:txXfrm>
    </dsp:sp>
    <dsp:sp modelId="{FA60024E-4683-4DB5-ACBB-74B13D23D2EA}">
      <dsp:nvSpPr>
        <dsp:cNvPr id="6" name="Стрелка вправо 5"/>
        <dsp:cNvSpPr/>
      </dsp:nvSpPr>
      <dsp:spPr bwMode="white">
        <a:xfrm rot="5399999">
          <a:off x="1864099" y="2048619"/>
          <a:ext cx="304250" cy="36510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1864099" y="2048619"/>
        <a:ext cx="304250" cy="365100"/>
      </dsp:txXfrm>
    </dsp:sp>
    <dsp:sp modelId="{9D0535CD-27A0-4D72-973F-B6F277C65CAA}">
      <dsp:nvSpPr>
        <dsp:cNvPr id="7" name="Скругленный прямоугольник 6"/>
        <dsp:cNvSpPr/>
      </dsp:nvSpPr>
      <dsp:spPr bwMode="white">
        <a:xfrm>
          <a:off x="648752" y="2434003"/>
          <a:ext cx="2734945" cy="81133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</a:rPr>
            <a:t>Повышение эффективности бюджетных расходов </a:t>
          </a:r>
          <a:endParaRPr lang="ru-RU" sz="1200" b="1" dirty="0">
            <a:latin typeface="Century Gothic" panose="020B0502020202020204" pitchFamily="34" charset="0"/>
          </a:endParaRPr>
        </a:p>
      </dsp:txBody>
      <dsp:txXfrm>
        <a:off x="648752" y="2434003"/>
        <a:ext cx="2734945" cy="811334"/>
      </dsp:txXfrm>
    </dsp:sp>
    <dsp:sp modelId="{BE96BA9B-C98B-4463-8EE7-85606455B4A6}">
      <dsp:nvSpPr>
        <dsp:cNvPr id="8" name="Стрелка вправо 7"/>
        <dsp:cNvSpPr/>
      </dsp:nvSpPr>
      <dsp:spPr bwMode="white">
        <a:xfrm rot="5399999">
          <a:off x="1864099" y="3265620"/>
          <a:ext cx="304250" cy="36510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1864099" y="3265620"/>
        <a:ext cx="304250" cy="365100"/>
      </dsp:txXfrm>
    </dsp:sp>
    <dsp:sp modelId="{F520E47F-5989-46F1-B1C3-F9F61255C434}">
      <dsp:nvSpPr>
        <dsp:cNvPr id="9" name="Скругленный прямоугольник 8"/>
        <dsp:cNvSpPr/>
      </dsp:nvSpPr>
      <dsp:spPr bwMode="white">
        <a:xfrm>
          <a:off x="648752" y="3651004"/>
          <a:ext cx="2734945" cy="81133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rgbClr val="7030A0"/>
          </a:solidFill>
        </a:ln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Обеспечение сбалансированности бюджета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sp:txBody>
      <dsp:txXfrm>
        <a:off x="648752" y="3651004"/>
        <a:ext cx="2734945" cy="811334"/>
      </dsp:txXfrm>
    </dsp:sp>
    <dsp:sp modelId="{2EE96B08-0635-420F-90AA-2D1AB08D7B98}">
      <dsp:nvSpPr>
        <dsp:cNvPr id="10" name="Стрелка вправо 9"/>
        <dsp:cNvSpPr/>
      </dsp:nvSpPr>
      <dsp:spPr bwMode="white">
        <a:xfrm rot="5399999">
          <a:off x="1864099" y="4482622"/>
          <a:ext cx="304250" cy="365100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200" b="1">
            <a:latin typeface="Century Gothic" panose="020B0502020202020204" pitchFamily="34" charset="0"/>
          </a:endParaRPr>
        </a:p>
      </dsp:txBody>
      <dsp:txXfrm rot="5399999">
        <a:off x="1864099" y="4482622"/>
        <a:ext cx="304250" cy="365100"/>
      </dsp:txXfrm>
    </dsp:sp>
    <dsp:sp modelId="{9C26F965-BB2C-405F-838B-A31741418044}">
      <dsp:nvSpPr>
        <dsp:cNvPr id="11" name="Скругленный прямоугольник 10"/>
        <dsp:cNvSpPr/>
      </dsp:nvSpPr>
      <dsp:spPr bwMode="white">
        <a:xfrm>
          <a:off x="648752" y="4868006"/>
          <a:ext cx="2734945" cy="811334"/>
        </a:xfrm>
        <a:prstGeom prst="roundRect">
          <a:avLst>
            <a:gd name="adj" fmla="val 10000"/>
          </a:avLst>
        </a:prstGeom>
        <a:solidFill>
          <a:srgbClr val="F8FAF4"/>
        </a:solidFill>
        <a:ln>
          <a:solidFill>
            <a:srgbClr val="7030A0"/>
          </a:solidFill>
        </a:ln>
        <a:effectLst>
          <a:outerShdw blurRad="40000" dist="20000" dir="5400000" rotWithShape="0">
            <a:srgbClr val="000000">
              <a:alpha val="26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lIns="45719" tIns="45719" rIns="45719" bIns="45719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 smtClean="0">
              <a:latin typeface="Century Gothic" panose="020B0502020202020204" pitchFamily="34" charset="0"/>
              <a:ea typeface="Malgun Gothic" panose="020B0503020000020004" pitchFamily="34" charset="-127"/>
            </a:rPr>
            <a:t>Повышение открытости и прозрачности бюджетного процесса</a:t>
          </a:r>
          <a:endParaRPr lang="ru-RU" sz="1200" b="1" dirty="0">
            <a:latin typeface="Century Gothic" panose="020B0502020202020204" pitchFamily="34" charset="0"/>
            <a:ea typeface="Malgun Gothic" panose="020B0503020000020004" pitchFamily="34" charset="-127"/>
          </a:endParaRPr>
        </a:p>
      </dsp:txBody>
      <dsp:txXfrm>
        <a:off x="648752" y="4868006"/>
        <a:ext cx="2734945" cy="811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4575810" cy="5184775"/>
        <a:chOff x="0" y="0"/>
        <a:chExt cx="4575810" cy="5184775"/>
      </a:xfrm>
    </dsp:grpSpPr>
    <dsp:sp modelId="{DAEEDBE3-5A4B-44BC-82C6-D3385E70E0BC}">
      <dsp:nvSpPr>
        <dsp:cNvPr id="3" name="Скругленный прямоугольник 2"/>
        <dsp:cNvSpPr/>
      </dsp:nvSpPr>
      <dsp:spPr bwMode="white">
        <a:xfrm>
          <a:off x="0" y="0"/>
          <a:ext cx="4575810" cy="1620242"/>
        </a:xfrm>
        <a:prstGeom prst="roundRect">
          <a:avLst>
            <a:gd name="adj" fmla="val 10000"/>
          </a:avLst>
        </a:prstGeom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lIns="91439" tIns="91439" rIns="91439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ДОХОДЫ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2025-  952 606,8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2026 – 898 583,6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2027 – 904 886,4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sp:txBody>
      <dsp:txXfrm>
        <a:off x="0" y="0"/>
        <a:ext cx="4575810" cy="1620242"/>
      </dsp:txXfrm>
    </dsp:sp>
    <dsp:sp modelId="{5583C991-A5E7-4B48-8F50-CC830BC541CE}">
      <dsp:nvSpPr>
        <dsp:cNvPr id="4" name="Скругленный прямоугольник 3"/>
        <dsp:cNvSpPr/>
      </dsp:nvSpPr>
      <dsp:spPr bwMode="white">
        <a:xfrm>
          <a:off x="162024" y="162024"/>
          <a:ext cx="915162" cy="1296194"/>
        </a:xfrm>
        <a:prstGeom prst="roundRect">
          <a:avLst>
            <a:gd name="adj" fmla="val 10000"/>
          </a:avLst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62024" y="162024"/>
        <a:ext cx="915162" cy="1296194"/>
      </dsp:txXfrm>
    </dsp:sp>
    <dsp:sp modelId="{87AB41CF-640C-4AFC-AB8D-A16F115BE48C}">
      <dsp:nvSpPr>
        <dsp:cNvPr id="5" name="Скругленный прямоугольник 4"/>
        <dsp:cNvSpPr/>
      </dsp:nvSpPr>
      <dsp:spPr bwMode="white">
        <a:xfrm>
          <a:off x="0" y="1728264"/>
          <a:ext cx="4575810" cy="1620242"/>
        </a:xfrm>
        <a:prstGeom prst="roundRect">
          <a:avLst>
            <a:gd name="adj" fmla="val 10000"/>
          </a:avLst>
        </a:prstGeom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lIns="91439" tIns="91439" rIns="91439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РАСХОДЫ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2025-  952 606,8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2026 – 898 583,6 тыс. рублей</a:t>
          </a:r>
          <a:endParaRPr lang="ru-RU" dirty="0" smtClean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2027 – 904 886,4 тыс. рублей</a:t>
          </a:r>
        </a:p>
      </dsp:txBody>
      <dsp:txXfrm>
        <a:off x="0" y="1728264"/>
        <a:ext cx="4575810" cy="1620242"/>
      </dsp:txXfrm>
    </dsp:sp>
    <dsp:sp modelId="{F17D4833-05D5-433D-B2FD-1664EAB031DE}">
      <dsp:nvSpPr>
        <dsp:cNvPr id="6" name="Скругленный прямоугольник 5"/>
        <dsp:cNvSpPr/>
      </dsp:nvSpPr>
      <dsp:spPr bwMode="white">
        <a:xfrm>
          <a:off x="162024" y="1944291"/>
          <a:ext cx="915162" cy="1296194"/>
        </a:xfrm>
        <a:prstGeom prst="roundRect">
          <a:avLst>
            <a:gd name="adj" fmla="val 10000"/>
          </a:avLst>
        </a:prstGeom>
        <a:blipFill rotWithShape="0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62024" y="1944291"/>
        <a:ext cx="915162" cy="1296194"/>
      </dsp:txXfrm>
    </dsp:sp>
    <dsp:sp modelId="{080FF634-9701-439A-A6AE-8E4053A08D5F}">
      <dsp:nvSpPr>
        <dsp:cNvPr id="7" name="Скругленный прямоугольник 6"/>
        <dsp:cNvSpPr/>
      </dsp:nvSpPr>
      <dsp:spPr bwMode="white">
        <a:xfrm>
          <a:off x="0" y="3442205"/>
          <a:ext cx="4575810" cy="1620242"/>
        </a:xfrm>
        <a:prstGeom prst="roundRect">
          <a:avLst>
            <a:gd name="adj" fmla="val 10000"/>
          </a:avLst>
        </a:prstGeom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lIns="91439" tIns="91439" rIns="91439" bIns="91439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Профицит/дефицит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dirty="0" smtClean="0">
              <a:latin typeface="Bahnschrift Condensed" panose="020B0502040204020203" pitchFamily="34" charset="0"/>
              <a:ea typeface="Microsoft YaHei Light" panose="020B0502040204020203" pitchFamily="34" charset="-122"/>
            </a:rPr>
            <a:t>2025-2027- 0,0 тыс. рублей</a:t>
          </a:r>
          <a:endParaRPr lang="ru-RU" dirty="0">
            <a:latin typeface="Bahnschrift Condensed" panose="020B0502040204020203" pitchFamily="34" charset="0"/>
            <a:ea typeface="Microsoft YaHei Light" panose="020B0502040204020203" pitchFamily="34" charset="-122"/>
          </a:endParaRPr>
        </a:p>
      </dsp:txBody>
      <dsp:txXfrm>
        <a:off x="0" y="3442205"/>
        <a:ext cx="4575810" cy="1620242"/>
      </dsp:txXfrm>
    </dsp:sp>
    <dsp:sp modelId="{925180BB-63F2-4421-BCA8-6A7C7BD1CAE9}">
      <dsp:nvSpPr>
        <dsp:cNvPr id="8" name="Скругленный прямоугольник 7"/>
        <dsp:cNvSpPr/>
      </dsp:nvSpPr>
      <dsp:spPr bwMode="white">
        <a:xfrm>
          <a:off x="146768" y="3600541"/>
          <a:ext cx="915162" cy="1296194"/>
        </a:xfrm>
        <a:prstGeom prst="roundRect">
          <a:avLst>
            <a:gd name="adj" fmla="val 10000"/>
          </a:avLst>
        </a:prstGeom>
        <a:blipFill rotWithShape="0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>
        <a:off x="146768" y="3600541"/>
        <a:ext cx="915162" cy="1296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5760640" cy="3705411"/>
        <a:chOff x="0" y="0"/>
        <a:chExt cx="5760640" cy="3705411"/>
      </a:xfrm>
    </dsp:grpSpPr>
    <dsp:sp modelId="{19D03DEE-DF00-4DBB-AD6A-28266837244A}">
      <dsp:nvSpPr>
        <dsp:cNvPr id="3" name="Скругленный прямоугольник 2"/>
        <dsp:cNvSpPr/>
      </dsp:nvSpPr>
      <dsp:spPr bwMode="white">
        <a:xfrm>
          <a:off x="0" y="86563"/>
          <a:ext cx="5760640" cy="4057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</a:rPr>
            <a:t>Национальный проект  - «Культура»</a:t>
          </a:r>
          <a:endParaRPr lang="ru-RU" dirty="0">
            <a:latin typeface="Bahnschrift Condensed" panose="020B0502040204020203" pitchFamily="34" charset="0"/>
          </a:endParaRPr>
        </a:p>
      </dsp:txBody>
      <dsp:txXfrm>
        <a:off x="0" y="86563"/>
        <a:ext cx="5760640" cy="405765"/>
      </dsp:txXfrm>
    </dsp:sp>
    <dsp:sp modelId="{ED8643C0-C71F-46E6-A32B-5C7A36DBBA46}">
      <dsp:nvSpPr>
        <dsp:cNvPr id="4" name="Скругленный прямоугольник 3"/>
        <dsp:cNvSpPr/>
      </dsp:nvSpPr>
      <dsp:spPr bwMode="white">
        <a:xfrm>
          <a:off x="0" y="538408"/>
          <a:ext cx="5760640" cy="4057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</a:rPr>
            <a:t>Федеральный проект – «Культурная среда»</a:t>
          </a:r>
          <a:endParaRPr lang="ru-RU" dirty="0">
            <a:latin typeface="Bahnschrift Condensed" panose="020B0502040204020203" pitchFamily="34" charset="0"/>
          </a:endParaRPr>
        </a:p>
      </dsp:txBody>
      <dsp:txXfrm>
        <a:off x="0" y="538408"/>
        <a:ext cx="5760640" cy="405765"/>
      </dsp:txXfrm>
    </dsp:sp>
    <dsp:sp modelId="{F93FAE7A-0265-4C7A-AFF3-BF14E22CDD80}">
      <dsp:nvSpPr>
        <dsp:cNvPr id="5" name="Скругленный прямоугольник 4"/>
        <dsp:cNvSpPr/>
      </dsp:nvSpPr>
      <dsp:spPr bwMode="white">
        <a:xfrm>
          <a:off x="0" y="990253"/>
          <a:ext cx="5760640" cy="4057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</a:rPr>
            <a:t>Мероприятия проекта</a:t>
          </a:r>
          <a:endParaRPr lang="ru-RU" dirty="0">
            <a:latin typeface="Bahnschrift Condensed" panose="020B0502040204020203" pitchFamily="34" charset="0"/>
          </a:endParaRPr>
        </a:p>
      </dsp:txBody>
      <dsp:txXfrm>
        <a:off x="0" y="990253"/>
        <a:ext cx="5760640" cy="405765"/>
      </dsp:txXfrm>
    </dsp:sp>
    <dsp:sp modelId="{B314AAF0-E371-48FA-BD61-AA1753D344B8}">
      <dsp:nvSpPr>
        <dsp:cNvPr id="6" name="Прямоугольник 5"/>
        <dsp:cNvSpPr/>
      </dsp:nvSpPr>
      <dsp:spPr bwMode="white">
        <a:xfrm>
          <a:off x="0" y="1396018"/>
          <a:ext cx="5760640" cy="2649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2900" tIns="20320" rIns="113792" bIns="20320" anchor="t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dirty="0" smtClean="0">
              <a:solidFill>
                <a:schemeClr val="tx1"/>
              </a:solidFill>
              <a:latin typeface="Bahnschrift Condensed" panose="020B0502040204020203" pitchFamily="34" charset="0"/>
            </a:rPr>
            <a:t>Поддержка отрасли культуры</a:t>
          </a:r>
          <a:endParaRPr lang="ru-RU" dirty="0">
            <a:solidFill>
              <a:schemeClr val="tx1"/>
            </a:solidFill>
            <a:latin typeface="Bahnschrift Condensed" panose="020B0502040204020203" pitchFamily="34" charset="0"/>
          </a:endParaRPr>
        </a:p>
      </dsp:txBody>
      <dsp:txXfrm>
        <a:off x="0" y="1396018"/>
        <a:ext cx="5760640" cy="264960"/>
      </dsp:txXfrm>
    </dsp:sp>
    <dsp:sp modelId="{037ADF5B-2069-4AC8-AFF7-5AEBB10C87EF}">
      <dsp:nvSpPr>
        <dsp:cNvPr id="7" name="Скругленный прямоугольник 6"/>
        <dsp:cNvSpPr/>
      </dsp:nvSpPr>
      <dsp:spPr bwMode="white">
        <a:xfrm>
          <a:off x="0" y="1660978"/>
          <a:ext cx="5760640" cy="4057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</a:rPr>
            <a:t>Место реализации</a:t>
          </a:r>
          <a:endParaRPr lang="ru-RU" dirty="0">
            <a:latin typeface="Bahnschrift Condensed" panose="020B0502040204020203" pitchFamily="34" charset="0"/>
          </a:endParaRPr>
        </a:p>
      </dsp:txBody>
      <dsp:txXfrm>
        <a:off x="0" y="1660978"/>
        <a:ext cx="5760640" cy="405765"/>
      </dsp:txXfrm>
    </dsp:sp>
    <dsp:sp modelId="{1A065FC5-7B6E-47CC-BFD6-54EB4FA4DB50}">
      <dsp:nvSpPr>
        <dsp:cNvPr id="8" name="Прямоугольник 7"/>
        <dsp:cNvSpPr/>
      </dsp:nvSpPr>
      <dsp:spPr bwMode="white">
        <a:xfrm>
          <a:off x="0" y="2066743"/>
          <a:ext cx="5760640" cy="26496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2900" tIns="20320" rIns="113792" bIns="20320" anchor="t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dirty="0" smtClean="0">
              <a:solidFill>
                <a:schemeClr val="tx1"/>
              </a:solidFill>
              <a:latin typeface="Bahnschrift Condensed" panose="020B0502040204020203" pitchFamily="34" charset="0"/>
            </a:rPr>
            <a:t>п. Адамовка, ул. Пушкинская, 69</a:t>
          </a:r>
          <a:endParaRPr lang="ru-RU" dirty="0">
            <a:solidFill>
              <a:schemeClr val="tx1"/>
            </a:solidFill>
            <a:latin typeface="Bahnschrift Condensed" panose="020B0502040204020203" pitchFamily="34" charset="0"/>
          </a:endParaRPr>
        </a:p>
      </dsp:txBody>
      <dsp:txXfrm>
        <a:off x="0" y="2066743"/>
        <a:ext cx="5760640" cy="264960"/>
      </dsp:txXfrm>
    </dsp:sp>
    <dsp:sp modelId="{06FCB47C-A5D6-45BD-8A35-6A466221D68F}">
      <dsp:nvSpPr>
        <dsp:cNvPr id="9" name="Скругленный прямоугольник 8"/>
        <dsp:cNvSpPr/>
      </dsp:nvSpPr>
      <dsp:spPr bwMode="white">
        <a:xfrm>
          <a:off x="0" y="2331703"/>
          <a:ext cx="5760640" cy="4057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latin typeface="Bahnschrift Condensed" panose="020B0502040204020203" pitchFamily="34" charset="0"/>
            </a:rPr>
            <a:t>Объем финансирования</a:t>
          </a:r>
          <a:endParaRPr lang="ru-RU" dirty="0">
            <a:latin typeface="Bahnschrift Condensed" panose="020B0502040204020203" pitchFamily="34" charset="0"/>
          </a:endParaRPr>
        </a:p>
      </dsp:txBody>
      <dsp:txXfrm>
        <a:off x="0" y="2331703"/>
        <a:ext cx="5760640" cy="405765"/>
      </dsp:txXfrm>
    </dsp:sp>
    <dsp:sp modelId="{68FF33D4-05F3-475E-A721-E4ED70B812AA}">
      <dsp:nvSpPr>
        <dsp:cNvPr id="10" name="Прямоугольник 9"/>
        <dsp:cNvSpPr/>
      </dsp:nvSpPr>
      <dsp:spPr bwMode="white">
        <a:xfrm>
          <a:off x="0" y="2737468"/>
          <a:ext cx="5760640" cy="88138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82900" tIns="20320" rIns="113792" bIns="20320" anchor="t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dirty="0" smtClean="0">
              <a:solidFill>
                <a:schemeClr val="tx1"/>
              </a:solidFill>
              <a:latin typeface="Bahnschrift Condensed" panose="020B0502040204020203" pitchFamily="34" charset="0"/>
            </a:rPr>
            <a:t>5 050,6 тыс. рублей в том числе: </a:t>
          </a:r>
          <a:endParaRPr lang="ru-RU" dirty="0">
            <a:solidFill>
              <a:schemeClr val="tx1"/>
            </a:solidFill>
            <a:latin typeface="Bahnschrift Condensed" panose="020B0502040204020203" pitchFamily="3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dirty="0" smtClean="0">
              <a:solidFill>
                <a:schemeClr val="tx1"/>
              </a:solidFill>
              <a:latin typeface="Bahnschrift Condensed" panose="020B0502040204020203" pitchFamily="34" charset="0"/>
            </a:rPr>
            <a:t>Федеральный бюджет –900,0 млн. рублей</a:t>
          </a:r>
          <a:endParaRPr lang="ru-RU" dirty="0">
            <a:solidFill>
              <a:schemeClr val="tx1"/>
            </a:solidFill>
            <a:latin typeface="Bahnschrift Condensed" panose="020B0502040204020203" pitchFamily="3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dirty="0" smtClean="0">
              <a:solidFill>
                <a:schemeClr val="tx1"/>
              </a:solidFill>
              <a:latin typeface="Bahnschrift Condensed" panose="020B0502040204020203" pitchFamily="34" charset="0"/>
            </a:rPr>
            <a:t>Областной бюджет – 4 100,0 млн. рублей</a:t>
          </a:r>
          <a:endParaRPr lang="ru-RU" dirty="0">
            <a:solidFill>
              <a:schemeClr val="tx1"/>
            </a:solidFill>
            <a:latin typeface="Bahnschrift Condensed" panose="020B0502040204020203" pitchFamily="34" charset="0"/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dirty="0" smtClean="0">
              <a:solidFill>
                <a:schemeClr val="tx1"/>
              </a:solidFill>
              <a:latin typeface="Bahnschrift Condensed" panose="020B0502040204020203" pitchFamily="34" charset="0"/>
            </a:rPr>
            <a:t>Местный бюджет – 50,6 млн</a:t>
          </a:r>
          <a:endParaRPr lang="ru-RU" dirty="0">
            <a:solidFill>
              <a:schemeClr val="tx1"/>
            </a:solidFill>
            <a:latin typeface="Bahnschrift Condensed" panose="020B0502040204020203" pitchFamily="34" charset="0"/>
          </a:endParaRPr>
        </a:p>
      </dsp:txBody>
      <dsp:txXfrm>
        <a:off x="0" y="2737468"/>
        <a:ext cx="5760640" cy="881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856984" cy="5400600"/>
        <a:chOff x="0" y="0"/>
        <a:chExt cx="8856984" cy="5400600"/>
      </a:xfrm>
    </dsp:grpSpPr>
    <dsp:sp modelId="{1F96C29C-09A3-445B-B6EF-509D43EEAC22}">
      <dsp:nvSpPr>
        <dsp:cNvPr id="3" name="Блок-схема: ручное управление 2"/>
        <dsp:cNvSpPr/>
      </dsp:nvSpPr>
      <dsp:spPr bwMode="white">
        <a:xfrm rot="-5400000">
          <a:off x="-566087" y="566087"/>
          <a:ext cx="5400600" cy="4268426"/>
        </a:xfrm>
        <a:prstGeom prst="flowChartManualOperation">
          <a:avLst/>
        </a:prstGeom>
        <a:solidFill>
          <a:schemeClr val="bg1">
            <a:lumMod val="95000"/>
          </a:schemeClr>
        </a:solidFill>
        <a:ln>
          <a:solidFill>
            <a:srgbClr val="C00000"/>
          </a:solidFill>
        </a:ln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rot="5400000" lIns="177800" tIns="0" rIns="35560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solidFill>
                <a:srgbClr val="C00000"/>
              </a:solidFill>
              <a:latin typeface="Bahnschrift Condensed" panose="020B0502040204020203" pitchFamily="34" charset="0"/>
            </a:rPr>
            <a:t>Муниципальные гарантии</a:t>
          </a:r>
          <a:endParaRPr lang="ru-RU" sz="2800" b="1" dirty="0">
            <a:solidFill>
              <a:srgbClr val="C00000"/>
            </a:solidFill>
            <a:latin typeface="Bahnschrift Condensed" panose="020B0502040204020203" pitchFamily="34" charset="0"/>
            <a:cs typeface="Times New Roman" panose="02020603050405020304" pitchFamily="18" charset="0"/>
          </a:endParaRPr>
        </a:p>
        <a:p>
          <a:pPr marL="171450" lvl="1" indent="-17145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dirty="0" smtClean="0">
              <a:latin typeface="Bahnschrift Condensed" panose="020B0502040204020203" pitchFamily="34" charset="0"/>
            </a:rPr>
            <a:t>Предоставление муниципальных гарантий муниципальным образованием Адамовский район не планируется</a:t>
          </a:r>
          <a:endParaRPr lang="ru-RU" sz="1800" dirty="0">
            <a:latin typeface="Bahnschrift Condensed" panose="020B0502040204020203" pitchFamily="34" charset="0"/>
            <a:cs typeface="Times New Roman" panose="02020603050405020304" pitchFamily="18" charset="0"/>
          </a:endParaRPr>
        </a:p>
      </dsp:txBody>
      <dsp:txXfrm rot="-5400000">
        <a:off x="-566087" y="566087"/>
        <a:ext cx="5400600" cy="4268426"/>
      </dsp:txXfrm>
    </dsp:sp>
    <dsp:sp modelId="{AF1D586A-D681-46DE-A78F-B03910C03F60}">
      <dsp:nvSpPr>
        <dsp:cNvPr id="4" name="Блок-схема: ручное управление 3"/>
        <dsp:cNvSpPr/>
      </dsp:nvSpPr>
      <dsp:spPr bwMode="white">
        <a:xfrm rot="-5400000">
          <a:off x="4022471" y="566087"/>
          <a:ext cx="5400600" cy="4268426"/>
        </a:xfrm>
        <a:prstGeom prst="flowChartManualOperation">
          <a:avLst/>
        </a:prstGeom>
        <a:solidFill>
          <a:schemeClr val="bg1">
            <a:lumMod val="95000"/>
          </a:schemeClr>
        </a:solidFill>
        <a:ln>
          <a:solidFill>
            <a:srgbClr val="83A343"/>
          </a:solidFill>
        </a:ln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rot="5400000" lIns="177800" tIns="0" rIns="355600" bIns="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solidFill>
                <a:schemeClr val="accent3">
                  <a:lumMod val="50000"/>
                </a:schemeClr>
              </a:solidFill>
              <a:latin typeface="Bahnschrift Condensed" panose="020B0502040204020203" pitchFamily="34" charset="0"/>
              <a:cs typeface="Times New Roman" panose="02020603050405020304" pitchFamily="18" charset="0"/>
            </a:rPr>
            <a:t>Внутренние заимствования</a:t>
          </a:r>
          <a:endParaRPr lang="ru-RU" sz="2800" b="1" dirty="0">
            <a:solidFill>
              <a:schemeClr val="accent3">
                <a:lumMod val="50000"/>
              </a:schemeClr>
            </a:solidFill>
            <a:latin typeface="Bahnschrift Condensed" panose="020B0502040204020203" pitchFamily="34" charset="0"/>
            <a:cs typeface="Times New Roman" panose="02020603050405020304" pitchFamily="18" charset="0"/>
          </a:endParaRPr>
        </a:p>
        <a:p>
          <a:pPr marL="171450" lvl="1" indent="-171450" algn="l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dirty="0" smtClean="0">
              <a:latin typeface="Bahnschrift Condensed" panose="020B0502040204020203" pitchFamily="34" charset="0"/>
            </a:rPr>
            <a:t>Муниципальные заимствования администрацией муниципального образования Адамовский район не осуществляются</a:t>
          </a:r>
          <a:r>
            <a:rPr lang="ru-RU" sz="1600" dirty="0" smtClean="0">
              <a:latin typeface="Bahnschrift Condensed" panose="020B0502040204020203" pitchFamily="34" charset="0"/>
            </a:rPr>
            <a:t>.</a:t>
          </a:r>
          <a:endParaRPr lang="ru-RU" sz="1600" dirty="0">
            <a:latin typeface="Bahnschrift Condensed" panose="020B0502040204020203" pitchFamily="34" charset="0"/>
            <a:cs typeface="Times New Roman" panose="02020603050405020304" pitchFamily="18" charset="0"/>
          </a:endParaRPr>
        </a:p>
      </dsp:txBody>
      <dsp:txXfrm rot="-5400000">
        <a:off x="4022471" y="566087"/>
        <a:ext cx="5400600" cy="42684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9144000" cy="6021070"/>
        <a:chOff x="0" y="0"/>
        <a:chExt cx="9144000" cy="6021070"/>
      </a:xfrm>
    </dsp:grpSpPr>
    <dsp:sp modelId="{8676A8F2-D569-4CD8-ADCD-A2BA9F7CC77F}">
      <dsp:nvSpPr>
        <dsp:cNvPr id="3" name="Прямоугольник 2"/>
        <dsp:cNvSpPr/>
      </dsp:nvSpPr>
      <dsp:spPr bwMode="white">
        <a:xfrm>
          <a:off x="0" y="728556"/>
          <a:ext cx="4272897" cy="1709159"/>
        </a:xfrm>
        <a:prstGeom prst="rect">
          <a:avLst/>
        </a:prstGeom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vert="horz" wrap="square" lIns="170688" tIns="97536" rIns="170688" bIns="9753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spc="-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>Управление муниципальными финансами</a:t>
          </a:r>
          <a:endParaRPr lang="ru-RU" sz="2400" b="0" spc="-1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sp:txBody>
      <dsp:txXfrm>
        <a:off x="0" y="728556"/>
        <a:ext cx="4272897" cy="1709159"/>
      </dsp:txXfrm>
    </dsp:sp>
    <dsp:sp modelId="{D61658BC-5B41-469F-B5F1-62BB9E29BB8A}">
      <dsp:nvSpPr>
        <dsp:cNvPr id="4" name="Прямоугольник 3"/>
        <dsp:cNvSpPr/>
      </dsp:nvSpPr>
      <dsp:spPr bwMode="white">
        <a:xfrm>
          <a:off x="0" y="2437714"/>
          <a:ext cx="4272897" cy="285480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5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vert="horz" wrap="square" lIns="74676" tIns="74676" rIns="99568" bIns="112014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i="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В соответствии </a:t>
          </a:r>
          <a:r>
            <a:rPr lang="ru-RU" sz="14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с постановлением правительства Оренбургской области от 15.02.2012 г. №414-п  «Об утверждении методики проведения оценки качества управления муниципальными финансами и результативности мер по повышению эффективности бюджетных расходов городских округов и муниципальных районов» министерством финансов Оренбургской области ежегодно проводится оценка качества  управления финансами. Оценка производится по 38 индикаторам. </a:t>
          </a:r>
          <a:endParaRPr lang="ru-RU" sz="1400" spc="-100" dirty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  <a:p>
          <a:pPr marL="228600" lvl="2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По итогам оценки за 2023 год Адамовский район занял 16 место среди муниципальных образования (городских округов) Оренбургской области из 42 возможных.</a:t>
          </a:r>
          <a:endParaRPr lang="ru-RU" sz="1400" spc="-100" dirty="0" smtClean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sp:txBody>
      <dsp:txXfrm>
        <a:off x="0" y="2437714"/>
        <a:ext cx="4272897" cy="2854800"/>
      </dsp:txXfrm>
    </dsp:sp>
    <dsp:sp modelId="{928A9876-F66D-41E4-BE39-C2DF5433B19D}">
      <dsp:nvSpPr>
        <dsp:cNvPr id="5" name="Прямоугольник 4"/>
        <dsp:cNvSpPr/>
      </dsp:nvSpPr>
      <dsp:spPr bwMode="white">
        <a:xfrm>
          <a:off x="4871103" y="728556"/>
          <a:ext cx="4272897" cy="1709159"/>
        </a:xfrm>
        <a:prstGeom prst="rect">
          <a:avLst/>
        </a:prstGeom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vert="horz" wrap="square" lIns="170688" tIns="97536" rIns="170688" bIns="9753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spc="-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FillTx/>
              <a:latin typeface="Bahnschrift Condensed" panose="020B0502040204020203" pitchFamily="34" charset="0"/>
              <a:ea typeface="+Основной текст (восточно-азиат" charset="0"/>
              <a:cs typeface="Times New Roman" panose="02020603050405020304" pitchFamily="18" charset="0"/>
            </a:rPr>
            <a:t>Открытость бюджетных данных</a:t>
          </a:r>
          <a:endParaRPr lang="ru-RU" sz="2400" b="0" spc="-1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sp:txBody>
      <dsp:txXfrm>
        <a:off x="4871103" y="728556"/>
        <a:ext cx="4272897" cy="1709159"/>
      </dsp:txXfrm>
    </dsp:sp>
    <dsp:sp modelId="{EB45E6D9-14D4-421D-A7BF-AC61845A073D}">
      <dsp:nvSpPr>
        <dsp:cNvPr id="6" name="Прямоугольник 5"/>
        <dsp:cNvSpPr/>
      </dsp:nvSpPr>
      <dsp:spPr bwMode="white">
        <a:xfrm>
          <a:off x="4871103" y="2437714"/>
          <a:ext cx="4272897" cy="2854800"/>
        </a:xfrm>
        <a:prstGeom prst="rect">
          <a:avLst/>
        </a:prstGeom>
      </dsp:spPr>
      <dsp:style>
        <a:lnRef idx="2">
          <a:schemeClr val="accent5">
            <a:tint val="40000"/>
            <a:alpha val="90000"/>
            <a:hueOff val="0"/>
            <a:satOff val="-23528"/>
            <a:lumOff val="-6666"/>
            <a:alpha val="90196"/>
          </a:schemeClr>
        </a:lnRef>
        <a:fillRef idx="1">
          <a:schemeClr val="accent5">
            <a:tint val="40000"/>
            <a:alpha val="90000"/>
            <a:hueOff val="0"/>
            <a:satOff val="-23528"/>
            <a:lumOff val="-6666"/>
            <a:alpha val="90196"/>
          </a:schemeClr>
        </a:fillRef>
        <a:effectRef idx="0">
          <a:scrgbClr r="0" g="0" b="0"/>
        </a:effectRef>
        <a:fontRef idx="minor"/>
      </dsp:style>
      <dsp:txBody>
        <a:bodyPr vert="horz" wrap="square" lIns="85344" tIns="85344" rIns="113792" bIns="128016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171450" lvl="1" indent="-17145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i="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В соответствии </a:t>
          </a:r>
          <a:r>
            <a:rPr lang="ru-RU" sz="16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с постановлением  правительства Оренбургской области от 05.12.2016 №915-п министерством финансов Оренбургской области составлен рейтинг городских округов и муниципальных районов Оренбургской области по уровню открытости бюджетных данных. </a:t>
          </a:r>
          <a:endParaRPr lang="ru-RU" sz="1600" spc="-100" dirty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  <a:p>
          <a:pPr marL="171450" lvl="1" indent="-17145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rPr>
            <a:t>По итогам оценки за 2023 год Адамовский район занял 1 место и набрал 154 балла из 154 возможных баллов. </a:t>
          </a:r>
          <a:endParaRPr lang="ru-RU" sz="1600" spc="-100" dirty="0" smtClean="0">
            <a:solidFill>
              <a:schemeClr val="tx1"/>
            </a:solidFill>
            <a:uFillTx/>
            <a:latin typeface="Bahnschrift Condensed" panose="020B0502040204020203" pitchFamily="34" charset="0"/>
            <a:ea typeface="+Основной текст (восточно-азиат" charset="0"/>
            <a:cs typeface="Times New Roman" panose="02020603050405020304" pitchFamily="18" charset="0"/>
          </a:endParaRPr>
        </a:p>
      </dsp:txBody>
      <dsp:txXfrm>
        <a:off x="4871103" y="2437714"/>
        <a:ext cx="4272897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DBA0D-80A6-4D90-AA74-F1F93D2811F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0B12-3FD2-4E73-B093-1C14BC18BE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50B12-3FD2-4E73-B093-1C14BC18BE8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14EEBF-06FB-45B8-8287-B0434395D0C2}" type="datetime1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AB97-93D8-482C-9F05-F8583560954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C6B9-9A0A-4CEA-906B-83A62F1DADCE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B086C4-6615-4AF5-8200-28A024EF417B}" type="datetime1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E4B2F5-52CC-47F8-A055-65921754FE5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7376-984E-41F5-A6A2-49210345E4A3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92E6-A17C-4758-8210-639C7888EA5B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F281C93-3E70-4A9B-9841-B0D854CC337F}" type="datetime1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9678-6364-4F1B-A40D-AA70724E3AC1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7AA10C-0DC8-4AD5-BD9B-847B299C60C7}" type="datetime1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CDEB1E-65F6-49EB-A27D-B0C7B7ACCD29}" type="datetime1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92EF75-CF69-48CC-B9CE-798DE89CB3FF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0FD1B9-51FD-4EDE-BDC4-0ABB27BC30CB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92EF75-CF69-48CC-B9CE-798DE89CB3F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jpeg"/><Relationship Id="rId7" Type="http://schemas.openxmlformats.org/officeDocument/2006/relationships/image" Target="../media/image18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1.jpeg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jpeg"/><Relationship Id="rId8" Type="http://schemas.openxmlformats.org/officeDocument/2006/relationships/image" Target="../media/image28.jpeg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0.jpeg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jpe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hyperlink" Target="mailto:finadam@mail.orb.ru" TargetMode="External"/><Relationship Id="rId2" Type="http://schemas.openxmlformats.org/officeDocument/2006/relationships/hyperlink" Target="https://vk.com/club211208773" TargetMode="Externa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43.png"/><Relationship Id="rId1" Type="http://schemas.openxmlformats.org/officeDocument/2006/relationships/hyperlink" Target="https://adamfin.orb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1" Type="http://schemas.openxmlformats.org/officeDocument/2006/relationships/slideLayout" Target="../slideLayouts/slideLayout4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4623"/>
            <a:ext cx="8712968" cy="4667455"/>
          </a:xfrm>
        </p:spPr>
        <p:txBody>
          <a:bodyPr>
            <a:noAutofit/>
          </a:bodyPr>
          <a:lstStyle/>
          <a:p>
            <a:pPr algn="l"/>
            <a:br>
              <a:rPr lang="ru-RU" sz="8800" b="1" dirty="0" smtClean="0">
                <a:latin typeface="Gabriola" panose="04040605051002020D02" pitchFamily="82" charset="0"/>
              </a:rPr>
            </a:br>
            <a:br>
              <a:rPr lang="ru-RU" sz="8800" b="1" dirty="0" smtClean="0">
                <a:latin typeface="Gabriola" panose="04040605051002020D02" pitchFamily="82" charset="0"/>
              </a:rPr>
            </a:br>
            <a:br>
              <a:rPr lang="ru-RU" sz="8800" dirty="0">
                <a:latin typeface="Gabriola" panose="04040605051002020D02" pitchFamily="82" charset="0"/>
              </a:rPr>
            </a:br>
            <a:br>
              <a:rPr lang="ru-RU" sz="8800" dirty="0" smtClean="0">
                <a:latin typeface="Gabriola" panose="04040605051002020D02" pitchFamily="82" charset="0"/>
              </a:rPr>
            </a:br>
            <a:br>
              <a:rPr lang="ru-RU" sz="8800" dirty="0">
                <a:latin typeface="Gabriola" panose="04040605051002020D02" pitchFamily="82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Бюджет </a:t>
            </a:r>
            <a:br>
              <a:rPr lang="ru-RU" sz="8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8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для </a:t>
            </a:r>
            <a:r>
              <a:rPr lang="ru-RU" sz="8800" b="1" dirty="0">
                <a:solidFill>
                  <a:srgbClr val="C00000"/>
                </a:solidFill>
                <a:latin typeface="Arial Black" panose="020B0A04020102020204" pitchFamily="34" charset="0"/>
              </a:rPr>
              <a:t>граждан</a:t>
            </a:r>
            <a:br>
              <a:rPr lang="ru-RU" sz="8800" b="1" dirty="0">
                <a:latin typeface="Gabriola" panose="04040605051002020D02" pitchFamily="82" charset="0"/>
              </a:rPr>
            </a:br>
            <a:endParaRPr lang="ru-RU" sz="8800" b="1" dirty="0">
              <a:latin typeface="Gabriola" panose="04040605051002020D02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681028"/>
            <a:ext cx="7920880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dirty="0" smtClean="0">
                <a:latin typeface="Bahnschrift Condensed" panose="020B0502040204020203" pitchFamily="34" charset="0"/>
                <a:ea typeface="Malgun Gothic" panose="020B0503020000020004" pitchFamily="34" charset="-127"/>
              </a:rPr>
              <a:t>по проекту решения о бюджете муниципального образования Адамовский район на 2025 год и на плановый период 2026 и 2027 годов.</a:t>
            </a:r>
            <a:br>
              <a:rPr lang="ru-RU" sz="3200" dirty="0" smtClean="0">
                <a:latin typeface="Bahnschrift Condensed" panose="020B0502040204020203" pitchFamily="34" charset="0"/>
                <a:ea typeface="Malgun Gothic" panose="020B0503020000020004" pitchFamily="34" charset="-127"/>
              </a:rPr>
            </a:br>
            <a:endParaRPr lang="ru-RU" sz="3200" dirty="0">
              <a:latin typeface="Bahnschrift Condensed" panose="020B0502040204020203" pitchFamily="34" charset="0"/>
              <a:ea typeface="Malgun Gothic" panose="020B0503020000020004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453336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Condensed" panose="020B0502040204020203" pitchFamily="34" charset="0"/>
                <a:ea typeface="Malgun Gothic" panose="020B0503020000020004" pitchFamily="34" charset="-127"/>
              </a:rPr>
              <a:t>п. Адамовка, 2024</a:t>
            </a:r>
            <a:endParaRPr lang="ru-RU" dirty="0">
              <a:latin typeface="Bahnschrift Condensed" panose="020B0502040204020203" pitchFamily="34" charset="0"/>
              <a:ea typeface="Malgun Gothic" panose="020B0503020000020004" pitchFamily="34" charset="-127"/>
            </a:endParaRPr>
          </a:p>
        </p:txBody>
      </p:sp>
      <p:pic>
        <p:nvPicPr>
          <p:cNvPr id="7" name="Рисунок 6" descr="DividerLine2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7544" y="3284984"/>
            <a:ext cx="8496944" cy="571179"/>
          </a:xfrm>
          <a:prstGeom prst="rect">
            <a:avLst/>
          </a:prstGeom>
        </p:spPr>
      </p:pic>
    </p:spTree>
  </p:cSld>
  <p:clrMapOvr>
    <a:masterClrMapping/>
  </p:clrMapOvr>
  <p:transition spd="slow" advTm="3737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18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Ведомственная структура расходов бюджета муниципального образования Адамовский район</a:t>
            </a:r>
            <a:endParaRPr lang="ru-RU" sz="18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620689"/>
          <a:ext cx="5004048" cy="623731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2719926"/>
                <a:gridCol w="761118"/>
                <a:gridCol w="761886"/>
                <a:gridCol w="761118"/>
              </a:tblGrid>
              <a:tr h="603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Наименование ведомства</a:t>
                      </a:r>
                      <a:endParaRPr lang="ru-RU" sz="1200" b="1" i="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2025 </a:t>
                      </a: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200" b="1" i="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2026 </a:t>
                      </a: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200" b="1" i="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2027 год</a:t>
                      </a:r>
                      <a:endParaRPr lang="ru-RU" sz="1200" b="1" i="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36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Администрация</a:t>
                      </a:r>
                      <a:endParaRPr lang="ru-RU" sz="1200" spc="-100" dirty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Адамовского района</a:t>
                      </a: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133 297,9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119 011,8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120 827,1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Совет депутатов муниципального образования </a:t>
                      </a:r>
                      <a:endParaRPr lang="ru-RU" sz="12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Адамовский район (СД)</a:t>
                      </a: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dirty="0" smtClean="0">
                          <a:latin typeface="Bahnschrift Condensed" panose="020B0502040204020203" pitchFamily="34" charset="0"/>
                        </a:rPr>
                        <a:t>300,0</a:t>
                      </a:r>
                      <a:endParaRPr lang="en-US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dirty="0" smtClean="0">
                          <a:latin typeface="Bahnschrift Condensed" panose="020B0502040204020203" pitchFamily="34" charset="0"/>
                        </a:rPr>
                        <a:t>300,0</a:t>
                      </a:r>
                      <a:endParaRPr lang="en-US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dirty="0" smtClean="0">
                          <a:latin typeface="Bahnschrift Condensed" panose="020B0502040204020203" pitchFamily="34" charset="0"/>
                        </a:rPr>
                        <a:t>300,0</a:t>
                      </a:r>
                      <a:endParaRPr lang="en-US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Финансовый отдел администрации </a:t>
                      </a:r>
                      <a:endParaRPr lang="ru-RU" sz="12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Адамовского района (ФО)</a:t>
                      </a: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127 935,0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103 361,9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103 050,5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Контрольная комиссия муниципального образования </a:t>
                      </a:r>
                      <a:endParaRPr lang="ru-RU" sz="12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Адамовский район (КРК)</a:t>
                      </a: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1 362,5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1 039,2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1039,2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Отдел </a:t>
                      </a: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образования администрации </a:t>
                      </a:r>
                      <a:endParaRPr lang="ru-RU" sz="12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муниципального </a:t>
                      </a: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образования Адамовский </a:t>
                      </a: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район (РОО)</a:t>
                      </a: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582 521,2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566 650,0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559 760,6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Отдел культуры администрации </a:t>
                      </a:r>
                      <a:endParaRPr lang="ru-RU" sz="12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муниципального </a:t>
                      </a: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образования Адамовский </a:t>
                      </a: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район (ОК)</a:t>
                      </a: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107 190,2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97 945,7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98 014,0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48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Условно </a:t>
                      </a: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утвержденные </a:t>
                      </a: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расходы (УУР)</a:t>
                      </a:r>
                      <a:endParaRPr lang="ru-RU" sz="12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spc="-100" dirty="0">
                        <a:solidFill>
                          <a:srgbClr val="000000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</a:rPr>
                        <a:t>10 350,0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21 970,0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6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>
                          <a:latin typeface="Bahnschrift Condensed" panose="020B0502040204020203" pitchFamily="34" charset="0"/>
                        </a:rPr>
                        <a:t>Всего расходов</a:t>
                      </a:r>
                      <a:endParaRPr lang="ru-RU" sz="12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952 606,8</a:t>
                      </a:r>
                      <a:endParaRPr lang="ru-RU" sz="1200" spc="-100" dirty="0" smtClean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898 583,6</a:t>
                      </a:r>
                      <a:endParaRPr lang="ru-RU" sz="1200" spc="-100" dirty="0" smtClean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10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904 886,4</a:t>
                      </a:r>
                      <a:endParaRPr lang="ru-RU" sz="1200" spc="-100" dirty="0" smtClean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100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555377" cy="555377"/>
          </a:xfrm>
          <a:prstGeom prst="rect">
            <a:avLst/>
          </a:prstGeom>
        </p:spPr>
      </p:pic>
      <p:pic>
        <p:nvPicPr>
          <p:cNvPr id="19" name="Рисунок 18" descr="126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975" y="2132856"/>
            <a:ext cx="504056" cy="432048"/>
          </a:xfrm>
          <a:prstGeom prst="rect">
            <a:avLst/>
          </a:prstGeom>
        </p:spPr>
      </p:pic>
      <p:pic>
        <p:nvPicPr>
          <p:cNvPr id="20" name="Рисунок 19" descr="434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8220" y="2781300"/>
            <a:ext cx="325755" cy="325755"/>
          </a:xfrm>
          <a:prstGeom prst="rect">
            <a:avLst/>
          </a:prstGeom>
        </p:spPr>
      </p:pic>
      <p:pic>
        <p:nvPicPr>
          <p:cNvPr id="21" name="Рисунок 20" descr="500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3144" y="3429000"/>
            <a:ext cx="432048" cy="432048"/>
          </a:xfrm>
          <a:prstGeom prst="rect">
            <a:avLst/>
          </a:prstGeom>
        </p:spPr>
      </p:pic>
      <p:pic>
        <p:nvPicPr>
          <p:cNvPr id="22" name="Рисунок 21" descr="293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8126" y="4234681"/>
            <a:ext cx="360040" cy="360040"/>
          </a:xfrm>
          <a:prstGeom prst="rect">
            <a:avLst/>
          </a:prstGeom>
        </p:spPr>
      </p:pic>
      <p:pic>
        <p:nvPicPr>
          <p:cNvPr id="23" name="Рисунок 22" descr="9054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8126" y="5013434"/>
            <a:ext cx="360040" cy="360040"/>
          </a:xfrm>
          <a:prstGeom prst="rect">
            <a:avLst/>
          </a:prstGeom>
        </p:spPr>
      </p:pic>
      <p:pic>
        <p:nvPicPr>
          <p:cNvPr id="24" name="Рисунок 23" descr="1247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30" y="5517515"/>
            <a:ext cx="311150" cy="3111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64288" y="548680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Arial Black" panose="020B0A04020102020204" pitchFamily="34" charset="0"/>
              </a:rPr>
              <a:t>(тыс. рублей)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9266" y="10734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с.10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932040" y="836712"/>
          <a:ext cx="421196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 advTm="4113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Структура расходов бюджета по разделам</a:t>
            </a:r>
            <a:r>
              <a:rPr lang="en-US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 </a:t>
            </a:r>
            <a:r>
              <a:rPr lang="ru-RU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и подразделам муниципального образования Адамовский район</a:t>
            </a:r>
            <a:endParaRPr lang="ru-RU" sz="16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06886" y="476672"/>
            <a:ext cx="1337114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spc="-100" dirty="0" smtClean="0">
                <a:solidFill>
                  <a:schemeClr val="tx1"/>
                </a:solidFill>
                <a:uFillTx/>
                <a:latin typeface="Arial Black" panose="020B0A04020102020204" pitchFamily="34" charset="0"/>
                <a:ea typeface="+Основной текст (восточно-азиат" charset="0"/>
              </a:rPr>
              <a:t>(тыс. рублей)</a:t>
            </a:r>
            <a:endParaRPr lang="ru-RU" sz="1000" spc="-100" dirty="0" smtClean="0">
              <a:solidFill>
                <a:schemeClr val="tx1"/>
              </a:solidFill>
              <a:uFillTx/>
              <a:latin typeface="Arial Black" panose="020B0A04020102020204" pitchFamily="34" charset="0"/>
              <a:ea typeface="+Основной текст (восточно-азиат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1288" y="10734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с.11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7315" y="692785"/>
          <a:ext cx="8928735" cy="60991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040630"/>
                <a:gridCol w="504190"/>
                <a:gridCol w="431800"/>
                <a:gridCol w="984250"/>
                <a:gridCol w="984250"/>
                <a:gridCol w="983615"/>
              </a:tblGrid>
              <a:tr h="227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87 056,9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ru-RU" sz="1100" spc="-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604,2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86 705,1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394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2 339,2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2 339,2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2 339,2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400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503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27 674,7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27 739,7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27 739,7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100" b="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394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13 174,3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12 540,3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12 755,7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100" b="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2 424,6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000,0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1 000,0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40 142,6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40 711,0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41 645,5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342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6 493,6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6 521,6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6 521,6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юстиции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1 428,1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394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4 964,5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4 982,5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4 982,5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341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100" spc="-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892,8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18 967,8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19 467,8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9 717,4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10 092,4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10 092,4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2 000,00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7 675,4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6 875,4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6 875,4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2 999,4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2 999,4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  <a:tr h="2273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999,4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2 999,4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9543" marR="29543" marT="29543" marB="29543" anchor="ctr"/>
                </a:tc>
              </a:tr>
            </a:tbl>
          </a:graphicData>
        </a:graphic>
      </p:graphicFrame>
    </p:spTree>
  </p:cSld>
  <p:clrMapOvr>
    <a:masterClrMapping/>
  </p:clrMapOvr>
  <p:transition spd="slow" advTm="3524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Структура расходов бюджета по разделам</a:t>
            </a:r>
            <a:r>
              <a:rPr lang="en-US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 </a:t>
            </a:r>
            <a:r>
              <a:rPr lang="ru-RU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и подразделам муниципального образования Адамовский район</a:t>
            </a:r>
            <a:endParaRPr lang="ru-RU" sz="16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81288" y="10734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с.12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3" y="692697"/>
          <a:ext cx="8928992" cy="5608027"/>
        </p:xfrm>
        <a:graphic>
          <a:graphicData uri="http://schemas.openxmlformats.org/drawingml/2006/table">
            <a:tbl>
              <a:tblPr firstCol="1" bandRow="1" bandCol="1">
                <a:tableStyleId>{5C22544A-7EE6-4342-B048-85BDC9FD1C3A}</a:tableStyleId>
              </a:tblPr>
              <a:tblGrid>
                <a:gridCol w="5040561"/>
                <a:gridCol w="504056"/>
                <a:gridCol w="431862"/>
                <a:gridCol w="984171"/>
                <a:gridCol w="984171"/>
                <a:gridCol w="984171"/>
              </a:tblGrid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559 356,9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541 885,2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534 995,8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125 218,3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122 718,3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122 718,3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379 285,4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366 134,2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359 244,8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29 861,5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28 226,4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28 226,4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313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249,6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249,6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24 166,7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23 946,7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23 946,7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98 563,0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90 953,6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91 021,9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59 070,4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56 729,4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56 729,4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1 791,6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791,6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791,6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6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37 701,0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32 432,6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32 500,9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58 631,3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58 631,3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58 631,3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5 236,6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5 236,6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5 236,6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53 214,7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53 214,7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53 214,7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27 481,8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15 737,0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15 737,0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12 132,9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15 348,9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14 807,0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14 807,0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313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92 080,5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67 933,5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66 720,0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370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77 664,0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67 817,0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66 720,0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дотации</a:t>
                      </a:r>
                      <a:endParaRPr lang="ru-RU" sz="1100" b="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14 416,5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10 350,0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21 970,0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  <a:tr h="21274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spc="-1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952 606,8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898 583,6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pc="-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904 886,4</a:t>
                      </a:r>
                      <a:endParaRPr lang="ru-RU" sz="1100" spc="-100" dirty="0" smtClean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8007" marR="28007" marT="28007" marB="28007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83760" y="454030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продолжение таблицы</a:t>
            </a:r>
            <a:endParaRPr lang="ru-RU" sz="1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 advTm="3839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68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Bahnschrift Condensed" panose="020B0502040204020203" pitchFamily="34" charset="0"/>
              </a:rPr>
              <a:t> Расходы бюджета муниципального образования Адамовский район по целевым группам</a:t>
            </a:r>
            <a:endParaRPr lang="ru-RU" sz="1600" b="1" dirty="0" smtClean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620688"/>
          <a:ext cx="9144003" cy="62373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625877"/>
                <a:gridCol w="1208121"/>
                <a:gridCol w="1208121"/>
                <a:gridCol w="1002355"/>
                <a:gridCol w="1041298"/>
                <a:gridCol w="1058231"/>
              </a:tblGrid>
              <a:tr h="4839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  <a:cs typeface="+mn-cs"/>
                        </a:rPr>
                        <a:t>Меры</a:t>
                      </a:r>
                      <a:r>
                        <a:rPr lang="ru-RU" sz="1800" b="1" spc="-1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  <a:cs typeface="+mn-cs"/>
                        </a:rPr>
                        <a:t> поддержки</a:t>
                      </a:r>
                      <a:endParaRPr lang="ru-RU" sz="1800" b="1" spc="-10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  <a:cs typeface="+mn-cs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Категории граждан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</a:rPr>
                        <a:t>Численность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получателей целевой </a:t>
                      </a:r>
                      <a:r>
                        <a:rPr lang="ru-RU" sz="1400" spc="-100" dirty="0">
                          <a:latin typeface="Bahnschrift Condensed" panose="020B0502040204020203" pitchFamily="34" charset="0"/>
                        </a:rPr>
                        <a:t>группы (чел.)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solidFill>
                            <a:schemeClr val="bg1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Объем финансирования</a:t>
                      </a:r>
                      <a:r>
                        <a:rPr lang="ru-RU" sz="1400" spc="-100" baseline="0" dirty="0" smtClean="0">
                          <a:solidFill>
                            <a:schemeClr val="bg1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(тыс. рублей)</a:t>
                      </a:r>
                      <a:endParaRPr lang="ru-RU" sz="1400" spc="-100" baseline="0" dirty="0" smtClean="0">
                        <a:solidFill>
                          <a:schemeClr val="bg1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cPr marL="59750" marR="597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cPr marL="59750" marR="597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22194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spc="-10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2025 год</a:t>
                      </a:r>
                      <a:endParaRPr lang="ru-RU" sz="1400" b="1" spc="-100" dirty="0" smtClean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spc="-100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spc="-10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2026 год</a:t>
                      </a:r>
                      <a:endParaRPr lang="ru-RU" sz="1400" b="1" spc="-100" dirty="0" smtClean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spc="-100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spc="-100" dirty="0" smtClean="0">
                          <a:solidFill>
                            <a:schemeClr val="bg1"/>
                          </a:solidFill>
                          <a:latin typeface="Bahnschrift Condensed" panose="020B0502040204020203" pitchFamily="34" charset="0"/>
                        </a:rPr>
                        <a:t>2027 год</a:t>
                      </a:r>
                      <a:endParaRPr lang="ru-RU" sz="1400" b="1" spc="-100" dirty="0" smtClean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spc="-100" dirty="0">
                        <a:solidFill>
                          <a:schemeClr val="bg1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124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Выплаты денежных средств приемной семье 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приемные родители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97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8 572,2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8 572,2</a:t>
                      </a:r>
                      <a:endParaRPr lang="ru-RU" sz="1400" spc="-100" dirty="0" smtClean="0">
                        <a:latin typeface="Bahnschrift Condensed" panose="020B0502040204020203" pitchFamily="34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8 572,2</a:t>
                      </a:r>
                      <a:endParaRPr lang="ru-RU" sz="1400" spc="-100" dirty="0" smtClean="0">
                        <a:latin typeface="Bahnschrift Condensed" panose="020B0502040204020203" pitchFamily="34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929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Выплаты денежных средств опекуну на содержание ребенка, находящегося под опекой 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опекуны (попечители)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60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5 235,8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5 235,8</a:t>
                      </a:r>
                      <a:endParaRPr lang="ru-RU" sz="1400" spc="-100" dirty="0" smtClean="0">
                        <a:latin typeface="Bahnschrift Condensed" panose="020B0502040204020203" pitchFamily="34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5 235,8</a:t>
                      </a:r>
                      <a:endParaRPr lang="ru-RU" sz="1400" spc="-100" dirty="0" smtClean="0">
                        <a:latin typeface="Bahnschrift Condensed" panose="020B0502040204020203" pitchFamily="34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1617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Компенсация части родительской платы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родители детей, посещающих до-школьные учреждения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765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2 783,7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2 783,7</a:t>
                      </a:r>
                      <a:endParaRPr lang="ru-RU" sz="1400" spc="-100" dirty="0" smtClean="0">
                        <a:latin typeface="Bahnschrift Condensed" panose="020B0502040204020203" pitchFamily="34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2 783,7</a:t>
                      </a:r>
                      <a:endParaRPr lang="ru-RU" sz="1400" spc="-100" dirty="0" smtClean="0">
                        <a:latin typeface="Bahnschrift Condensed" panose="020B0502040204020203" pitchFamily="34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  <a:tr h="1159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</a:rPr>
                        <a:t>Доплата к пенсиям муниципальным служащим и лицам, замещавшим выборные муниципальные должности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муниципальные служащие (должности)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17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5 236,6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5 236,6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5 236,6</a:t>
                      </a:r>
                      <a:endParaRPr lang="ru-RU" sz="1400" b="1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59750" marR="5975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 descr="126444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504" y="1052736"/>
            <a:ext cx="891912" cy="936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0412" y="107340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с.13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ransition spd="slow" advTm="3868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Bahnschrift Condensed" panose="020B0502040204020203" pitchFamily="34" charset="0"/>
              </a:rPr>
              <a:t>  </a:t>
            </a:r>
            <a:r>
              <a:rPr lang="ru-RU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Расходы бюджета муниципального образования Адамовский район в рамках муниципальных программ</a:t>
            </a:r>
            <a:endParaRPr lang="ru-RU" sz="16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485" y="525819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836930"/>
          <a:ext cx="9144000" cy="591121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220335"/>
                <a:gridCol w="950595"/>
                <a:gridCol w="1042670"/>
                <a:gridCol w="958215"/>
                <a:gridCol w="972185"/>
              </a:tblGrid>
              <a:tr h="31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</a:t>
                      </a:r>
                      <a:endParaRPr lang="ru-RU" sz="1800" spc="-100" dirty="0" smtClean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2025 </a:t>
                      </a:r>
                      <a:r>
                        <a:rPr lang="ru-RU" sz="1800" spc="-100" dirty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spc="-100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2026 </a:t>
                      </a:r>
                      <a:r>
                        <a:rPr lang="ru-RU" sz="1800" spc="-100" dirty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spc="-100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2027 </a:t>
                      </a:r>
                      <a:r>
                        <a:rPr lang="ru-RU" sz="1800" spc="-100" dirty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spc="-100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«Развитие системы образования Адамовского района»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582 521,2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566 650,0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559 760,6</a:t>
                      </a:r>
                      <a:endParaRPr lang="ru-RU" sz="14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«Информатизация администрации муниципального образования Адамовский район»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1 200,0</a:t>
                      </a:r>
                      <a:endParaRPr lang="ru-RU" sz="1600" b="0" spc="-100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1 420,0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1 420,0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«Развитие физической культуры и спорта в Адамовском районе»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27 481,8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15 737,0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15</a:t>
                      </a:r>
                      <a:r>
                        <a:rPr lang="ru-RU" sz="1600" b="0" spc="-1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 </a:t>
                      </a: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737,0</a:t>
                      </a:r>
                      <a:endParaRPr lang="ru-RU" sz="1600" b="0" spc="-100" dirty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«Развитие культуры Адамовского района»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106 940,2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97 695,7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97 764,0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Муниципальная программа «Развитие системы градорегулирования муниципального образования Адамовский район»</a:t>
                      </a:r>
                      <a:endParaRPr lang="ru-RU" sz="1400" spc="-100" dirty="0" smtClean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500,0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0,0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0,0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Муниципальная программа «Противодействие коррупции в муниципальном образовании Адамовский район»</a:t>
                      </a:r>
                      <a:endParaRPr lang="ru-RU" sz="1400" spc="-100" dirty="0" smtClean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551815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«Управление земельно-имущественным комплексом Адамовского района  Оренбургской области»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1 400,0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950,0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950,0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«Защита населения и территории муниципального образования Адамовский район Оренбургской области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5 055,5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5 083,5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5 083,5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Адамовского района»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9 717,4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10 092,4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10 092,4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  <a:tr h="641985">
                <a:tc>
                  <a:txBody>
                    <a:bodyPr/>
                    <a:lstStyle/>
                    <a:p>
                      <a:pPr marL="107950" lv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«Реализация молодежной политики на территории муниципального образования Адамовский район Оренбургской области»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7 826,8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7 856,8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7 856,8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548680"/>
            <a:ext cx="15697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spc="-100" dirty="0" smtClean="0">
                <a:solidFill>
                  <a:schemeClr val="tx1"/>
                </a:solidFill>
                <a:uFillTx/>
                <a:latin typeface="Arial Black" panose="020B0A04020102020204" pitchFamily="34" charset="0"/>
                <a:ea typeface="+Основной текст (восточно-азиат" charset="0"/>
              </a:rPr>
              <a:t>(тыс. рублей)</a:t>
            </a:r>
            <a:endParaRPr lang="ru-RU" sz="1200" spc="-100" dirty="0" smtClean="0">
              <a:solidFill>
                <a:schemeClr val="tx1"/>
              </a:solidFill>
              <a:uFillTx/>
              <a:latin typeface="Arial Black" panose="020B0A04020102020204" pitchFamily="34" charset="0"/>
              <a:ea typeface="+Основной текст (восточно-азиат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2396" y="15648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с.14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12" name="Рисунок 1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0041" y="1196752"/>
            <a:ext cx="504056" cy="380724"/>
          </a:xfrm>
          <a:prstGeom prst="rect">
            <a:avLst/>
          </a:prstGeom>
        </p:spPr>
      </p:pic>
      <p:pic>
        <p:nvPicPr>
          <p:cNvPr id="13" name="Рисунок 12" descr="69-693321_desktop-round-icon-png-transparent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578" y="1577618"/>
            <a:ext cx="660805" cy="504056"/>
          </a:xfrm>
          <a:prstGeom prst="rect">
            <a:avLst/>
          </a:prstGeom>
        </p:spPr>
      </p:pic>
      <p:pic>
        <p:nvPicPr>
          <p:cNvPr id="16" name="Рисунок 15" descr="tennis-297057_12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204" y="2132727"/>
            <a:ext cx="360040" cy="360040"/>
          </a:xfrm>
          <a:prstGeom prst="rect">
            <a:avLst/>
          </a:prstGeom>
        </p:spPr>
      </p:pic>
      <p:pic>
        <p:nvPicPr>
          <p:cNvPr id="18" name="Рисунок 17" descr="pngtree-vector-neighborhood-icon-png-image_3138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4739" y="2924939"/>
            <a:ext cx="432048" cy="432048"/>
          </a:xfrm>
          <a:prstGeom prst="rect">
            <a:avLst/>
          </a:prstGeom>
        </p:spPr>
      </p:pic>
      <p:pic>
        <p:nvPicPr>
          <p:cNvPr id="19" name="Рисунок 18" descr="c403-bc28-4e04-83a5-34d3a32b0c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0294" y="2544455"/>
            <a:ext cx="432048" cy="432048"/>
          </a:xfrm>
          <a:prstGeom prst="rect">
            <a:avLst/>
          </a:prstGeom>
        </p:spPr>
      </p:pic>
      <p:pic>
        <p:nvPicPr>
          <p:cNvPr id="20" name="Рисунок 19" descr="87314_66905_POF-Icon_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839" y="4060056"/>
            <a:ext cx="394452" cy="394018"/>
          </a:xfrm>
          <a:prstGeom prst="rect">
            <a:avLst/>
          </a:prstGeom>
        </p:spPr>
      </p:pic>
      <p:pic>
        <p:nvPicPr>
          <p:cNvPr id="21" name="Рисунок 20" descr="Warning_Symbol_Flammab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4486" y="4725273"/>
            <a:ext cx="504056" cy="504056"/>
          </a:xfrm>
          <a:prstGeom prst="rect">
            <a:avLst/>
          </a:prstGeom>
        </p:spPr>
      </p:pic>
      <p:pic>
        <p:nvPicPr>
          <p:cNvPr id="22" name="Рисунок 21" descr="unnamed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4739" y="5500087"/>
            <a:ext cx="476672" cy="476672"/>
          </a:xfrm>
          <a:prstGeom prst="rect">
            <a:avLst/>
          </a:prstGeom>
        </p:spPr>
      </p:pic>
      <p:pic>
        <p:nvPicPr>
          <p:cNvPr id="23" name="Рисунок 22" descr="a6fda5f2f4d14258f911ee57b070b62f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0423" y="6162382"/>
            <a:ext cx="683568" cy="508671"/>
          </a:xfrm>
          <a:prstGeom prst="rect">
            <a:avLst/>
          </a:prstGeom>
        </p:spPr>
      </p:pic>
    </p:spTree>
  </p:cSld>
  <p:clrMapOvr>
    <a:masterClrMapping/>
  </p:clrMapOvr>
  <p:transition spd="slow" advTm="3424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Bahnschrift Condensed" panose="020B0502040204020203" pitchFamily="34" charset="0"/>
              </a:rPr>
              <a:t> </a:t>
            </a:r>
            <a:r>
              <a:rPr lang="ru-RU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Расходы бюджета муниципального образования Адамовский район в рамках муниципальных программ</a:t>
            </a:r>
            <a:endParaRPr lang="ru-RU" sz="16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639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0" y="798195"/>
          <a:ext cx="9144000" cy="612394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5296535"/>
                <a:gridCol w="886460"/>
                <a:gridCol w="1061720"/>
                <a:gridCol w="941070"/>
                <a:gridCol w="958215"/>
              </a:tblGrid>
              <a:tr h="314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</a:t>
                      </a:r>
                      <a:r>
                        <a:rPr lang="ru-RU" sz="1800" spc="-100" baseline="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 программа</a:t>
                      </a:r>
                      <a:endParaRPr lang="ru-RU" sz="1800" spc="-100" baseline="0" dirty="0" smtClean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2025 </a:t>
                      </a:r>
                      <a:r>
                        <a:rPr lang="ru-RU" sz="1800" spc="-100" dirty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spc="-100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2026 </a:t>
                      </a:r>
                      <a:r>
                        <a:rPr lang="ru-RU" sz="1800" spc="-100" dirty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spc="-100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2027 </a:t>
                      </a:r>
                      <a:r>
                        <a:rPr lang="ru-RU" sz="1800" spc="-100" dirty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spc="-100" dirty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0116" marR="10116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Адамовском районе»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65,0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65,0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65,0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«Повышение безопасности дорожного движения в Адамовском районе»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45,0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45,0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45,0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«Обеспечение правопорядка на территории муниципального образования Адамовский район»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90,0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«Развитие муниципальной службы в администрации Адамовского района</a:t>
                      </a:r>
                      <a:r>
                        <a:rPr lang="ru-RU" sz="14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»</a:t>
                      </a:r>
                      <a:endParaRPr lang="ru-RU" sz="1400" spc="-100" dirty="0" smtClean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47 552,2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48 055,6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48 419,9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«Управление муниципальными финансами Адамовского района»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127 935,0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103 361,9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103 050,5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«Гармонизация  межэтнических и межконфессиональных отношений на территории  муниципального образования Адамовский район»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latin typeface="Bahnschrift Condensed" panose="020B0502040204020203" pitchFamily="34" charset="0"/>
                        </a:rPr>
                        <a:t>250,0</a:t>
                      </a:r>
                      <a:endParaRPr lang="ru-RU" sz="1600" b="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latin typeface="Bahnschrift Condensed" panose="020B0502040204020203" pitchFamily="34" charset="0"/>
                        </a:rPr>
                        <a:t>250,0</a:t>
                      </a:r>
                      <a:endParaRPr lang="ru-RU" sz="1600" b="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latin typeface="Bahnschrift Condensed" panose="020B0502040204020203" pitchFamily="34" charset="0"/>
                        </a:rPr>
                        <a:t>250,0</a:t>
                      </a:r>
                      <a:endParaRPr lang="ru-RU" sz="1600" b="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«Профилактика экстремизма на территории муниципального образования Адамовский район»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20,0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20,0</a:t>
                      </a:r>
                      <a:endParaRPr lang="ru-RU" sz="1600" b="0" spc="-100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20,0</a:t>
                      </a:r>
                      <a:endParaRPr lang="ru-RU" sz="1600" b="0" spc="-100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«Обеспечение жильем отдельных категорий граждан, установленных законодательством Оренбургской области, на территории муниципального образования Адамовский район»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16 070,8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16 070,8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16 070,8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</a:rPr>
                        <a:t>Муниципальная программа «Экономическое развитие муниципального образования Адамовский район»</a:t>
                      </a:r>
                      <a:endParaRPr lang="ru-RU" sz="1400" spc="-100" dirty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8 142,5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7</a:t>
                      </a:r>
                      <a:r>
                        <a:rPr lang="ru-RU" sz="1600" b="0" spc="-100" baseline="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 742,5</a:t>
                      </a:r>
                      <a:endParaRPr lang="ru-RU" sz="1600" b="0" spc="-100" dirty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8 242,5</a:t>
                      </a:r>
                      <a:endParaRPr lang="ru-RU" sz="1600" b="0" spc="-100" dirty="0" smtClean="0"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Муниципальная программа «Укрепление общественного здоровья в муниципальном образовании Адамовский район»</a:t>
                      </a:r>
                      <a:endParaRPr lang="ru-RU" sz="1400" spc="-100" dirty="0" smtClean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20,0</a:t>
                      </a:r>
                      <a:endParaRPr lang="ru-RU" sz="1600" b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20,0</a:t>
                      </a:r>
                      <a:endParaRPr lang="ru-RU" sz="1600" b="0" spc="-10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pc="-1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/>
                        </a:rPr>
                        <a:t>20,0</a:t>
                      </a:r>
                      <a:endParaRPr lang="ru-RU" sz="1600" b="0" spc="-100" dirty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Times New Roman" panose="02020603050405020304"/>
                      </a:endParaRPr>
                    </a:p>
                  </a:txBody>
                  <a:tcPr marL="50800" marR="50800" marT="50800" marB="5080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Муниципальная программа «Охрана</a:t>
                      </a:r>
                      <a:r>
                        <a:rPr lang="ru-RU" sz="1400" spc="-100" baseline="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окружающей среды</a:t>
                      </a:r>
                      <a:r>
                        <a:rPr lang="ru-RU" sz="1400" spc="-100" dirty="0" smtClean="0">
                          <a:solidFill>
                            <a:srgbClr val="002060"/>
                          </a:solidFill>
                          <a:uFillTx/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Адамовского района Оренбургской области»</a:t>
                      </a:r>
                      <a:endParaRPr lang="ru-RU" sz="1400" spc="-100" dirty="0" smtClean="0">
                        <a:solidFill>
                          <a:srgbClr val="002060"/>
                        </a:solidFill>
                        <a:uFillTx/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6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6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6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  <a:tr h="2616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solidFill>
                            <a:srgbClr val="002060"/>
                          </a:solidFill>
                          <a:latin typeface="Bahnschrift Condensed" panose="020B0502040204020203" pitchFamily="34" charset="0"/>
                        </a:rPr>
                        <a:t>ВСЕГО </a:t>
                      </a:r>
                      <a:endParaRPr lang="ru-RU" sz="1400" spc="-100" dirty="0" smtClean="0">
                        <a:solidFill>
                          <a:srgbClr val="002060"/>
                        </a:solidFill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spc="-100" dirty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942 960,5</a:t>
                      </a:r>
                      <a:endParaRPr lang="ru-RU" sz="16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881 332,7</a:t>
                      </a:r>
                      <a:endParaRPr lang="ru-RU" sz="16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875 064,5</a:t>
                      </a:r>
                      <a:endParaRPr lang="ru-RU" sz="1600" spc="-100" dirty="0" smtClean="0">
                        <a:latin typeface="Bahnschrift Condensed" panose="020B0502040204020203" pitchFamily="34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21725" marR="2172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57517" y="563960"/>
            <a:ext cx="25058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Black" panose="020B0A04020102020204" pitchFamily="34" charset="0"/>
              </a:rPr>
              <a:t>продолжение таблицы</a:t>
            </a:r>
            <a:endParaRPr lang="ru-RU" sz="1200" dirty="0" smtClean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456" y="221933"/>
            <a:ext cx="486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Bahnschrift SemiBold Condensed" panose="020B0502040204020203" pitchFamily="34" charset="0"/>
              </a:rPr>
              <a:t>с.15</a:t>
            </a:r>
            <a:endParaRPr lang="ru-RU" sz="1600" dirty="0">
              <a:latin typeface="Bahnschrift SemiBold Condensed" panose="020B0502040204020203" pitchFamily="34" charset="0"/>
            </a:endParaRPr>
          </a:p>
        </p:txBody>
      </p:sp>
      <p:pic>
        <p:nvPicPr>
          <p:cNvPr id="10" name="Рисунок 9" descr="23060200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939" y="1124868"/>
            <a:ext cx="528864" cy="528864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577" y="1772687"/>
            <a:ext cx="371872" cy="371872"/>
          </a:xfrm>
          <a:prstGeom prst="rect">
            <a:avLst/>
          </a:prstGeom>
        </p:spPr>
      </p:pic>
      <p:pic>
        <p:nvPicPr>
          <p:cNvPr id="12" name="Рисунок 11" descr="значок-тени-пи-отного-п-оского-изайна-инный-симво-си-уэта-вектора-88533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3634" y="2159015"/>
            <a:ext cx="432048" cy="432048"/>
          </a:xfrm>
          <a:prstGeom prst="rect">
            <a:avLst/>
          </a:prstGeom>
        </p:spPr>
      </p:pic>
      <p:pic>
        <p:nvPicPr>
          <p:cNvPr id="13" name="Рисунок 12" descr="75-754031_transparent-cancel-clipart-advisory-board-icon-png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0939" y="2637036"/>
            <a:ext cx="440571" cy="380633"/>
          </a:xfrm>
          <a:prstGeom prst="rect">
            <a:avLst/>
          </a:prstGeom>
        </p:spPr>
      </p:pic>
      <p:pic>
        <p:nvPicPr>
          <p:cNvPr id="14" name="Рисунок 13" descr="l6ahgnemuhsk8k4k84o440wgg8wk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0882" y="3081149"/>
            <a:ext cx="332656" cy="332656"/>
          </a:xfrm>
          <a:prstGeom prst="rect">
            <a:avLst/>
          </a:prstGeom>
        </p:spPr>
      </p:pic>
      <p:pic>
        <p:nvPicPr>
          <p:cNvPr id="15" name="Рисунок 14" descr="396-3969053_religion-danger-icon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333" y="3477002"/>
            <a:ext cx="777933" cy="554988"/>
          </a:xfrm>
          <a:prstGeom prst="rect">
            <a:avLst/>
          </a:prstGeom>
        </p:spPr>
      </p:pic>
      <p:pic>
        <p:nvPicPr>
          <p:cNvPr id="16" name="Рисунок 15" descr="нет-терроризм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75007" y="4140949"/>
            <a:ext cx="360040" cy="361531"/>
          </a:xfrm>
          <a:prstGeom prst="rect">
            <a:avLst/>
          </a:prstGeom>
        </p:spPr>
      </p:pic>
      <p:pic>
        <p:nvPicPr>
          <p:cNvPr id="17" name="Рисунок 16" descr="unnamed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6654" y="4653181"/>
            <a:ext cx="504056" cy="504056"/>
          </a:xfrm>
          <a:prstGeom prst="rect">
            <a:avLst/>
          </a:prstGeom>
        </p:spPr>
      </p:pic>
      <p:pic>
        <p:nvPicPr>
          <p:cNvPr id="18" name="Рисунок 17" descr="unnamed (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204" y="5301838"/>
            <a:ext cx="476672" cy="476672"/>
          </a:xfrm>
          <a:prstGeom prst="rect">
            <a:avLst/>
          </a:prstGeom>
        </p:spPr>
      </p:pic>
    </p:spTree>
  </p:cSld>
  <p:clrMapOvr>
    <a:masterClrMapping/>
  </p:clrMapOvr>
  <p:transition spd="slow" advTm="3185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ahnschrift Condensed" panose="020B0502040204020203" pitchFamily="34" charset="0"/>
              </a:rPr>
              <a:t>Сведения о отдельных целевых показателях муниципальных программ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 </a:t>
            </a:r>
            <a:endParaRPr lang="ru-RU" sz="2000" b="1" dirty="0" smtClean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76456" y="6611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anose="020B0502040204020203" pitchFamily="34" charset="0"/>
              </a:rPr>
              <a:t>с.16</a:t>
            </a:r>
            <a:endParaRPr lang="ru-RU" sz="16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476672"/>
          <a:ext cx="2987826" cy="1941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803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«ОБАРАЗОВНИЕ»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6051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Доля детей дошкольного возраста, получающих</a:t>
                      </a:r>
                      <a:r>
                        <a:rPr lang="ru-RU" sz="1400" kern="1200" baseline="0" dirty="0" smtClean="0">
                          <a:latin typeface="Bahnschrift Condensed" panose="020B0502040204020203" pitchFamily="34" charset="0"/>
                        </a:rPr>
                        <a:t> образование по программам дошкольного образования</a:t>
                      </a: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,</a:t>
                      </a:r>
                      <a:r>
                        <a:rPr lang="ru-RU" sz="1400" kern="1200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latin typeface="Bahnschrift Condensed" panose="020B0502040204020203" pitchFamily="34" charset="0"/>
                        </a:rPr>
                        <a:t>%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72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74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75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75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75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75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755" y="2491105"/>
          <a:ext cx="2987675" cy="19037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840"/>
                <a:gridCol w="497840"/>
                <a:gridCol w="498475"/>
                <a:gridCol w="497840"/>
                <a:gridCol w="497840"/>
                <a:gridCol w="497840"/>
              </a:tblGrid>
              <a:tr h="31305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«КУЛЬТУРА»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448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Число культурно - досуговых мероприятий, концертов, спектаклей, фестивалей, конкурсов, выступлений,</a:t>
                      </a:r>
                      <a:r>
                        <a:rPr lang="ru-RU" sz="1400" kern="1200" baseline="0" dirty="0" smtClean="0">
                          <a:latin typeface="Bahnschrift Condensed" panose="020B0502040204020203" pitchFamily="34" charset="0"/>
                        </a:rPr>
                        <a:t> шт.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4496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3000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3000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3000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3000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3000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1755" y="4653390"/>
          <a:ext cx="2987826" cy="19900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489331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«ОБЕСПЕЧЕНИЕ ЖИЛЬЕМ ОТДЕЛЬНЫХ КАТЕГОРИЙ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 ГРАЖДАН»</a:t>
                      </a:r>
                      <a:endParaRPr lang="ru-RU" sz="1200" baseline="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28743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Количество лиц из числа детей-сирот и детей, оставшихся без попечения родителей, обеспеченных жилыми помещениями,</a:t>
                      </a:r>
                      <a:r>
                        <a:rPr lang="ru-RU" sz="1400" kern="1200" baseline="0" dirty="0" smtClean="0">
                          <a:latin typeface="Bahnschrift Condensed" panose="020B0502040204020203" pitchFamily="34" charset="0"/>
                        </a:rPr>
                        <a:t> чел.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7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83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13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191673" y="476672"/>
          <a:ext cx="2952327" cy="22373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3422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«ФИЗИЧЕСКАЯ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 КУЛЬТУРА И СПОРТ»</a:t>
                      </a:r>
                      <a:endParaRPr lang="ru-RU" sz="1000" baseline="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036105">
                <a:tc gridSpan="6">
                  <a:txBody>
                    <a:bodyPr/>
                    <a:lstStyle/>
                    <a:p>
                      <a:r>
                        <a:rPr lang="ru-RU" sz="1400" kern="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Доля  жителей  Адамовского района систематически  занимающихся  физической культурой и спортом, в общей численности населения района, </a:t>
                      </a:r>
                      <a:r>
                        <a:rPr lang="ru-RU" sz="1200" kern="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%</a:t>
                      </a:r>
                      <a:endParaRPr lang="ru-RU" sz="1200" kern="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773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71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50,8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51,9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52,1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52,2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52,3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52,4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131820" y="476885"/>
          <a:ext cx="2952115" cy="1996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0060"/>
                <a:gridCol w="479425"/>
                <a:gridCol w="480060"/>
                <a:gridCol w="479425"/>
                <a:gridCol w="480060"/>
                <a:gridCol w="553085"/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 «С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ЕЛЬСКОЕ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 ХОЗЯЙСТВО»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5824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Индекс производства продукции сельского хозяйства в хозяйствах всех категорий (в сопоставимых ценах), процентов к предыдущему году.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7559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Bahnschrift Condensed" panose="020B0502040204020203" pitchFamily="34" charset="0"/>
                        </a:rPr>
                        <a:t>104,41</a:t>
                      </a:r>
                      <a:endParaRPr lang="ru-RU" sz="8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Bahnschrift Condensed" panose="020B0502040204020203" pitchFamily="34" charset="0"/>
                        </a:rPr>
                        <a:t>104,83</a:t>
                      </a:r>
                      <a:endParaRPr lang="ru-RU" sz="8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Bahnschrift Condensed" panose="020B0502040204020203" pitchFamily="34" charset="0"/>
                        </a:rPr>
                        <a:t>103,42</a:t>
                      </a:r>
                      <a:endParaRPr lang="ru-RU" sz="8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Bahnschrift Condensed" panose="020B0502040204020203" pitchFamily="34" charset="0"/>
                        </a:rPr>
                        <a:t>101,07</a:t>
                      </a:r>
                      <a:endParaRPr lang="ru-RU" sz="8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Bahnschrift Condensed" panose="020B0502040204020203" pitchFamily="34" charset="0"/>
                        </a:rPr>
                        <a:t>101,07</a:t>
                      </a:r>
                      <a:endParaRPr lang="ru-RU" sz="8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Bahnschrift Condensed" panose="020B0502040204020203" pitchFamily="34" charset="0"/>
                        </a:rPr>
                        <a:t>101,07</a:t>
                      </a:r>
                      <a:endParaRPr lang="ru-RU" sz="8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131820" y="2658110"/>
          <a:ext cx="2987675" cy="20974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840"/>
                <a:gridCol w="497840"/>
                <a:gridCol w="498475"/>
                <a:gridCol w="497840"/>
                <a:gridCol w="497840"/>
                <a:gridCol w="497840"/>
              </a:tblGrid>
              <a:tr h="3048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</a:t>
                      </a:r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МОЛОДЕЖНАЯ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 ПОЛИТИКА»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5824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Доля  молодых людей, участвующих в мероприятиях по формированию позитивного отношения к здоровому образу жизни, %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13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25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25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26,3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27,1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28,5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29,8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6228186" y="2852936"/>
          <a:ext cx="2915920" cy="1871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«ЭКОНОМИЧЕСКОЕ РАЗВИТИЕ»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51485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Оборот розничной торговли на душу населения, тыс. рублей.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46,6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49,9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51,0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53,6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56,3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Bahnschrift Condensed" panose="020B0502040204020203" pitchFamily="34" charset="0"/>
                        </a:rPr>
                        <a:t>59,1</a:t>
                      </a:r>
                      <a:endParaRPr lang="ru-RU" sz="12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096280" y="4862939"/>
          <a:ext cx="2987826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«ЗЕМЛЕНЬНО ИМУЩЕСТВЕННЫЙ КОМПЛЕКС»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Администрирование неналоговых доходов от использования муниципального имущества, %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90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95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95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95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95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95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228186" y="4725144"/>
          <a:ext cx="2915814" cy="19127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23279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«МУНИЦИПАЛЬНАЯ СЛУЖБА»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Количество муниципальных служащих, прошедших повышение квалификации и переподготовку, чел.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2022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2023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2024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2025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2026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Condensed" panose="020B0502040204020203" pitchFamily="34" charset="0"/>
                        </a:rPr>
                        <a:t>2027</a:t>
                      </a:r>
                      <a:endParaRPr lang="ru-RU" sz="10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15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377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ahnschrift Condensed" panose="020B0502040204020203" pitchFamily="34" charset="0"/>
              </a:rPr>
              <a:t>Сведения о отдельных целевых показателях муниципальных программ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 </a:t>
            </a:r>
            <a:endParaRPr lang="ru-RU" sz="2000" b="1" dirty="0" smtClean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76456" y="6611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ahnschrift SemiBold Condensed" panose="020B0502040204020203" pitchFamily="34" charset="0"/>
              </a:rPr>
              <a:t>с.17</a:t>
            </a:r>
            <a:endParaRPr lang="ru-RU" sz="1600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0" y="476671"/>
          <a:ext cx="2987826" cy="23461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2469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«ИНФОРМАТИЗАЦИЯ»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07440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Совершенствование информационно-технической инфраструктуры органов местного самоуправления, единиц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2814"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kern="1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kern="1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kern="1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kern="1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kern="1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kern="1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anchor="ctr"/>
                </a:tc>
              </a:tr>
              <a:tr h="4812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0" y="2852936"/>
          <a:ext cx="2987826" cy="1859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МП «БЕЗОПАСНОСТЬ ДОРОЖНОГО ДВИЖЕНИЯ»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87045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Социальный риск (число лиц, погибших в ДТП), человек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3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14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12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10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6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0" y="4725144"/>
          <a:ext cx="2987826" cy="191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«ГАРМОНИЗАЦИЯ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Количество жителей</a:t>
                      </a:r>
                      <a:r>
                        <a:rPr lang="ru-RU" sz="1400" spc="-100" baseline="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, принявших участие в </a:t>
                      </a:r>
                      <a:r>
                        <a:rPr lang="ru-RU" sz="1400" spc="-100" baseline="0" dirty="0" err="1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этнокультурных, конфессиональных, просветительских</a:t>
                      </a:r>
                      <a:r>
                        <a:rPr lang="ru-RU" sz="1400" spc="-100" baseline="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 и профилактических мероприятиях</a:t>
                      </a:r>
                      <a:endParaRPr lang="ru-RU" sz="1400" spc="-100" baseline="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2480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2480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2480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2480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2480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2480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91885" y="476885"/>
          <a:ext cx="2952115" cy="2381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0060"/>
                <a:gridCol w="479425"/>
                <a:gridCol w="480060"/>
                <a:gridCol w="479425"/>
                <a:gridCol w="480060"/>
                <a:gridCol w="553085"/>
              </a:tblGrid>
              <a:tr h="51816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«ПРОТИВОДЕЙСТВИЯ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 НАРКОТИКАМ»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158240">
                <a:tc gridSpan="6"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Количество зарегистрированных преступлений и правонарушений в области оборота и употребления наркотических средств, штук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9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8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7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6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5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131840" y="476672"/>
          <a:ext cx="2952327" cy="22688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9753"/>
                <a:gridCol w="479753"/>
                <a:gridCol w="479753"/>
                <a:gridCol w="479753"/>
                <a:gridCol w="479753"/>
                <a:gridCol w="553562"/>
              </a:tblGrid>
              <a:tr h="33300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 «ЗАЩИТА НАСЕЛЕНИЯ ОТ ЧС»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3406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Уровень готовности сил и средств Адамовского звена ОТП РСЧС, %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43892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</a:tr>
              <a:tr h="4982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67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68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70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72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74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76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3131840" y="2852936"/>
          <a:ext cx="2987826" cy="1763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31659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МП «ОБЕСПЕЧЕНИЕ ПРАВОПОРЯДКА»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5983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kern="1200" dirty="0" smtClean="0">
                          <a:latin typeface="Bahnschrift Condensed" panose="020B0502040204020203" pitchFamily="34" charset="0"/>
                        </a:rPr>
                        <a:t>Криминальная пораженность (количество, совершенных преступлений), </a:t>
                      </a:r>
                      <a:r>
                        <a:rPr lang="ru-RU" sz="1400" kern="1200" dirty="0" err="1" smtClean="0">
                          <a:latin typeface="Bahnschrift Condensed" panose="020B0502040204020203" pitchFamily="34" charset="0"/>
                        </a:rPr>
                        <a:t>шт</a:t>
                      </a:r>
                      <a:endParaRPr lang="ru-RU" sz="1400" dirty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2277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4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208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344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325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288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264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244</a:t>
                      </a:r>
                      <a:endParaRPr lang="ru-RU" sz="1400" dirty="0" smtClean="0">
                        <a:latin typeface="Bahnschrift Condensed" panose="020B0502040204020203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28080" y="2853055"/>
          <a:ext cx="2915920" cy="2087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775"/>
                <a:gridCol w="486410"/>
                <a:gridCol w="485775"/>
                <a:gridCol w="485775"/>
                <a:gridCol w="486410"/>
                <a:gridCol w="485775"/>
              </a:tblGrid>
              <a:tr h="30480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МП «УПРАВЛЕНИЕ ФИНАНСАМИ»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44880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Удельный вес расходов районного </a:t>
                      </a:r>
                      <a:r>
                        <a:rPr lang="ru-RU" sz="1400" spc="-100" dirty="0" err="1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бюджета,формируемых</a:t>
                      </a:r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 программным методом, в общем объеме расходов районного</a:t>
                      </a:r>
                      <a:r>
                        <a:rPr lang="ru-RU" sz="1400" spc="-100" baseline="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 бюджета,</a:t>
                      </a:r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%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19405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98,9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97,0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97,54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98,0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98,5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98,5</a:t>
                      </a:r>
                      <a:endParaRPr lang="ru-RU" sz="1400" spc="-100" dirty="0" smtClean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131840" y="4725144"/>
          <a:ext cx="2987826" cy="19322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971"/>
                <a:gridCol w="497971"/>
                <a:gridCol w="497971"/>
                <a:gridCol w="497971"/>
                <a:gridCol w="497971"/>
                <a:gridCol w="497971"/>
              </a:tblGrid>
              <a:tr h="284525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spc="-1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МП «ПРОТИВОДЕЙТСВИЕ КОРРУПЦИИ»</a:t>
                      </a:r>
                      <a:endParaRPr lang="ru-RU" sz="1200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Доля проведенных заседаний комиссии при главе муниципального образования Адамовский район Оренбургской области по противодействию коррупции, % 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6228186" y="4725144"/>
          <a:ext cx="2915814" cy="1932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5969"/>
                <a:gridCol w="485969"/>
                <a:gridCol w="485969"/>
                <a:gridCol w="485969"/>
                <a:gridCol w="485969"/>
                <a:gridCol w="485969"/>
              </a:tblGrid>
              <a:tr h="232792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Bahnschrift Condensed" panose="020B0502040204020203" pitchFamily="34" charset="0"/>
                        </a:rPr>
                        <a:t>МП «УКРЕПЛЕНИЕ ЗДОРОВЬЯ»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92540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Доля населения</a:t>
                      </a:r>
                      <a:r>
                        <a:rPr lang="ru-RU" sz="1400" spc="-100" baseline="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 охваченного профилактическими мероприятиями, направленными на снижение инфекционных заболеваний</a:t>
                      </a:r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, %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4525"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2022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2023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2024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</a:t>
                      </a:r>
                      <a:endParaRPr lang="ru-RU" sz="12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</a:tr>
              <a:tr h="377757"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75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32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35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35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35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-100" dirty="0" smtClean="0">
                          <a:solidFill>
                            <a:sysClr val="windowText" lastClr="000000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35</a:t>
                      </a:r>
                      <a:endParaRPr lang="ru-RU" sz="1400" spc="-100" dirty="0" smtClean="0">
                        <a:solidFill>
                          <a:sysClr val="windowText" lastClr="000000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3682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0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  Межбюджетные трансферты муниципального образования Адамовский район</a:t>
            </a:r>
            <a:r>
              <a:rPr lang="ru-RU" sz="2400" b="1" dirty="0" smtClean="0">
                <a:latin typeface="Bahnschrift Condensed" panose="020B0502040204020203" pitchFamily="34" charset="0"/>
              </a:rPr>
              <a:t> 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560" y="682625"/>
          <a:ext cx="9108440" cy="2769235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3263900"/>
                <a:gridCol w="1948180"/>
                <a:gridCol w="1948180"/>
                <a:gridCol w="1948180"/>
              </a:tblGrid>
              <a:tr h="369570">
                <a:tc rowSpan="2">
                  <a:txBody>
                    <a:bodyPr/>
                    <a:lstStyle/>
                    <a:p>
                      <a:pPr marL="18097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spc="-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Межбюджетные трансферты, в том числе:</a:t>
                      </a:r>
                      <a:endParaRPr lang="ru-RU" sz="2000" b="0" i="0" spc="-100" dirty="0" smtClean="0">
                        <a:solidFill>
                          <a:schemeClr val="bg2">
                            <a:lumMod val="10000"/>
                          </a:schemeClr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2025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2026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2027 </a:t>
                      </a:r>
                      <a:r>
                        <a:rPr lang="ru-RU" sz="18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2760">
                <a:tc vMerge="1"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92 080,5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67 933,5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66 836,5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49605">
                <a:tc>
                  <a:txBody>
                    <a:bodyPr/>
                    <a:lstStyle/>
                    <a:p>
                      <a:pPr marL="528955" lvl="1" indent="0" algn="l" fontAlgn="b"/>
                      <a:r>
                        <a:rPr lang="ru-RU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Дотации бюджетам сельских поселений на   выравнивание бюджетной обеспеченности </a:t>
                      </a:r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77 664,0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67 817,0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66 720,0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49605">
                <a:tc>
                  <a:txBody>
                    <a:bodyPr/>
                    <a:lstStyle/>
                    <a:p>
                      <a:pPr marL="528955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Иные дотации бюджетам сельских поселений, в том числе:</a:t>
                      </a:r>
                      <a:endParaRPr lang="ru-RU" sz="1400" b="0" i="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14 416,5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116,5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07695">
                <a:tc>
                  <a:txBody>
                    <a:bodyPr/>
                    <a:lstStyle/>
                    <a:p>
                      <a:pPr marL="1000125" lvl="2" indent="0" algn="l" fontAlgn="b"/>
                      <a:endParaRPr lang="ru-RU" sz="14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80312" y="3573016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anose="020B0A04020102020204" pitchFamily="34" charset="0"/>
              </a:rPr>
              <a:t>(тыс. рублей)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3501008"/>
          <a:ext cx="9144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76456" y="17934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с.18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ransition spd="slow" advTm="391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4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 Сведения о реализации национальных (приоритетных) проектов</a:t>
            </a:r>
            <a:r>
              <a:rPr lang="ru-RU" sz="2400" b="1" dirty="0" smtClean="0">
                <a:latin typeface="Bahnschrift Condensed" panose="020B0502040204020203" pitchFamily="34" charset="0"/>
              </a:rPr>
              <a:t> </a:t>
            </a:r>
            <a:endParaRPr lang="ru-RU" sz="2400" b="1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76456" y="17934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с.19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8" y="988375"/>
            <a:ext cx="2551048" cy="5634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619043"/>
            <a:ext cx="224536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  <a:ea typeface="+Основной текст (восточно-азиат" charset="0"/>
              </a:rPr>
              <a:t>НАЦИОНАЛЬНЫЕ ПРОЕКТЫ</a:t>
            </a:r>
            <a:endParaRPr lang="ru-RU" sz="14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  <a:ea typeface="+Основной текст (восточно-азиат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203848" y="803709"/>
          <a:ext cx="5760640" cy="3705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18" y="4581128"/>
            <a:ext cx="2316475" cy="1996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35887"/>
            <a:ext cx="2042202" cy="2042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45233"/>
            <a:ext cx="2132856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612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anose="020B0502040204020203" pitchFamily="34" charset="0"/>
              </a:rPr>
              <a:t>Содержание</a:t>
            </a:r>
            <a:endParaRPr lang="ru-RU" sz="2800" b="1" dirty="0">
              <a:latin typeface="Bahnschrift Condense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7"/>
            <a:ext cx="8749480" cy="570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Глоссарий……………………………………………………………………………………………..………….3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Административно-территориальное деление муниципального образования Адамовский район………..............................................................................................................4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Прогноз социально-экономического развития……………………………………………………….5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направления бюджетной и налоговой политики……………………...……………..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характеристики бюджета…………………………………………………………………….7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Налоговые и неналоговые доходы бюджета…………………………………………………………8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Безвозмездные поступления от других бюджетов…………………………………………………9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Ведомственная структура расходов бюджета………………………………………………….…..10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расходов бюджета по разделам и подразделам………………….……………11-12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по целевым группам…………………………………………….………………..13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 бюджета в рамках муниципальных программ…...…………………..............…14-15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целевых показателях муниципальных программ……………………....……16-17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Межбюджетные трансферты ……………………………………………………………………………18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реализации национальных (приоритетных) </a:t>
            </a: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проектов………………………….19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Долговая политика муниципального образования……………………………………………….20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об оценке объема предоставляемых налоговых льгот……………………...……21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финансами…....22</a:t>
            </a:r>
            <a:endPara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360045" algn="just">
              <a:spcBef>
                <a:spcPts val="600"/>
              </a:spcBef>
            </a:pPr>
            <a:r>
              <a:rPr lang="ru-RU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информация..………………………………………………………………………………...23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7655" y="17934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с.2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50"/>
    </mc:Choice>
    <mc:Fallback>
      <p:transition spd="slow" advTm="30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20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Долговая политика муниципального образования  Адамовский район</a:t>
            </a:r>
            <a:endParaRPr lang="ru-RU" sz="20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/>
        </p:nvGraphicFramePr>
        <p:xfrm>
          <a:off x="179512" y="98072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45144" y="179348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с.20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12" name="Рисунок 11" descr="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293096"/>
            <a:ext cx="919342" cy="9565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Рисунок 7" descr="sticker-png-cash-icon-money-icon-design-finance-petty-cash-blackandwhite-hand-l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28384" y="4221088"/>
            <a:ext cx="894706" cy="959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2"/>
    </mc:Choice>
    <mc:Fallback>
      <p:transition spd="slow" advTm="373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462682"/>
          </a:xfrm>
        </p:spPr>
        <p:txBody>
          <a:bodyPr>
            <a:noAutofit/>
          </a:bodyPr>
          <a:lstStyle/>
          <a:p>
            <a:r>
              <a:rPr lang="ru-RU" sz="24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 Сведения об оценке объема предоставляемых налоговых льгот</a:t>
            </a:r>
            <a:endParaRPr lang="ru-RU" sz="24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67783"/>
            <a:ext cx="914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78261"/>
          <a:ext cx="8894571" cy="637973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052729"/>
                <a:gridCol w="2230107"/>
                <a:gridCol w="1513300"/>
                <a:gridCol w="1656184"/>
                <a:gridCol w="1442251"/>
              </a:tblGrid>
              <a:tr h="4404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Наименование ППО</a:t>
                      </a:r>
                      <a:endParaRPr lang="ru-RU" sz="16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Наименования налогов, по которым предусматриваются налоговые льготы</a:t>
                      </a:r>
                      <a:endParaRPr lang="ru-RU" sz="16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100" dirty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Сумма </a:t>
                      </a:r>
                      <a:r>
                        <a:rPr lang="ru-RU" sz="1600" spc="-100" dirty="0" smtClean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льгот  (тыс</a:t>
                      </a:r>
                      <a:r>
                        <a:rPr lang="ru-RU" sz="1600" spc="-100" dirty="0">
                          <a:solidFill>
                            <a:schemeClr val="tx1"/>
                          </a:solidFill>
                          <a:uFillTx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. рублей)</a:t>
                      </a:r>
                      <a:endParaRPr lang="ru-RU" sz="1600" spc="-100" dirty="0">
                        <a:solidFill>
                          <a:schemeClr val="tx1"/>
                        </a:solidFill>
                        <a:uFillTx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88391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2025 </a:t>
                      </a:r>
                      <a:r>
                        <a:rPr lang="ru-RU" sz="2000" b="1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год</a:t>
                      </a:r>
                      <a:endParaRPr lang="ru-RU" sz="2000" b="1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2026 год</a:t>
                      </a:r>
                      <a:endParaRPr lang="ru-RU" sz="2000" b="1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2027 </a:t>
                      </a:r>
                      <a:r>
                        <a:rPr lang="ru-RU" sz="2000" b="1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год</a:t>
                      </a:r>
                      <a:endParaRPr lang="ru-RU" sz="2000" b="1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Адамовский поссовет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2041,0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2041,0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2041,0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Аниховский сельсовет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налог с организаций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211,0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211,0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211,0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Брацлавский сельсовет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340,0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340,0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340,0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Елизаветинский сельсовет</a:t>
                      </a:r>
                      <a:endParaRPr lang="ru-RU" sz="1400" spc="-10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238,0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238,0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238,0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Комсомольский сельсовет</a:t>
                      </a:r>
                      <a:endParaRPr lang="ru-RU" sz="1400" spc="-10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125,0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125,0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125,0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5925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Майский сельсовет</a:t>
                      </a:r>
                      <a:endParaRPr lang="ru-RU" sz="1400" spc="-10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108,0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108,0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108,0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Обильновский сельсовет</a:t>
                      </a:r>
                      <a:endParaRPr lang="ru-RU" sz="1400" spc="-10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57,0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57,0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57,0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Совхозный сельсовет</a:t>
                      </a:r>
                      <a:endParaRPr lang="ru-RU" sz="1400" spc="-10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165,0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165,0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165,0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Теренсайский сельсовет</a:t>
                      </a:r>
                      <a:endParaRPr lang="ru-RU" sz="1400" spc="-10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287,0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287,0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287,0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Шильдинский поссовет</a:t>
                      </a:r>
                      <a:endParaRPr lang="ru-RU" sz="1400" spc="-10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441,0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441,0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441,0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0493">
                <a:tc>
                  <a:txBody>
                    <a:bodyPr/>
                    <a:lstStyle/>
                    <a:p>
                      <a:pPr indent="71755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Юбилейный сельсовет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0" dirty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Земельный </a:t>
                      </a: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налог с организаций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12700" marR="127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152,0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152,0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spc="-100" dirty="0" smtClean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+Основной текст (восточно-азиат" charset="0"/>
                        </a:rPr>
                        <a:t>152,0</a:t>
                      </a:r>
                      <a:endParaRPr lang="ru-RU" sz="1400" b="0" i="0" spc="-100" dirty="0" smtClean="0">
                        <a:solidFill>
                          <a:srgbClr val="000000"/>
                        </a:solidFill>
                        <a:effectLst/>
                        <a:latin typeface="Bahnschrift Condensed" panose="020B0502040204020203" pitchFamily="34" charset="0"/>
                        <a:ea typeface="+Основной текст (восточно-азиат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45145" y="108933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с.21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ransition spd="slow" advTm="3018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1608" cy="720080"/>
          </a:xfrm>
        </p:spPr>
        <p:txBody>
          <a:bodyPr>
            <a:noAutofit/>
          </a:bodyPr>
          <a:lstStyle/>
          <a:p>
            <a:r>
              <a:rPr lang="ru-RU" sz="18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</a:t>
            </a:r>
            <a:endParaRPr lang="ru-RU" sz="18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/>
        </p:nvGraphicFramePr>
        <p:xfrm>
          <a:off x="0" y="836930"/>
          <a:ext cx="9144000" cy="602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37798" y="467380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с.22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ransition spd="slow" advTm="2706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75656" y="-43859"/>
            <a:ext cx="6660232" cy="68776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информация.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Почтовый адрес: 462830 Оренбургская область, Адамовский район, поселок Адамовка, улица 8 марта 11 А.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+7 (35365) 2-17-36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сайт:</a:t>
            </a:r>
            <a:r>
              <a:rPr kumimoji="0" lang="ru-RU" b="0" i="0" spc="-10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pc="-100" dirty="0" smtClean="0">
                <a:solidFill>
                  <a:schemeClr val="tx1"/>
                </a:solidFill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"/>
              </a:rPr>
              <a:t>https://adamfin.orb.ru/</a:t>
            </a:r>
            <a:r>
              <a:rPr lang="ru-RU" spc="-100" dirty="0" smtClean="0">
                <a:solidFill>
                  <a:schemeClr val="tx1"/>
                </a:solidFill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"/>
              </a:rPr>
              <a:t> </a:t>
            </a:r>
            <a:r>
              <a:rPr lang="ru-RU" spc="-100" dirty="0" smtClean="0">
                <a:solidFill>
                  <a:schemeClr val="tx1"/>
                </a:solidFill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pc="-100" dirty="0" smtClean="0">
              <a:solidFill>
                <a:schemeClr val="tx1"/>
              </a:solidFill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pc="-100" dirty="0" smtClean="0">
                <a:solidFill>
                  <a:schemeClr val="tx1"/>
                </a:solidFill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сети: </a:t>
            </a:r>
            <a:r>
              <a:rPr lang="en-US" spc="-100" dirty="0">
                <a:solidFill>
                  <a:schemeClr val="tx1"/>
                </a:solidFill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pc="-100" dirty="0" smtClean="0">
                <a:solidFill>
                  <a:schemeClr val="tx1"/>
                </a:solidFill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vk.com/club211208773</a:t>
            </a:r>
            <a:r>
              <a:rPr lang="ru-RU" spc="-100" dirty="0" smtClean="0">
                <a:solidFill>
                  <a:schemeClr val="tx1"/>
                </a:solidFill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электронной почты: </a:t>
            </a: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finadam@mail.orb.ru</a:t>
            </a: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работы финансового отдела администрации МО Адамовский район: 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понедельник-пятница с 9.00 до  17.00 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обеденный  перерыв с 13.00 до 14.00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выходные  дни - суббота, воскресенье;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личного приема граждан заместителя главы по финансово -экономическим вопросам - начальника финансового отдела: 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понедельник-пятница с 9.00 до  17.00 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обеденный  перерыв с 13.00 до 14.00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spc="-10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выходные  дни - суббота, воскресенье;</a:t>
            </a:r>
            <a:endParaRPr kumimoji="0" lang="ru-RU" b="0" i="0" spc="-10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1077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576064" cy="576064"/>
          </a:xfrm>
          <a:prstGeom prst="rect">
            <a:avLst/>
          </a:prstGeom>
        </p:spPr>
      </p:pic>
      <p:pic>
        <p:nvPicPr>
          <p:cNvPr id="12" name="Рисунок 11" descr="1229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961255"/>
            <a:ext cx="432048" cy="432048"/>
          </a:xfrm>
          <a:prstGeom prst="rect">
            <a:avLst/>
          </a:prstGeom>
        </p:spPr>
      </p:pic>
      <p:pic>
        <p:nvPicPr>
          <p:cNvPr id="13" name="Рисунок 12" descr="159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432048" cy="432048"/>
          </a:xfrm>
          <a:prstGeom prst="rect">
            <a:avLst/>
          </a:prstGeom>
        </p:spPr>
      </p:pic>
      <p:pic>
        <p:nvPicPr>
          <p:cNvPr id="15" name="Рисунок 14" descr="12405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2341" y="3933056"/>
            <a:ext cx="585606" cy="585606"/>
          </a:xfrm>
          <a:prstGeom prst="rect">
            <a:avLst/>
          </a:prstGeom>
        </p:spPr>
      </p:pic>
      <p:pic>
        <p:nvPicPr>
          <p:cNvPr id="16" name="Рисунок 15" descr="9579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7512" y="5373216"/>
            <a:ext cx="648072" cy="6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5145" y="11057"/>
            <a:ext cx="49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с.23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17" name="Рисунок 16" descr="kisspng-web-development-computer-icons-website-5abbea17879f68.454302141522264599555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9248" y="1772816"/>
            <a:ext cx="476672" cy="476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32141"/>
            <a:ext cx="432048" cy="393409"/>
          </a:xfrm>
          <a:prstGeom prst="rect">
            <a:avLst/>
          </a:prstGeom>
        </p:spPr>
      </p:pic>
    </p:spTree>
  </p:cSld>
  <p:clrMapOvr>
    <a:masterClrMapping/>
  </p:clrMapOvr>
  <p:transition spd="slow" advTm="3796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95536" y="620688"/>
            <a:ext cx="8424936" cy="513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Бюджет</a:t>
            </a:r>
            <a:r>
              <a:rPr lang="ru-RU" dirty="0" smtClean="0">
                <a:latin typeface="Century Gothic" panose="020B0502020202020204" pitchFamily="34" charset="0"/>
              </a:rPr>
              <a:t>  - это план доходов и расходов на определенный период.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Доходы бюджета </a:t>
            </a:r>
            <a:r>
              <a:rPr lang="ru-RU" dirty="0" smtClean="0">
                <a:latin typeface="Century Gothic" panose="020B0502020202020204" pitchFamily="34" charset="0"/>
              </a:rPr>
              <a:t>– поступающие в бюджет денежные средства в виде: налогов,  неналоговых поступлений, безвозмездных поступлений, кредитов.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Расходы бюджета</a:t>
            </a:r>
            <a:r>
              <a:rPr lang="ru-RU" dirty="0" smtClean="0">
                <a:latin typeface="Century Gothic" panose="020B0502020202020204" pitchFamily="34" charset="0"/>
              </a:rPr>
              <a:t> - это денежные средства, направляемые на финансовое обеспечение задач и функций муниципального образования.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Профицит бюджета </a:t>
            </a:r>
            <a:r>
              <a:rPr lang="ru-RU" dirty="0" smtClean="0">
                <a:latin typeface="Century Gothic" panose="020B0502020202020204" pitchFamily="34" charset="0"/>
              </a:rPr>
              <a:t>- превышение доходов бюджета над его расходами.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Дефицит бюджета  </a:t>
            </a:r>
            <a:r>
              <a:rPr lang="ru-RU" dirty="0" smtClean="0">
                <a:latin typeface="Century Gothic" panose="020B0502020202020204" pitchFamily="34" charset="0"/>
              </a:rPr>
              <a:t>- превышение расходов бюджета над его доходами.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Муниципальная программа</a:t>
            </a:r>
            <a:r>
              <a:rPr lang="ru-RU" dirty="0" smtClean="0">
                <a:latin typeface="Century Gothic" panose="020B0502020202020204" pitchFamily="34" charset="0"/>
              </a:rPr>
              <a:t> - документ стратегического планирования,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dirty="0" smtClean="0">
                <a:latin typeface="Century Gothic" panose="020B0502020202020204" pitchFamily="34" charset="0"/>
              </a:rPr>
              <a:t>содержащий комплекс планируемых мероприятий, взаимоувязанных по задачам, срокам осуществления, исполнителям и ресурсам.</a:t>
            </a: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endParaRPr lang="ru-RU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ru-RU" b="1" dirty="0" smtClean="0">
                <a:latin typeface="Century Gothic" panose="020B0502020202020204" pitchFamily="34" charset="0"/>
              </a:rPr>
              <a:t>Расходные обязательства </a:t>
            </a:r>
            <a:r>
              <a:rPr lang="ru-RU" dirty="0" smtClean="0">
                <a:latin typeface="Century Gothic" panose="020B0502020202020204" pitchFamily="34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предоставить физическим или юридическим лицам, органам местного самоуправления средства бюджета.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2928" y="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с.3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Bahnschrift Condensed" panose="020B0502040204020203" pitchFamily="34" charset="0"/>
              </a:rPr>
              <a:t>Глоссарий</a:t>
            </a:r>
            <a:endParaRPr lang="ru-RU" sz="28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ransition spd="slow" advTm="3656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555555555.jpg"/>
          <p:cNvPicPr>
            <a:picLocks noChangeAspect="1"/>
          </p:cNvPicPr>
          <p:nvPr/>
        </p:nvPicPr>
        <p:blipFill>
          <a:blip r:embed="rId1" cstate="print"/>
          <a:srcRect l="18349" t="15281" r="17288" b="10500"/>
          <a:stretch>
            <a:fillRect/>
          </a:stretch>
        </p:blipFill>
        <p:spPr>
          <a:xfrm>
            <a:off x="107950" y="2199640"/>
            <a:ext cx="5766435" cy="45891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" y="0"/>
            <a:ext cx="8780145" cy="476885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Bahnschrift Condensed" panose="020B0502040204020203" pitchFamily="34" charset="0"/>
              </a:rPr>
              <a:t>Административно-территориальное деление муниципального образования Адамовский район</a:t>
            </a:r>
            <a:endParaRPr lang="ru-RU" sz="1400" b="1" dirty="0" smtClean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54355"/>
            <a:ext cx="9144000" cy="1732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Адамовский район расположен на востоке Оренбургской области в 440 км от областного центра. Район занимает площадь 630,0 тысяч гектар, что составляет 5 процентов от территории области. Наибольшая протяженность с севера на юг — 95 км, с запада на восток — 130 км. </a:t>
            </a:r>
            <a:endParaRPr lang="ru-RU" sz="1400" dirty="0" smtClean="0">
              <a:latin typeface="Bahnschrift Condensed" panose="020B0502040204020203" pitchFamily="34" charset="0"/>
              <a:cs typeface="Arial" panose="020B0604020202020204" pitchFamily="34" charset="0"/>
            </a:endParaRPr>
          </a:p>
          <a:p>
            <a:pPr indent="45085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Адамовский муниципальный район включает  11  муниципальных образований </a:t>
            </a:r>
            <a:r>
              <a:rPr lang="ru-RU" sz="1400" dirty="0" smtClean="0"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сельских поселений:</a:t>
            </a:r>
            <a:endParaRPr lang="ru-RU" sz="1400" dirty="0" smtClean="0"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43455" indent="3175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Bahnschrift Condensed" panose="020B0502040204020203" pitchFamily="34" charset="0"/>
              </a:rPr>
              <a:t>Адамовский и Шильдинский поссоветы; Аниховский, Брацлавский, Елизаветинский, Комсомольский, Майский, Обильновский, Совхозный, Теренсайский и Юбилейный сельсоветы</a:t>
            </a:r>
            <a:r>
              <a:rPr lang="ru-RU" sz="1600" dirty="0" smtClean="0">
                <a:latin typeface="Bahnschrift Condensed" panose="020B0502040204020203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4806950" y="2348865"/>
          <a:ext cx="4027170" cy="36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8" name="Соединительная линия уступом 27"/>
          <p:cNvCxnSpPr/>
          <p:nvPr/>
        </p:nvCxnSpPr>
        <p:spPr>
          <a:xfrm flipV="1">
            <a:off x="2843808" y="2780928"/>
            <a:ext cx="6048672" cy="1872208"/>
          </a:xfrm>
          <a:prstGeom prst="bentConnector3">
            <a:avLst>
              <a:gd name="adj1" fmla="val 61653"/>
            </a:avLst>
          </a:prstGeom>
          <a:ln w="22225">
            <a:solidFill>
              <a:srgbClr val="C00000"/>
            </a:solidFill>
            <a:prstDash val="dash"/>
            <a:headEnd type="arrow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32270" y="2924810"/>
            <a:ext cx="2101850" cy="1014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Condensed" panose="020B0502040204020203" pitchFamily="34" charset="0"/>
              </a:rPr>
              <a:t>Численность населения на 1 января 2024 года составляет:</a:t>
            </a:r>
            <a:endParaRPr lang="ru-RU" sz="1400" dirty="0" smtClean="0">
              <a:latin typeface="Bahnschrift Condensed" panose="020B0502040204020203" pitchFamily="34" charset="0"/>
            </a:endParaRPr>
          </a:p>
          <a:p>
            <a:r>
              <a:rPr lang="ru-RU" dirty="0" smtClean="0">
                <a:latin typeface="Bahnschrift Condensed" panose="020B0502040204020203" pitchFamily="34" charset="0"/>
              </a:rPr>
              <a:t> </a:t>
            </a:r>
            <a:r>
              <a:rPr lang="ru-RU" sz="1400" dirty="0" smtClean="0">
                <a:latin typeface="Bahnschrift Condensed" panose="020B0502040204020203" pitchFamily="34" charset="0"/>
              </a:rPr>
              <a:t>18 976 тыс. человек</a:t>
            </a:r>
            <a:endParaRPr lang="ru-RU" sz="1400" dirty="0">
              <a:latin typeface="Bahnschrift Condensed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70" y="4078288"/>
            <a:ext cx="2101850" cy="2461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1400" dirty="0" smtClean="0">
                <a:latin typeface="Bahnschrift Condensed" panose="020B0502040204020203" pitchFamily="34" charset="0"/>
              </a:rPr>
              <a:t>Район граничит с Кваркенским, Новоорским, Домбаровским, Ясненским и Светлинским районами Оренбургской области и Костанайской областью республики Казахстан.</a:t>
            </a:r>
            <a:endParaRPr lang="ru-RU" sz="1400" dirty="0">
              <a:latin typeface="Bahnschrift Condensed" panose="020B0502040204020203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5724128" y="2780928"/>
            <a:ext cx="864096" cy="0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588224" y="4725144"/>
            <a:ext cx="0" cy="172819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4914" y="107340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с.4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ransition spd="slow" advTm="3758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Bahnschrift Condensed" panose="020B0502040204020203" pitchFamily="34" charset="0"/>
              </a:rPr>
              <a:t>  Основные показатели прогноза социально-экономического развития</a:t>
            </a:r>
            <a:br>
              <a:rPr lang="ru-RU" sz="1800" b="1" dirty="0" smtClean="0">
                <a:latin typeface="Bahnschrift Condensed" panose="020B0502040204020203" pitchFamily="34" charset="0"/>
              </a:rPr>
            </a:br>
            <a:r>
              <a:rPr lang="ru-RU" sz="1800" b="1" dirty="0" smtClean="0">
                <a:latin typeface="Bahnschrift Condensed" panose="020B0502040204020203" pitchFamily="34" charset="0"/>
              </a:rPr>
              <a:t>  муниципального образования Адамовский район</a:t>
            </a:r>
            <a:endParaRPr lang="ru-RU" sz="1800" b="1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39722" y="24609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с.5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79512" y="764704"/>
          <a:ext cx="4248472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4744410" y="3861048"/>
          <a:ext cx="419745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79513" y="3861048"/>
          <a:ext cx="4248472" cy="281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4716016" y="764704"/>
          <a:ext cx="4225845" cy="2812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Tm="3678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402304" y="1087394"/>
          <a:ext cx="4541962" cy="5675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80"/>
            <a:ext cx="9144000" cy="54868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Bahnschrift Condensed" panose="020B0502040204020203" pitchFamily="34" charset="0"/>
              </a:rPr>
              <a:t>  </a:t>
            </a:r>
            <a:r>
              <a:rPr lang="ru-RU" sz="1600" b="1" dirty="0" smtClean="0">
                <a:latin typeface="Bahnschrift Condensed" panose="020B0502040204020203" pitchFamily="34" charset="0"/>
              </a:rPr>
              <a:t>Основные направления бюджетной и налоговой политики</a:t>
            </a:r>
            <a:br>
              <a:rPr lang="ru-RU" sz="1600" b="1" dirty="0" smtClean="0">
                <a:latin typeface="Bahnschrift Condensed" panose="020B0502040204020203" pitchFamily="34" charset="0"/>
              </a:rPr>
            </a:br>
            <a:r>
              <a:rPr lang="ru-RU" sz="1600" b="1" dirty="0" smtClean="0">
                <a:latin typeface="Bahnschrift Condensed" panose="020B0502040204020203" pitchFamily="34" charset="0"/>
              </a:rPr>
              <a:t>   муниципального образования Адамовский район</a:t>
            </a:r>
            <a:endParaRPr lang="ru-RU" sz="1600" b="1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59671" y="25135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с.6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1115969"/>
          <a:ext cx="4032448" cy="567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738833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БЮДЖЕТНАЯ ПОЛИТИКА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39" y="738833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НАЛОГОВАЯ ПОЛИТИКА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 advTm="387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46050"/>
          </a:xfrm>
        </p:spPr>
        <p:txBody>
          <a:bodyPr>
            <a:noAutofit/>
          </a:bodyPr>
          <a:lstStyle/>
          <a:p>
            <a:r>
              <a:rPr lang="ru-RU" sz="18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Основные характеристики бюджета муниципального образования Адамовский район</a:t>
            </a:r>
            <a:endParaRPr lang="ru-RU" sz="1800" b="1" spc="-100" dirty="0" smtClean="0">
              <a:solidFill>
                <a:schemeClr val="tx2"/>
              </a:solidFill>
              <a:uFillTx/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39722" y="16561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с.7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315" y="1124585"/>
          <a:ext cx="4575810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859774" y="981363"/>
          <a:ext cx="399593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09681" y="980728"/>
            <a:ext cx="1229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 Black" panose="020B0A04020102020204" pitchFamily="34" charset="0"/>
              </a:rPr>
              <a:t>тыс. рублей</a:t>
            </a:r>
            <a:endParaRPr lang="ru-RU" sz="12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 advTm="3451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62682"/>
          </a:xfrm>
        </p:spPr>
        <p:txBody>
          <a:bodyPr>
            <a:noAutofit/>
          </a:bodyPr>
          <a:lstStyle/>
          <a:p>
            <a:r>
              <a:rPr lang="ru-RU" sz="1600" b="1" spc="-100" dirty="0" smtClean="0">
                <a:solidFill>
                  <a:schemeClr val="tx2"/>
                </a:solidFill>
                <a:uFillTx/>
                <a:latin typeface="Bahnschrift Condensed" panose="020B0502040204020203" pitchFamily="34" charset="0"/>
              </a:rPr>
              <a:t>Налоговые и неналоговые доходы бюджета муниципального образования Адамовский район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 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692696"/>
          <a:ext cx="9144001" cy="3699738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4740760"/>
                <a:gridCol w="1521812"/>
                <a:gridCol w="1402253"/>
                <a:gridCol w="1479176"/>
              </a:tblGrid>
              <a:tr h="4038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anose="020B0502040204020203" pitchFamily="34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anose="020B0502040204020203" pitchFamily="34" charset="0"/>
                        </a:rPr>
                        <a:t>2025 </a:t>
                      </a:r>
                      <a:r>
                        <a:rPr lang="ru-RU" sz="1800" dirty="0"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anose="020B0502040204020203" pitchFamily="34" charset="0"/>
                        </a:rPr>
                        <a:t>2026 </a:t>
                      </a:r>
                      <a:r>
                        <a:rPr lang="ru-RU" sz="1800" dirty="0"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Bahnschrift Condensed" panose="020B0502040204020203" pitchFamily="34" charset="0"/>
                        </a:rPr>
                        <a:t>2027 </a:t>
                      </a:r>
                      <a:r>
                        <a:rPr lang="ru-RU" sz="1800" dirty="0">
                          <a:latin typeface="Bahnschrift Condensed" panose="020B0502040204020203" pitchFamily="34" charset="0"/>
                        </a:rPr>
                        <a:t>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698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 smtClean="0">
                          <a:latin typeface="Bahnschrift Condensed" panose="020B0502040204020203" pitchFamily="34" charset="0"/>
                        </a:rPr>
                        <a:t>Налоговые и неналоговые доходы, в том</a:t>
                      </a:r>
                      <a:r>
                        <a:rPr lang="ru-RU" sz="1600" baseline="0" dirty="0" smtClean="0">
                          <a:latin typeface="Bahnschrift Condensed" panose="020B0502040204020203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Bahnschrift Condensed" panose="020B0502040204020203" pitchFamily="34" charset="0"/>
                        </a:rPr>
                        <a:t> числе: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Bahnschrift Condensed" panose="020B0502040204020203" pitchFamily="34" charset="0"/>
                        </a:rPr>
                        <a:t>175 083,5</a:t>
                      </a:r>
                      <a:endParaRPr lang="ru-RU" sz="1600" b="1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185 421,4</a:t>
                      </a:r>
                      <a:endParaRPr lang="ru-RU" sz="1600" b="1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196 766,7</a:t>
                      </a:r>
                      <a:endParaRPr lang="ru-RU" sz="1600" b="1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Налог на доходы физических лиц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131 542,0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140 944,4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151 058,2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Налоги на совокупный доход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26 940,0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27 705,5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28 767,0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Государственная  пошлина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6 863,0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baseline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863,0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6 863,0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73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Доходы от использования имущества, находящегося в государственной  и  муниципальной собственности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8 910,0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9 070,0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9 230,0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Платежи при пользовании природными ресурсами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116,5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5735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30,0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40,0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50,0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335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Bahnschrift Condensed" panose="020B0502040204020203" pitchFamily="34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682,0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682,0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Bahnschrift Condensed" panose="020B0502040204020203" pitchFamily="34" charset="0"/>
                        </a:rPr>
                        <a:t>682,0</a:t>
                      </a:r>
                      <a:endParaRPr lang="ru-RU" sz="1400" b="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 Black" panose="020B0A04020102020204" pitchFamily="34" charset="0"/>
              </a:rPr>
              <a:t>(тыс. рублей)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53069" y="4437112"/>
          <a:ext cx="878497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44532" y="10734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с.8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ransition spd="slow" advTm="3472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5004048" y="764704"/>
          <a:ext cx="4139952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1608" cy="4626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Bahnschrift Condensed" panose="020B0502040204020203" pitchFamily="34" charset="0"/>
              </a:rPr>
              <a:t>Безвозмездные поступления от других бюджетов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764703"/>
          <a:ext cx="5004046" cy="6093296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766132"/>
                <a:gridCol w="1103834"/>
                <a:gridCol w="1103834"/>
                <a:gridCol w="1030246"/>
              </a:tblGrid>
              <a:tr h="74107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latin typeface="Bahnschrift Condensed" panose="020B0502040204020203" pitchFamily="34" charset="0"/>
                        </a:rPr>
                        <a:t>Показатель</a:t>
                      </a:r>
                      <a:endParaRPr lang="ru-RU" sz="18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latin typeface="Bahnschrift Condensed" panose="020B0502040204020203" pitchFamily="34" charset="0"/>
                        </a:rPr>
                        <a:t>2025 год</a:t>
                      </a:r>
                      <a:endParaRPr lang="ru-RU" sz="18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latin typeface="Bahnschrift Condensed" panose="020B0502040204020203" pitchFamily="34" charset="0"/>
                        </a:rPr>
                        <a:t>2026 год</a:t>
                      </a:r>
                      <a:endParaRPr lang="ru-RU" sz="18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0" dirty="0" smtClean="0">
                          <a:latin typeface="Bahnschrift Condensed" panose="020B0502040204020203" pitchFamily="34" charset="0"/>
                        </a:rPr>
                        <a:t> 2027 год</a:t>
                      </a:r>
                      <a:endParaRPr lang="ru-RU" sz="18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2174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</a:rPr>
                        <a:t>Безвозмездные поступления от других бюджетов, </a:t>
                      </a:r>
                      <a:endParaRPr lang="ru-RU" sz="1600" spc="-100" dirty="0" smtClean="0">
                        <a:latin typeface="Bahnschrift Condensed" panose="020B0502040204020203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0" dirty="0" smtClean="0">
                          <a:latin typeface="Bahnschrift Condensed" panose="020B0502040204020203" pitchFamily="34" charset="0"/>
                        </a:rPr>
                        <a:t>в</a:t>
                      </a:r>
                      <a:r>
                        <a:rPr lang="ru-RU" sz="1600" spc="-100" baseline="0" dirty="0" smtClean="0">
                          <a:latin typeface="Bahnschrift Condensed" panose="020B0502040204020203" pitchFamily="34" charset="0"/>
                        </a:rPr>
                        <a:t> том числе:</a:t>
                      </a:r>
                      <a:endParaRPr lang="ru-RU" sz="16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dirty="0" smtClean="0">
                          <a:latin typeface="Bahnschrift Condensed" panose="020B0502040204020203" pitchFamily="34" charset="0"/>
                        </a:rPr>
                        <a:t>777 523,3</a:t>
                      </a:r>
                      <a:endParaRPr lang="ru-RU" sz="16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713 162,2</a:t>
                      </a:r>
                      <a:endParaRPr lang="ru-RU" sz="16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708 119,7</a:t>
                      </a:r>
                      <a:endParaRPr lang="ru-RU" sz="1600" b="1" spc="-100" dirty="0" smtClean="0">
                        <a:solidFill>
                          <a:schemeClr val="tx1"/>
                        </a:solidFill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899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Дотации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264 454,0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228 471,0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242 626,0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1609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Субсидии 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33 881,5</a:t>
                      </a:r>
                      <a:endParaRPr lang="ru-RU" sz="1400" spc="-100" dirty="0" smtClean="0">
                        <a:latin typeface="Bahnschrift Condensed" panose="020B0502040204020203" pitchFamily="34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24 188,6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24 197,0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9093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Субвенции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395 391,9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385 951,2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384 804,2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  <a:tr h="11648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</a:rPr>
                        <a:t>Иные </a:t>
                      </a:r>
                      <a:r>
                        <a:rPr lang="ru-RU" sz="1400" spc="-100" dirty="0">
                          <a:latin typeface="Bahnschrift Condensed" panose="020B0502040204020203" pitchFamily="34" charset="0"/>
                        </a:rPr>
                        <a:t>межбюджетные трансферты</a:t>
                      </a:r>
                      <a:endParaRPr lang="ru-RU" sz="1400" spc="-100" dirty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83 795,9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74 551,4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-100" dirty="0" smtClean="0">
                          <a:latin typeface="Bahnschrift Condensed" panose="020B0502040204020203" pitchFamily="34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56 492,5</a:t>
                      </a:r>
                      <a:endParaRPr lang="ru-RU" sz="1400" spc="-100" dirty="0" smtClean="0">
                        <a:latin typeface="Bahnschrift Condensed" panose="020B0502040204020203" pitchFamily="34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290" y="476672"/>
            <a:ext cx="1569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 Black" panose="020B0A04020102020204" pitchFamily="34" charset="0"/>
              </a:rPr>
              <a:t>(тыс. рублей)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7504" y="3573016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7504" y="4509120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5661248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75602" y="11900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с.9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ransition spd="slow" advTm="4057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703*453"/>
  <p:tag name="TABLE_ENDDRAG_RECT" val="8*54*703*453"/>
</p:tagLst>
</file>

<file path=ppt/tags/tag2.xml><?xml version="1.0" encoding="utf-8"?>
<p:tagLst xmlns:p="http://schemas.openxmlformats.org/presentationml/2006/main">
  <p:tag name="TABLE_ENDDRAG_ORIGIN_RECT" val="720*463"/>
  <p:tag name="TABLE_ENDDRAG_RECT" val="0*65*720*463"/>
</p:tagLst>
</file>

<file path=ppt/tags/tag3.xml><?xml version="1.0" encoding="utf-8"?>
<p:tagLst xmlns:p="http://schemas.openxmlformats.org/presentationml/2006/main">
  <p:tag name="TABLE_ENDDRAG_ORIGIN_RECT" val="720*450"/>
  <p:tag name="TABLE_ENDDRAG_RECT" val="0*62*720*450"/>
</p:tagLst>
</file>

<file path=ppt/tags/tag4.xml><?xml version="1.0" encoding="utf-8"?>
<p:tagLst xmlns:p="http://schemas.openxmlformats.org/presentationml/2006/main">
  <p:tag name="TABLE_ENDDRAG_ORIGIN_RECT" val="235*147"/>
  <p:tag name="TABLE_ENDDRAG_RECT" val="0*224*235*147"/>
</p:tagLst>
</file>

<file path=ppt/tags/tag5.xml><?xml version="1.0" encoding="utf-8"?>
<p:tagLst xmlns:p="http://schemas.openxmlformats.org/presentationml/2006/main">
  <p:tag name="TABLE_ENDDRAG_ORIGIN_RECT" val="232*160"/>
  <p:tag name="TABLE_ENDDRAG_RECT" val="246*37*232*160"/>
</p:tagLst>
</file>

<file path=ppt/tags/tag6.xml><?xml version="1.0" encoding="utf-8"?>
<p:tagLst xmlns:p="http://schemas.openxmlformats.org/presentationml/2006/main">
  <p:tag name="TABLE_ENDDRAG_ORIGIN_RECT" val="235*162"/>
  <p:tag name="TABLE_ENDDRAG_RECT" val="246*209*235*162"/>
</p:tagLst>
</file>

<file path=ppt/tags/tag7.xml><?xml version="1.0" encoding="utf-8"?>
<p:tagLst xmlns:p="http://schemas.openxmlformats.org/presentationml/2006/main">
  <p:tag name="TABLE_ENDDRAG_ORIGIN_RECT" val="232*171"/>
  <p:tag name="TABLE_ENDDRAG_RECT" val="487*37*232*171"/>
</p:tagLst>
</file>

<file path=ppt/tags/tag8.xml><?xml version="1.0" encoding="utf-8"?>
<p:tagLst xmlns:p="http://schemas.openxmlformats.org/presentationml/2006/main">
  <p:tag name="TABLE_ENDDRAG_ORIGIN_RECT" val="229*142"/>
  <p:tag name="TABLE_ENDDRAG_RECT" val="490*224*229*142"/>
</p:tagLst>
</file>

<file path=ppt/tags/tag9.xml><?xml version="1.0" encoding="utf-8"?>
<p:tagLst xmlns:p="http://schemas.openxmlformats.org/presentationml/2006/main">
  <p:tag name="TABLE_ENDDRAG_ORIGIN_RECT" val="717*209"/>
  <p:tag name="TABLE_ENDDRAG_RECT" val="2*53*717*20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29549</Words>
  <Application>WPS Presentation</Application>
  <PresentationFormat>Экран (4:3)</PresentationFormat>
  <Paragraphs>2200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6" baseType="lpstr">
      <vt:lpstr>Arial</vt:lpstr>
      <vt:lpstr>SimSun</vt:lpstr>
      <vt:lpstr>Wingdings</vt:lpstr>
      <vt:lpstr>Wingdings</vt:lpstr>
      <vt:lpstr>Wingdings 2</vt:lpstr>
      <vt:lpstr>Gabriola</vt:lpstr>
      <vt:lpstr>Arial Black</vt:lpstr>
      <vt:lpstr>Bahnschrift Condensed</vt:lpstr>
      <vt:lpstr>Malgun Gothic</vt:lpstr>
      <vt:lpstr>Tahoma</vt:lpstr>
      <vt:lpstr>Bahnschrift SemiBold Condensed</vt:lpstr>
      <vt:lpstr>Century Gothic</vt:lpstr>
      <vt:lpstr>Calibri</vt:lpstr>
      <vt:lpstr>Times New Roman</vt:lpstr>
      <vt:lpstr>Microsoft YaHei Light</vt:lpstr>
      <vt:lpstr>Times New Roman</vt:lpstr>
      <vt:lpstr>Century Schoolbook</vt:lpstr>
      <vt:lpstr>Microsoft YaHei</vt:lpstr>
      <vt:lpstr>Arial Unicode MS</vt:lpstr>
      <vt:lpstr>Calibri</vt:lpstr>
      <vt:lpstr>+Основной текст (восточно-азиат</vt:lpstr>
      <vt:lpstr>Euphorigenic</vt:lpstr>
      <vt:lpstr>Эркер</vt:lpstr>
      <vt:lpstr>     Бюджет  для граждан </vt:lpstr>
      <vt:lpstr>Содержание</vt:lpstr>
      <vt:lpstr>Глоссарий</vt:lpstr>
      <vt:lpstr>Административно-территориальное деление муниципального образования Адамовский район</vt:lpstr>
      <vt:lpstr>  Основные показатели прогноза социально-экономического развития   муниципального образования Адамовский район</vt:lpstr>
      <vt:lpstr>  Основные направления бюджетной и налоговой политики    муниципального образования Адамовский район</vt:lpstr>
      <vt:lpstr>Основные характеристики бюджета муниципального образования Адамовский район</vt:lpstr>
      <vt:lpstr>Налоговые и неналоговые доходы бюджета муниципального образования Адамовский район  </vt:lpstr>
      <vt:lpstr>Безвозмездные поступления от других бюджетов</vt:lpstr>
      <vt:lpstr>Ведомственная структура расходов бюджета муниципального образования Адамовский район</vt:lpstr>
      <vt:lpstr>Структура расходов бюджета по разделам и подразделам  муниципального образования Адамовский район</vt:lpstr>
      <vt:lpstr>Структура расходов бюджета по разделам и подразделам  муниципального образования Адамовский район</vt:lpstr>
      <vt:lpstr>Расходы бюджета муниципального образования Адамовский район по целевым группам</vt:lpstr>
      <vt:lpstr>  Расходы бюджета муниципального образования Адамовский район    в рамках муниципальных программ</vt:lpstr>
      <vt:lpstr> Расходы бюджета муниципального образования Адамовский район   в рамках муниципальных программ</vt:lpstr>
      <vt:lpstr>Сведения о отдельных целевых показателях муниципальных программ  </vt:lpstr>
      <vt:lpstr>Сведения о отдельных целевых показателях муниципальных программ  </vt:lpstr>
      <vt:lpstr>  Межбюджетные трансферты муниципального образования Адамовский район </vt:lpstr>
      <vt:lpstr> Сведения о реализации национальных (приоритетных) проектов </vt:lpstr>
      <vt:lpstr>Долговая политика муниципального образования  Адамовский район</vt:lpstr>
      <vt:lpstr> Сведения об оценке объема предоставляемых налоговых льгот</vt:lpstr>
      <vt:lpstr>Информация о позиции муниципального образования Адамовский район в рейтингах открытости бюджетных данных, качества управления муниципальными финансами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основе решения о бюджете муниципального образования Адамовский район на 2020 год и на плановый период 2021 и 2022 годов.</dc:title>
  <dc:creator>Виктор</dc:creator>
  <cp:lastModifiedBy>sysadmin</cp:lastModifiedBy>
  <cp:revision>594</cp:revision>
  <cp:lastPrinted>2024-12-02T04:22:00Z</cp:lastPrinted>
  <dcterms:created xsi:type="dcterms:W3CDTF">2020-03-02T05:18:00Z</dcterms:created>
  <dcterms:modified xsi:type="dcterms:W3CDTF">2024-12-03T07:51:56Z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7B55FBC661FB4F27BE774267508FF736_12</vt:lpwstr>
  </property>
  <property fmtid="{D5CDD505-2E9C-101B-9397-08002B2CF9AE}" pid="3" name="KSOProductBuildVer">
    <vt:lpwstr>1049-12.2.0.18911</vt:lpwstr>
  </property>
</Properties>
</file>